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0413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it-IT"/>
  <c:chart>
    <c:title>
      <c:layout/>
    </c:title>
    <c:plotArea>
      <c:layout/>
      <c:pieChart>
        <c:varyColors val="1"/>
        <c:ser>
          <c:idx val="0"/>
          <c:order val="0"/>
          <c:tx>
            <c:strRef>
              <c:f>Foglio1!$B$1</c:f>
              <c:strCache>
                <c:ptCount val="1"/>
                <c:pt idx="0">
                  <c:v>Posizione giuridica</c:v>
                </c:pt>
              </c:strCache>
            </c:strRef>
          </c:tx>
          <c:cat>
            <c:strRef>
              <c:f>Foglio1!$A$2:$A$5</c:f>
              <c:strCache>
                <c:ptCount val="4"/>
                <c:pt idx="0">
                  <c:v>Non definitivi</c:v>
                </c:pt>
                <c:pt idx="1">
                  <c:v>Definitivi</c:v>
                </c:pt>
                <c:pt idx="2">
                  <c:v>Internati </c:v>
                </c:pt>
                <c:pt idx="3">
                  <c:v>Situazione transitoria</c:v>
                </c:pt>
              </c:strCache>
            </c:strRef>
          </c:cat>
          <c:val>
            <c:numRef>
              <c:f>Foglio1!$B$2:$B$5</c:f>
              <c:numCache>
                <c:formatCode>#,##0</c:formatCode>
                <c:ptCount val="4"/>
                <c:pt idx="0">
                  <c:v>6500</c:v>
                </c:pt>
                <c:pt idx="1">
                  <c:v>43024</c:v>
                </c:pt>
                <c:pt idx="2" formatCode="General">
                  <c:v>275</c:v>
                </c:pt>
                <c:pt idx="3" formatCode="General">
                  <c:v>43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75446941080620666"/>
          <c:y val="0.22685442358256491"/>
          <c:w val="0.24051880038020468"/>
          <c:h val="0.37089183822880073"/>
        </c:manualLayout>
      </c:layout>
      <c:txPr>
        <a:bodyPr/>
        <a:lstStyle/>
        <a:p>
          <a:pPr>
            <a:defRPr sz="1200"/>
          </a:pPr>
          <a:endParaRPr lang="it-IT"/>
        </a:p>
      </c:txPr>
    </c:legend>
    <c:plotVisOnly val="1"/>
  </c:chart>
  <c:txPr>
    <a:bodyPr/>
    <a:lstStyle/>
    <a:p>
      <a:pPr>
        <a:defRPr sz="1800"/>
      </a:pPr>
      <a:endParaRPr lang="it-IT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it-IT"/>
  <c:chart>
    <c:title>
      <c:layout/>
    </c:title>
    <c:plotArea>
      <c:layout/>
      <c:pieChart>
        <c:varyColors val="1"/>
        <c:ser>
          <c:idx val="0"/>
          <c:order val="0"/>
          <c:tx>
            <c:strRef>
              <c:f>Foglio1!$B$1</c:f>
              <c:strCache>
                <c:ptCount val="1"/>
                <c:pt idx="0">
                  <c:v>Età detenuti suicidi</c:v>
                </c:pt>
              </c:strCache>
            </c:strRef>
          </c:tx>
          <c:cat>
            <c:strRef>
              <c:f>Foglio1!$A$2:$A$5</c:f>
              <c:strCache>
                <c:ptCount val="4"/>
                <c:pt idx="0">
                  <c:v>20-30</c:v>
                </c:pt>
                <c:pt idx="1">
                  <c:v>30-40</c:v>
                </c:pt>
                <c:pt idx="2">
                  <c:v>40-50</c:v>
                </c:pt>
                <c:pt idx="3">
                  <c:v>&gt; 50</c:v>
                </c:pt>
              </c:strCache>
            </c:strRef>
          </c:cat>
          <c:val>
            <c:numRef>
              <c:f>Foglio1!$B$2:$B$5</c:f>
              <c:numCache>
                <c:formatCode>General</c:formatCode>
                <c:ptCount val="4"/>
                <c:pt idx="0">
                  <c:v>22</c:v>
                </c:pt>
                <c:pt idx="1">
                  <c:v>31</c:v>
                </c:pt>
                <c:pt idx="2">
                  <c:v>19</c:v>
                </c:pt>
                <c:pt idx="3">
                  <c:v>12</c:v>
                </c:pt>
              </c:numCache>
            </c:numRef>
          </c:val>
        </c:ser>
        <c:firstSliceAng val="0"/>
      </c:pieChart>
    </c:plotArea>
    <c:legend>
      <c:legendPos val="r"/>
      <c:layout/>
      <c:txPr>
        <a:bodyPr/>
        <a:lstStyle/>
        <a:p>
          <a:pPr>
            <a:defRPr sz="1200"/>
          </a:pPr>
          <a:endParaRPr lang="it-IT"/>
        </a:p>
      </c:txPr>
    </c:legend>
    <c:plotVisOnly val="1"/>
  </c:chart>
  <c:txPr>
    <a:bodyPr/>
    <a:lstStyle/>
    <a:p>
      <a:pPr>
        <a:defRPr sz="1800"/>
      </a:pPr>
      <a:endParaRPr lang="it-IT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58C7ED-290D-4D8D-9A36-402EF7CE85CA}" type="datetimeFigureOut">
              <a:rPr lang="it-IT" smtClean="0"/>
              <a:pPr/>
              <a:t>18/10/2023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C8ADD-3B18-4E5B-ABF1-FEE4261BA229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1</a:t>
            </a:fld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2</a:t>
            </a:fld>
            <a:endParaRPr 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3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18/10/2023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18/10/2023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18/10/2023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12695" y="1600201"/>
            <a:ext cx="721054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226413" y="1600201"/>
            <a:ext cx="721266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18/10/2023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18/10/2023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18/10/2023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18/10/2023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18/10/2023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18/10/2023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18/10/2023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11784067" y="274639"/>
            <a:ext cx="3655008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12694" y="274639"/>
            <a:ext cx="10768198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18/10/2023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C52B31-2836-4882-A3DD-BF4E5C353BC2}" type="datetimeFigureOut">
              <a:rPr lang="it-IT" smtClean="0"/>
              <a:pPr/>
              <a:t>18/10/2023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="" xmlns:a16="http://schemas.microsoft.com/office/drawing/2014/main" id="{6608E192-2EF0-433A-8024-67F22F041EB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428" y="-1600"/>
            <a:ext cx="1374799" cy="137479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AB1E116B-F72E-4E11-A62D-AAE26B8D40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0040" y="1570216"/>
            <a:ext cx="10163927" cy="2527121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rgbClr val="203864"/>
                </a:solidFill>
              </a:rPr>
              <a:t>Mod. 2 – La vita in </a:t>
            </a:r>
            <a:r>
              <a:rPr lang="en-US" sz="4000" dirty="0" err="1" smtClean="0">
                <a:solidFill>
                  <a:srgbClr val="203864"/>
                </a:solidFill>
              </a:rPr>
              <a:t>carcere</a:t>
            </a:r>
            <a:r>
              <a:rPr lang="en-US" sz="4000" dirty="0" smtClean="0">
                <a:solidFill>
                  <a:srgbClr val="203864"/>
                </a:solidFill>
              </a:rPr>
              <a:t>. </a:t>
            </a:r>
            <a:r>
              <a:rPr lang="en-US" sz="4000" dirty="0" err="1" smtClean="0">
                <a:solidFill>
                  <a:srgbClr val="203864"/>
                </a:solidFill>
              </a:rPr>
              <a:t>Regole</a:t>
            </a:r>
            <a:r>
              <a:rPr lang="en-US" sz="4000" dirty="0" smtClean="0">
                <a:solidFill>
                  <a:srgbClr val="203864"/>
                </a:solidFill>
              </a:rPr>
              <a:t> e </a:t>
            </a:r>
            <a:r>
              <a:rPr lang="en-US" sz="4000" dirty="0" err="1" smtClean="0">
                <a:solidFill>
                  <a:srgbClr val="203864"/>
                </a:solidFill>
              </a:rPr>
              <a:t>tutele</a:t>
            </a:r>
            <a:r>
              <a:rPr lang="en-US" sz="4000" dirty="0" smtClean="0">
                <a:solidFill>
                  <a:srgbClr val="203864"/>
                </a:solidFill>
              </a:rPr>
              <a:t>.</a:t>
            </a:r>
            <a:br>
              <a:rPr lang="en-US" sz="4000" dirty="0" smtClean="0">
                <a:solidFill>
                  <a:srgbClr val="203864"/>
                </a:solidFill>
              </a:rPr>
            </a:br>
            <a:r>
              <a:rPr lang="en-US" sz="4000" dirty="0" err="1" smtClean="0">
                <a:solidFill>
                  <a:srgbClr val="203864"/>
                </a:solidFill>
              </a:rPr>
              <a:t>Trattamento</a:t>
            </a:r>
            <a:r>
              <a:rPr lang="en-US" sz="4000" dirty="0" smtClean="0">
                <a:solidFill>
                  <a:srgbClr val="203864"/>
                </a:solidFill>
              </a:rPr>
              <a:t> </a:t>
            </a:r>
            <a:r>
              <a:rPr lang="en-US" sz="4000" dirty="0" err="1" smtClean="0">
                <a:solidFill>
                  <a:srgbClr val="203864"/>
                </a:solidFill>
              </a:rPr>
              <a:t>penitenziario</a:t>
            </a:r>
            <a:r>
              <a:rPr lang="en-US" sz="4000" dirty="0" smtClean="0">
                <a:solidFill>
                  <a:srgbClr val="203864"/>
                </a:solidFill>
              </a:rPr>
              <a:t> e </a:t>
            </a:r>
            <a:r>
              <a:rPr lang="en-US" sz="4000" dirty="0" err="1" smtClean="0">
                <a:solidFill>
                  <a:srgbClr val="203864"/>
                </a:solidFill>
              </a:rPr>
              <a:t>rieducativo</a:t>
            </a:r>
            <a:endParaRPr lang="en-GB" sz="4000" dirty="0">
              <a:solidFill>
                <a:srgbClr val="203864"/>
              </a:solidFill>
            </a:endParaRPr>
          </a:p>
        </p:txBody>
      </p:sp>
      <p:pic>
        <p:nvPicPr>
          <p:cNvPr id="6" name="Picture 17">
            <a:extLst>
              <a:ext uri="{FF2B5EF4-FFF2-40B4-BE49-F238E27FC236}">
                <a16:creationId xmlns="" xmlns:a16="http://schemas.microsoft.com/office/drawing/2014/main" id="{33BBE889-19EA-4438-B198-2A37F5DAF28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501221" y="-1600"/>
            <a:ext cx="1900859" cy="6858000"/>
          </a:xfrm>
          <a:prstGeom prst="rect">
            <a:avLst/>
          </a:prstGeom>
        </p:spPr>
      </p:pic>
      <p:cxnSp>
        <p:nvCxnSpPr>
          <p:cNvPr id="7" name="Straight Connector 12">
            <a:extLst>
              <a:ext uri="{FF2B5EF4-FFF2-40B4-BE49-F238E27FC236}">
                <a16:creationId xmlns="" xmlns:a16="http://schemas.microsoft.com/office/drawing/2014/main" id="{4E844D55-2498-485F-A068-303F614D4BAE}"/>
              </a:ext>
            </a:extLst>
          </p:cNvPr>
          <p:cNvCxnSpPr>
            <a:cxnSpLocks/>
          </p:cNvCxnSpPr>
          <p:nvPr/>
        </p:nvCxnSpPr>
        <p:spPr>
          <a:xfrm>
            <a:off x="331734" y="5140302"/>
            <a:ext cx="10181181" cy="0"/>
          </a:xfrm>
          <a:prstGeom prst="line">
            <a:avLst/>
          </a:prstGeom>
          <a:ln w="38100">
            <a:solidFill>
              <a:srgbClr val="8FAA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8">
            <a:extLst>
              <a:ext uri="{FF2B5EF4-FFF2-40B4-BE49-F238E27FC236}">
                <a16:creationId xmlns="" xmlns:a16="http://schemas.microsoft.com/office/drawing/2014/main" id="{7597A951-F3AF-4358-BBAF-F5E6C9E47139}"/>
              </a:ext>
            </a:extLst>
          </p:cNvPr>
          <p:cNvCxnSpPr>
            <a:cxnSpLocks/>
          </p:cNvCxnSpPr>
          <p:nvPr/>
        </p:nvCxnSpPr>
        <p:spPr>
          <a:xfrm>
            <a:off x="331734" y="6527142"/>
            <a:ext cx="1018118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3879669" y="4702628"/>
            <a:ext cx="4452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Mercoledì 18 ottobre 2023</a:t>
            </a:r>
            <a:r>
              <a:rPr lang="it-IT" dirty="0" smtClean="0"/>
              <a:t>, ore 14.00 – 16.00</a:t>
            </a:r>
            <a:endParaRPr lang="it-IT" dirty="0"/>
          </a:p>
        </p:txBody>
      </p:sp>
      <p:sp>
        <p:nvSpPr>
          <p:cNvPr id="11" name="Subtitle 2">
            <a:extLst>
              <a:ext uri="{FF2B5EF4-FFF2-40B4-BE49-F238E27FC236}">
                <a16:creationId xmlns="" xmlns:a16="http://schemas.microsoft.com/office/drawing/2014/main" id="{8C0D0ED9-22F7-4699-AF14-D3C3BA0CAE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1" y="5140302"/>
            <a:ext cx="10133616" cy="1374798"/>
          </a:xfrm>
        </p:spPr>
        <p:txBody>
          <a:bodyPr>
            <a:normAutofit lnSpcReduction="10000"/>
          </a:bodyPr>
          <a:lstStyle/>
          <a:p>
            <a:endParaRPr lang="en-US" sz="1800" dirty="0">
              <a:solidFill>
                <a:schemeClr val="tx2"/>
              </a:solidFill>
            </a:endParaRPr>
          </a:p>
          <a:p>
            <a:pPr algn="r"/>
            <a:r>
              <a:rPr lang="en-GB" sz="2000" dirty="0" smtClean="0">
                <a:solidFill>
                  <a:schemeClr val="tx2"/>
                </a:solidFill>
              </a:rPr>
              <a:t>Francesco Trapella</a:t>
            </a:r>
            <a:endParaRPr lang="en-GB" sz="2000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Elementi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diritto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penitenziario</a:t>
            </a:r>
            <a:endParaRPr lang="en-GB" sz="2000" b="1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Lezione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smtClean="0">
                <a:solidFill>
                  <a:schemeClr val="tx2"/>
                </a:solidFill>
              </a:rPr>
              <a:t>6</a:t>
            </a:r>
            <a:endParaRPr lang="en-GB" sz="2000" b="1" dirty="0">
              <a:solidFill>
                <a:schemeClr val="tx2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99462" y="260648"/>
            <a:ext cx="192405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2"/>
                </a:solidFill>
              </a:rPr>
              <a:t>Il </a:t>
            </a:r>
            <a:r>
              <a:rPr lang="en-US" sz="3600" dirty="0" err="1" smtClean="0">
                <a:solidFill>
                  <a:schemeClr val="tx2"/>
                </a:solidFill>
              </a:rPr>
              <a:t>trattamento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622598" y="2636912"/>
            <a:ext cx="3456384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Funzione preventivo-afflittiva della pena</a:t>
            </a:r>
            <a:endParaRPr lang="it-IT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622598" y="1484784"/>
            <a:ext cx="3456384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Funzione rieducativa della pena</a:t>
            </a:r>
            <a:endParaRPr lang="it-IT" dirty="0"/>
          </a:p>
        </p:txBody>
      </p:sp>
      <p:sp>
        <p:nvSpPr>
          <p:cNvPr id="9" name="Ovale 8"/>
          <p:cNvSpPr/>
          <p:nvPr/>
        </p:nvSpPr>
        <p:spPr>
          <a:xfrm>
            <a:off x="5375126" y="908720"/>
            <a:ext cx="4176464" cy="345638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 smtClean="0">
              <a:solidFill>
                <a:schemeClr val="tx1"/>
              </a:solidFill>
            </a:endParaRPr>
          </a:p>
          <a:p>
            <a:pPr algn="ctr"/>
            <a:endParaRPr lang="it-IT" dirty="0" smtClean="0">
              <a:solidFill>
                <a:schemeClr val="tx1"/>
              </a:solidFill>
            </a:endParaRPr>
          </a:p>
          <a:p>
            <a:pPr algn="ctr"/>
            <a:endParaRPr lang="it-IT" dirty="0" smtClean="0">
              <a:solidFill>
                <a:schemeClr val="tx1"/>
              </a:solidFill>
            </a:endParaRPr>
          </a:p>
          <a:p>
            <a:pPr algn="ctr"/>
            <a:endParaRPr lang="it-IT" dirty="0" smtClean="0">
              <a:solidFill>
                <a:schemeClr val="tx1"/>
              </a:solidFill>
            </a:endParaRPr>
          </a:p>
          <a:p>
            <a:pPr algn="ctr"/>
            <a:endParaRPr lang="it-IT" dirty="0" smtClean="0">
              <a:solidFill>
                <a:schemeClr val="tx1"/>
              </a:solidFill>
            </a:endParaRPr>
          </a:p>
          <a:p>
            <a:pPr algn="ctr"/>
            <a:endParaRPr lang="it-IT" dirty="0" smtClean="0">
              <a:solidFill>
                <a:schemeClr val="tx1"/>
              </a:solidFill>
            </a:endParaRPr>
          </a:p>
          <a:p>
            <a:pPr algn="ctr"/>
            <a:endParaRPr lang="it-IT" dirty="0" smtClean="0">
              <a:solidFill>
                <a:schemeClr val="tx1"/>
              </a:solidFill>
            </a:endParaRPr>
          </a:p>
          <a:p>
            <a:pPr algn="ctr"/>
            <a:r>
              <a:rPr lang="it-IT" dirty="0" smtClean="0">
                <a:solidFill>
                  <a:schemeClr val="tx1"/>
                </a:solidFill>
              </a:rPr>
              <a:t>Trattamento penitenziario</a:t>
            </a:r>
            <a:endParaRPr lang="it-IT" dirty="0">
              <a:solidFill>
                <a:schemeClr val="tx1"/>
              </a:solidFill>
            </a:endParaRPr>
          </a:p>
        </p:txBody>
      </p:sp>
      <p:sp>
        <p:nvSpPr>
          <p:cNvPr id="10" name="Ovale 9"/>
          <p:cNvSpPr/>
          <p:nvPr/>
        </p:nvSpPr>
        <p:spPr>
          <a:xfrm>
            <a:off x="6023198" y="1268760"/>
            <a:ext cx="2952328" cy="201622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>
                <a:solidFill>
                  <a:schemeClr val="tx1"/>
                </a:solidFill>
              </a:rPr>
              <a:t>Trattamento rieducativo</a:t>
            </a:r>
            <a:endParaRPr lang="it-IT" dirty="0">
              <a:solidFill>
                <a:schemeClr val="tx1"/>
              </a:solidFill>
            </a:endParaRPr>
          </a:p>
        </p:txBody>
      </p:sp>
      <p:cxnSp>
        <p:nvCxnSpPr>
          <p:cNvPr id="12" name="Connettore 2 11"/>
          <p:cNvCxnSpPr>
            <a:stCxn id="8" idx="3"/>
          </p:cNvCxnSpPr>
          <p:nvPr/>
        </p:nvCxnSpPr>
        <p:spPr>
          <a:xfrm>
            <a:off x="4078982" y="1669450"/>
            <a:ext cx="2664296" cy="60742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ttore 2 13"/>
          <p:cNvCxnSpPr>
            <a:stCxn id="7" idx="3"/>
          </p:cNvCxnSpPr>
          <p:nvPr/>
        </p:nvCxnSpPr>
        <p:spPr>
          <a:xfrm>
            <a:off x="4078982" y="2960078"/>
            <a:ext cx="2016224" cy="46892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Parentesi graffa aperta 14"/>
          <p:cNvSpPr/>
          <p:nvPr/>
        </p:nvSpPr>
        <p:spPr>
          <a:xfrm>
            <a:off x="1846734" y="3356992"/>
            <a:ext cx="432048" cy="194421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CasellaDiTesto 16"/>
          <p:cNvSpPr txBox="1"/>
          <p:nvPr/>
        </p:nvSpPr>
        <p:spPr>
          <a:xfrm>
            <a:off x="2134766" y="3356992"/>
            <a:ext cx="28083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it-IT" dirty="0" smtClean="0"/>
              <a:t>Tutela della sicurezza collettiva</a:t>
            </a:r>
          </a:p>
          <a:p>
            <a:pPr>
              <a:buFontTx/>
              <a:buChar char="-"/>
            </a:pPr>
            <a:r>
              <a:rPr lang="it-IT" dirty="0" smtClean="0"/>
              <a:t>Componente punitiva della pena</a:t>
            </a:r>
          </a:p>
          <a:p>
            <a:pPr>
              <a:buFontTx/>
              <a:buChar char="-"/>
            </a:pPr>
            <a:r>
              <a:rPr lang="it-IT" dirty="0" smtClean="0"/>
              <a:t>Tutela della sicurezza degli stessi detenuti</a:t>
            </a:r>
          </a:p>
          <a:p>
            <a:pPr>
              <a:buFontTx/>
              <a:buChar char="-"/>
            </a:pPr>
            <a:r>
              <a:rPr lang="it-IT" dirty="0" smtClean="0"/>
              <a:t>…</a:t>
            </a:r>
            <a:endParaRPr lang="it-IT" dirty="0"/>
          </a:p>
        </p:txBody>
      </p:sp>
      <p:sp>
        <p:nvSpPr>
          <p:cNvPr id="22" name="CasellaDiTesto 21"/>
          <p:cNvSpPr txBox="1"/>
          <p:nvPr/>
        </p:nvSpPr>
        <p:spPr>
          <a:xfrm>
            <a:off x="550590" y="3573016"/>
            <a:ext cx="14401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Componenti della pena rivolte a fini diversi dalla rieducazione</a:t>
            </a:r>
          </a:p>
        </p:txBody>
      </p:sp>
      <p:sp>
        <p:nvSpPr>
          <p:cNvPr id="23" name="Parentesi graffa chiusa 22"/>
          <p:cNvSpPr/>
          <p:nvPr/>
        </p:nvSpPr>
        <p:spPr>
          <a:xfrm>
            <a:off x="9263558" y="908720"/>
            <a:ext cx="864096" cy="345638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4" name="CasellaDiTesto 23"/>
          <p:cNvSpPr txBox="1"/>
          <p:nvPr/>
        </p:nvSpPr>
        <p:spPr>
          <a:xfrm>
            <a:off x="10127654" y="2348880"/>
            <a:ext cx="1800200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Tutela dei diritti individuali</a:t>
            </a:r>
            <a:endParaRPr lang="it-IT" dirty="0"/>
          </a:p>
        </p:txBody>
      </p:sp>
      <p:sp>
        <p:nvSpPr>
          <p:cNvPr id="25" name="CasellaDiTesto 24"/>
          <p:cNvSpPr txBox="1"/>
          <p:nvPr/>
        </p:nvSpPr>
        <p:spPr>
          <a:xfrm>
            <a:off x="5159102" y="4797152"/>
            <a:ext cx="6696744" cy="1200329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13, comma 1,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b="1" dirty="0" smtClean="0"/>
              <a:t>. </a:t>
            </a:r>
            <a:r>
              <a:rPr lang="it-IT" dirty="0" smtClean="0"/>
              <a:t>– </a:t>
            </a:r>
            <a:r>
              <a:rPr lang="it-IT" dirty="0" smtClean="0"/>
              <a:t>Il trattamento penitenziario deve rispondere ai </a:t>
            </a:r>
            <a:r>
              <a:rPr lang="it-IT" u="sng" dirty="0" smtClean="0"/>
              <a:t>particolari bisogni della personalità di ciascun soggetto</a:t>
            </a:r>
            <a:r>
              <a:rPr lang="it-IT" dirty="0" smtClean="0"/>
              <a:t>, incoraggiare le attitudini e valorizzare le competenze che possono essere di </a:t>
            </a:r>
            <a:r>
              <a:rPr lang="it-IT" u="sng" dirty="0" smtClean="0"/>
              <a:t>sostegno per il reinserimento sociale</a:t>
            </a:r>
            <a:r>
              <a:rPr lang="it-IT" dirty="0" smtClean="0"/>
              <a:t>.</a:t>
            </a:r>
            <a:endParaRPr lang="it-IT" b="1" dirty="0"/>
          </a:p>
        </p:txBody>
      </p:sp>
      <p:sp>
        <p:nvSpPr>
          <p:cNvPr id="26" name="CasellaDiTesto 25"/>
          <p:cNvSpPr txBox="1"/>
          <p:nvPr/>
        </p:nvSpPr>
        <p:spPr>
          <a:xfrm>
            <a:off x="5159102" y="6381328"/>
            <a:ext cx="4896544" cy="369332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27, comma 3, Cost.</a:t>
            </a:r>
            <a:r>
              <a:rPr lang="it-IT" dirty="0" smtClean="0"/>
              <a:t> – umanità e rieducazione</a:t>
            </a:r>
            <a:endParaRPr lang="it-IT" b="1" dirty="0"/>
          </a:p>
        </p:txBody>
      </p:sp>
      <p:cxnSp>
        <p:nvCxnSpPr>
          <p:cNvPr id="28" name="Connettore 2 27"/>
          <p:cNvCxnSpPr>
            <a:endCxn id="26" idx="0"/>
          </p:cNvCxnSpPr>
          <p:nvPr/>
        </p:nvCxnSpPr>
        <p:spPr>
          <a:xfrm>
            <a:off x="7607374" y="6021288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ttore 2 29"/>
          <p:cNvCxnSpPr/>
          <p:nvPr/>
        </p:nvCxnSpPr>
        <p:spPr>
          <a:xfrm>
            <a:off x="10775726" y="5373216"/>
            <a:ext cx="0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CasellaDiTesto 30"/>
          <p:cNvSpPr txBox="1"/>
          <p:nvPr/>
        </p:nvSpPr>
        <p:spPr>
          <a:xfrm>
            <a:off x="8111430" y="6021288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rgbClr val="00B050"/>
                </a:solidFill>
              </a:rPr>
              <a:t>      TRATTAMENTO INDIVIUDALIZZATO</a:t>
            </a:r>
            <a:endParaRPr lang="it-IT" b="1" dirty="0">
              <a:solidFill>
                <a:srgbClr val="00B050"/>
              </a:solidFill>
            </a:endParaRPr>
          </a:p>
        </p:txBody>
      </p:sp>
      <p:sp>
        <p:nvSpPr>
          <p:cNvPr id="32" name="CasellaDiTesto 31"/>
          <p:cNvSpPr txBox="1"/>
          <p:nvPr/>
        </p:nvSpPr>
        <p:spPr>
          <a:xfrm>
            <a:off x="10127654" y="299695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(</a:t>
            </a:r>
            <a:r>
              <a:rPr lang="it-IT" b="1" dirty="0" smtClean="0"/>
              <a:t>Art. 2 Cost.</a:t>
            </a:r>
            <a:r>
              <a:rPr lang="it-IT" dirty="0" smtClean="0"/>
              <a:t>)</a:t>
            </a:r>
            <a:endParaRPr lang="it-IT" dirty="0"/>
          </a:p>
        </p:txBody>
      </p:sp>
      <p:sp>
        <p:nvSpPr>
          <p:cNvPr id="34" name="Stella a 8 punte 33"/>
          <p:cNvSpPr/>
          <p:nvPr/>
        </p:nvSpPr>
        <p:spPr>
          <a:xfrm>
            <a:off x="694606" y="5373216"/>
            <a:ext cx="3960440" cy="1484784"/>
          </a:xfrm>
          <a:prstGeom prst="star8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smtClean="0">
                <a:solidFill>
                  <a:schemeClr val="tx1"/>
                </a:solidFill>
              </a:rPr>
              <a:t>Problema – </a:t>
            </a:r>
            <a:r>
              <a:rPr lang="it-IT" dirty="0" smtClean="0">
                <a:solidFill>
                  <a:schemeClr val="tx1"/>
                </a:solidFill>
              </a:rPr>
              <a:t>definizione della “pericolosità sociale”</a:t>
            </a:r>
            <a:endParaRPr lang="it-IT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L’osservazione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scientifica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della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personalità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478582" y="836712"/>
            <a:ext cx="11233248" cy="313932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13, commi 2-4,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b="1" dirty="0" smtClean="0"/>
              <a:t>.</a:t>
            </a:r>
          </a:p>
          <a:p>
            <a:pPr marL="342900" indent="-342900" algn="just">
              <a:buFont typeface="+mj-lt"/>
              <a:buAutoNum type="arabicPeriod" startAt="2"/>
            </a:pPr>
            <a:r>
              <a:rPr lang="it-IT" dirty="0" smtClean="0"/>
              <a:t>Nei </a:t>
            </a:r>
            <a:r>
              <a:rPr lang="it-IT" dirty="0" smtClean="0"/>
              <a:t>confronti dei condannati e degli internati è predisposta l'</a:t>
            </a:r>
            <a:r>
              <a:rPr lang="it-IT" b="1" dirty="0" smtClean="0">
                <a:solidFill>
                  <a:srgbClr val="FF0000"/>
                </a:solidFill>
              </a:rPr>
              <a:t>osservazione scientifica della personalità</a:t>
            </a:r>
            <a:r>
              <a:rPr lang="it-IT" dirty="0" smtClean="0"/>
              <a:t> per </a:t>
            </a:r>
            <a:r>
              <a:rPr lang="it-IT" u="sng" dirty="0" smtClean="0">
                <a:solidFill>
                  <a:srgbClr val="FF0000"/>
                </a:solidFill>
              </a:rPr>
              <a:t>rilevare le carenze psicofisiche o le altre cause che hanno condotto al reato</a:t>
            </a:r>
            <a:r>
              <a:rPr lang="it-IT" dirty="0" smtClean="0"/>
              <a:t> e per </a:t>
            </a:r>
            <a:r>
              <a:rPr lang="it-IT" u="sng" dirty="0" smtClean="0">
                <a:solidFill>
                  <a:srgbClr val="FF0000"/>
                </a:solidFill>
              </a:rPr>
              <a:t>proporre un idoneo programma di reinserimento</a:t>
            </a:r>
            <a:r>
              <a:rPr lang="it-IT" dirty="0" smtClean="0"/>
              <a:t>. </a:t>
            </a:r>
            <a:endParaRPr lang="it-IT" dirty="0" smtClean="0"/>
          </a:p>
          <a:p>
            <a:pPr marL="342900" indent="-342900" algn="just">
              <a:buFont typeface="+mj-lt"/>
              <a:buAutoNum type="arabicPeriod" startAt="2"/>
            </a:pPr>
            <a:r>
              <a:rPr lang="it-IT" dirty="0" smtClean="0"/>
              <a:t>Nell'ambito </a:t>
            </a:r>
            <a:r>
              <a:rPr lang="it-IT" dirty="0" smtClean="0"/>
              <a:t>dell'osservazione è offerta all'interessato l'opportunità di una </a:t>
            </a:r>
            <a:r>
              <a:rPr lang="it-IT" u="sng" dirty="0" smtClean="0">
                <a:solidFill>
                  <a:srgbClr val="00B050"/>
                </a:solidFill>
              </a:rPr>
              <a:t>riflessione sul fatto criminoso commesso</a:t>
            </a:r>
            <a:r>
              <a:rPr lang="it-IT" dirty="0" smtClean="0"/>
              <a:t>, sulle </a:t>
            </a:r>
            <a:r>
              <a:rPr lang="it-IT" u="sng" dirty="0" smtClean="0">
                <a:solidFill>
                  <a:srgbClr val="00B050"/>
                </a:solidFill>
              </a:rPr>
              <a:t>motivazioni</a:t>
            </a:r>
            <a:r>
              <a:rPr lang="it-IT" dirty="0" smtClean="0"/>
              <a:t> e sulle </a:t>
            </a:r>
            <a:r>
              <a:rPr lang="it-IT" u="sng" dirty="0" smtClean="0">
                <a:solidFill>
                  <a:srgbClr val="00B050"/>
                </a:solidFill>
              </a:rPr>
              <a:t>conseguenze</a:t>
            </a:r>
            <a:r>
              <a:rPr lang="it-IT" dirty="0" smtClean="0"/>
              <a:t> prodotte, in particolare per la vittima, nonché sulle possibili </a:t>
            </a:r>
            <a:r>
              <a:rPr lang="it-IT" u="sng" dirty="0" smtClean="0">
                <a:solidFill>
                  <a:srgbClr val="00B050"/>
                </a:solidFill>
              </a:rPr>
              <a:t>azioni di riparazione</a:t>
            </a:r>
            <a:r>
              <a:rPr lang="it-IT" dirty="0" smtClean="0"/>
              <a:t>.</a:t>
            </a:r>
          </a:p>
          <a:p>
            <a:pPr marL="342900" indent="-342900" algn="just">
              <a:buFont typeface="+mj-lt"/>
              <a:buAutoNum type="arabicPeriod" startAt="2"/>
            </a:pPr>
            <a:r>
              <a:rPr lang="it-IT" dirty="0" smtClean="0"/>
              <a:t>L'osservazione </a:t>
            </a:r>
            <a:r>
              <a:rPr lang="it-IT" dirty="0" smtClean="0"/>
              <a:t>è compiuta all'inizio dell'esecuzione e proseguita nel corso di essa. Per ciascun condannato e internato, in base ai risultati dell'osservazione, sono </a:t>
            </a:r>
            <a:r>
              <a:rPr lang="it-IT" u="sng" dirty="0" smtClean="0">
                <a:solidFill>
                  <a:srgbClr val="7030A0"/>
                </a:solidFill>
              </a:rPr>
              <a:t>formulate indicazioni in merito al trattamento rieducativo ed è compilato il relativo programma</a:t>
            </a:r>
            <a:r>
              <a:rPr lang="it-IT" dirty="0" smtClean="0"/>
              <a:t>, che è </a:t>
            </a:r>
            <a:r>
              <a:rPr lang="it-IT" u="sng" dirty="0" smtClean="0">
                <a:solidFill>
                  <a:srgbClr val="7030A0"/>
                </a:solidFill>
              </a:rPr>
              <a:t>integrato o modificato secondo le esigenze che si prospettano nel corso dell'esecuzione</a:t>
            </a:r>
            <a:r>
              <a:rPr lang="it-IT" dirty="0" smtClean="0"/>
              <a:t>. La prima formulazione è redatta entro sei mesi dall'inizio dall'esecuzione.</a:t>
            </a:r>
            <a:endParaRPr lang="it-IT" dirty="0" smtClean="0"/>
          </a:p>
        </p:txBody>
      </p:sp>
      <p:sp>
        <p:nvSpPr>
          <p:cNvPr id="6" name="CasellaDiTesto 5"/>
          <p:cNvSpPr txBox="1"/>
          <p:nvPr/>
        </p:nvSpPr>
        <p:spPr>
          <a:xfrm>
            <a:off x="478582" y="486916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Osservazione</a:t>
            </a:r>
            <a:endParaRPr lang="it-IT" b="1" dirty="0"/>
          </a:p>
        </p:txBody>
      </p:sp>
      <p:cxnSp>
        <p:nvCxnSpPr>
          <p:cNvPr id="8" name="Connettore 2 7"/>
          <p:cNvCxnSpPr/>
          <p:nvPr/>
        </p:nvCxnSpPr>
        <p:spPr>
          <a:xfrm flipV="1">
            <a:off x="1846734" y="4581128"/>
            <a:ext cx="1152128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ttore 2 10"/>
          <p:cNvCxnSpPr/>
          <p:nvPr/>
        </p:nvCxnSpPr>
        <p:spPr>
          <a:xfrm>
            <a:off x="1846734" y="5085184"/>
            <a:ext cx="108012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asellaDiTesto 11"/>
          <p:cNvSpPr txBox="1"/>
          <p:nvPr/>
        </p:nvSpPr>
        <p:spPr>
          <a:xfrm>
            <a:off x="2998862" y="4437112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Rilevare le cause del reato</a:t>
            </a:r>
            <a:endParaRPr lang="it-IT" dirty="0"/>
          </a:p>
        </p:txBody>
      </p:sp>
      <p:sp>
        <p:nvSpPr>
          <p:cNvPr id="13" name="CasellaDiTesto 12"/>
          <p:cNvSpPr txBox="1"/>
          <p:nvPr/>
        </p:nvSpPr>
        <p:spPr>
          <a:xfrm>
            <a:off x="2998862" y="5373216"/>
            <a:ext cx="26642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Formulare il programma di reinserimento</a:t>
            </a:r>
            <a:endParaRPr lang="it-IT" dirty="0"/>
          </a:p>
        </p:txBody>
      </p:sp>
      <p:sp>
        <p:nvSpPr>
          <p:cNvPr id="14" name="Freccia a destra 13"/>
          <p:cNvSpPr/>
          <p:nvPr/>
        </p:nvSpPr>
        <p:spPr>
          <a:xfrm>
            <a:off x="5663158" y="4869160"/>
            <a:ext cx="978408" cy="484632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CasellaDiTesto 14"/>
          <p:cNvSpPr txBox="1"/>
          <p:nvPr/>
        </p:nvSpPr>
        <p:spPr>
          <a:xfrm>
            <a:off x="6743278" y="4581128"/>
            <a:ext cx="28083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Tx/>
              <a:buChar char="-"/>
            </a:pPr>
            <a:r>
              <a:rPr lang="it-IT" sz="1400" dirty="0" smtClean="0"/>
              <a:t>Riflessione sul fatto criminoso</a:t>
            </a:r>
          </a:p>
          <a:p>
            <a:pPr algn="just">
              <a:buFontTx/>
              <a:buChar char="-"/>
            </a:pPr>
            <a:r>
              <a:rPr lang="it-IT" sz="1400" dirty="0" smtClean="0"/>
              <a:t>Riflessione sulle motivazioni</a:t>
            </a:r>
          </a:p>
          <a:p>
            <a:pPr algn="just">
              <a:buFontTx/>
              <a:buChar char="-"/>
            </a:pPr>
            <a:r>
              <a:rPr lang="it-IT" sz="1400" dirty="0" smtClean="0"/>
              <a:t>Riflessione sulle conseguenze, in particolare per la vittima</a:t>
            </a:r>
          </a:p>
          <a:p>
            <a:pPr algn="just">
              <a:buFontTx/>
              <a:buChar char="-"/>
            </a:pPr>
            <a:r>
              <a:rPr lang="it-IT" sz="1400" dirty="0" smtClean="0"/>
              <a:t>Riflessione sulle possibili azioni di riparazione</a:t>
            </a:r>
            <a:endParaRPr lang="it-IT" sz="1400" dirty="0"/>
          </a:p>
        </p:txBody>
      </p:sp>
      <p:sp>
        <p:nvSpPr>
          <p:cNvPr id="16" name="Freccia a destra 15"/>
          <p:cNvSpPr/>
          <p:nvPr/>
        </p:nvSpPr>
        <p:spPr>
          <a:xfrm>
            <a:off x="9551590" y="4869160"/>
            <a:ext cx="576064" cy="484632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CasellaDiTesto 16"/>
          <p:cNvSpPr txBox="1"/>
          <p:nvPr/>
        </p:nvSpPr>
        <p:spPr>
          <a:xfrm>
            <a:off x="10199662" y="4797152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Programma individualizzato</a:t>
            </a:r>
            <a:endParaRPr lang="it-IT" b="1" dirty="0"/>
          </a:p>
        </p:txBody>
      </p:sp>
      <p:sp>
        <p:nvSpPr>
          <p:cNvPr id="18" name="CasellaDiTesto 17"/>
          <p:cNvSpPr txBox="1"/>
          <p:nvPr/>
        </p:nvSpPr>
        <p:spPr>
          <a:xfrm>
            <a:off x="3070870" y="414908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>
                <a:solidFill>
                  <a:srgbClr val="FF0000"/>
                </a:solidFill>
              </a:rPr>
              <a:t>Obiettivi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19" name="CasellaDiTesto 18"/>
          <p:cNvSpPr txBox="1"/>
          <p:nvPr/>
        </p:nvSpPr>
        <p:spPr>
          <a:xfrm>
            <a:off x="6887294" y="415080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>
                <a:solidFill>
                  <a:srgbClr val="FF0000"/>
                </a:solidFill>
              </a:rPr>
              <a:t>Strumenti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20" name="CasellaDiTesto 19"/>
          <p:cNvSpPr txBox="1"/>
          <p:nvPr/>
        </p:nvSpPr>
        <p:spPr>
          <a:xfrm>
            <a:off x="10127654" y="4150800"/>
            <a:ext cx="1681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>
                <a:solidFill>
                  <a:srgbClr val="FF0000"/>
                </a:solidFill>
              </a:rPr>
              <a:t>Esito finale</a:t>
            </a:r>
            <a:endParaRPr lang="it-IT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L‘ingresso</a:t>
            </a:r>
            <a:r>
              <a:rPr lang="en-US" sz="3600" dirty="0" smtClean="0">
                <a:solidFill>
                  <a:schemeClr val="tx2"/>
                </a:solidFill>
              </a:rPr>
              <a:t> in </a:t>
            </a:r>
            <a:r>
              <a:rPr lang="en-US" sz="3600" dirty="0" err="1" smtClean="0">
                <a:solidFill>
                  <a:schemeClr val="tx2"/>
                </a:solidFill>
              </a:rPr>
              <a:t>carcere</a:t>
            </a:r>
            <a:endParaRPr lang="en-US" sz="3600" i="1" dirty="0">
              <a:solidFill>
                <a:schemeClr val="tx2"/>
              </a:solidFill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334566" y="836712"/>
            <a:ext cx="11665296" cy="646331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Principio di prossimità</a:t>
            </a:r>
            <a:r>
              <a:rPr lang="it-IT" dirty="0" smtClean="0"/>
              <a:t> – assegnazione ad un istituto vicino alla dimora familiare o al proprio </a:t>
            </a:r>
            <a:r>
              <a:rPr lang="it-IT" u="sng" dirty="0" smtClean="0">
                <a:solidFill>
                  <a:srgbClr val="0070C0"/>
                </a:solidFill>
              </a:rPr>
              <a:t>centro di riferimento sociale</a:t>
            </a:r>
            <a:r>
              <a:rPr lang="it-IT" dirty="0" smtClean="0"/>
              <a:t>, </a:t>
            </a:r>
            <a:r>
              <a:rPr lang="it-IT" u="sng" dirty="0" smtClean="0">
                <a:solidFill>
                  <a:schemeClr val="accent2">
                    <a:lumMod val="50000"/>
                  </a:schemeClr>
                </a:solidFill>
              </a:rPr>
              <a:t>salvi motivi contrari</a:t>
            </a:r>
            <a:r>
              <a:rPr lang="it-IT" dirty="0" smtClean="0"/>
              <a:t> (</a:t>
            </a:r>
            <a:r>
              <a:rPr lang="it-IT" b="1" dirty="0" smtClean="0"/>
              <a:t>art. 14, comma 1,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b="1" dirty="0" smtClean="0"/>
              <a:t>.</a:t>
            </a:r>
            <a:r>
              <a:rPr lang="it-IT" dirty="0" smtClean="0"/>
              <a:t>).</a:t>
            </a:r>
            <a:endParaRPr lang="it-IT" b="1" dirty="0"/>
          </a:p>
        </p:txBody>
      </p:sp>
      <p:cxnSp>
        <p:nvCxnSpPr>
          <p:cNvPr id="16" name="Connettore 2 15"/>
          <p:cNvCxnSpPr/>
          <p:nvPr/>
        </p:nvCxnSpPr>
        <p:spPr>
          <a:xfrm>
            <a:off x="10559702" y="1124744"/>
            <a:ext cx="0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asellaDiTesto 16"/>
          <p:cNvSpPr txBox="1"/>
          <p:nvPr/>
        </p:nvSpPr>
        <p:spPr>
          <a:xfrm>
            <a:off x="9119542" y="1916832"/>
            <a:ext cx="2880320" cy="1200329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Individuabile sulla base delle esigenze di studio, di lavoro e, generalmente, di vita del detenuto.</a:t>
            </a:r>
            <a:endParaRPr lang="it-IT" dirty="0"/>
          </a:p>
        </p:txBody>
      </p:sp>
      <p:cxnSp>
        <p:nvCxnSpPr>
          <p:cNvPr id="19" name="Connettore 2 18"/>
          <p:cNvCxnSpPr/>
          <p:nvPr/>
        </p:nvCxnSpPr>
        <p:spPr>
          <a:xfrm>
            <a:off x="1414686" y="1412776"/>
            <a:ext cx="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CasellaDiTesto 19"/>
          <p:cNvSpPr txBox="1"/>
          <p:nvPr/>
        </p:nvSpPr>
        <p:spPr>
          <a:xfrm>
            <a:off x="334566" y="2060848"/>
            <a:ext cx="2592288" cy="369332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Es. </a:t>
            </a:r>
            <a:r>
              <a:rPr lang="it-IT" dirty="0" smtClean="0"/>
              <a:t>criminalità organizzata</a:t>
            </a:r>
            <a:endParaRPr lang="it-IT" dirty="0"/>
          </a:p>
        </p:txBody>
      </p:sp>
      <p:sp>
        <p:nvSpPr>
          <p:cNvPr id="21" name="CasellaDiTesto 20"/>
          <p:cNvSpPr txBox="1"/>
          <p:nvPr/>
        </p:nvSpPr>
        <p:spPr>
          <a:xfrm>
            <a:off x="334566" y="3212976"/>
            <a:ext cx="11665296" cy="369332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Principio di normalizzazione </a:t>
            </a:r>
            <a:r>
              <a:rPr lang="it-IT" dirty="0" smtClean="0"/>
              <a:t>– creazione in carcere di condizioni di vita quanto più vicine alla vita quotidiana all’esterno.</a:t>
            </a:r>
            <a:endParaRPr lang="it-IT" b="1" dirty="0"/>
          </a:p>
        </p:txBody>
      </p:sp>
      <p:cxnSp>
        <p:nvCxnSpPr>
          <p:cNvPr id="23" name="Connettore 1 22"/>
          <p:cNvCxnSpPr/>
          <p:nvPr/>
        </p:nvCxnSpPr>
        <p:spPr>
          <a:xfrm>
            <a:off x="2134766" y="3573016"/>
            <a:ext cx="0" cy="792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ttore 2 24"/>
          <p:cNvCxnSpPr/>
          <p:nvPr/>
        </p:nvCxnSpPr>
        <p:spPr>
          <a:xfrm>
            <a:off x="2134766" y="4365104"/>
            <a:ext cx="122413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CasellaDiTesto 26"/>
          <p:cNvSpPr txBox="1"/>
          <p:nvPr/>
        </p:nvSpPr>
        <p:spPr>
          <a:xfrm>
            <a:off x="3358902" y="4005064"/>
            <a:ext cx="8568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Tx/>
              <a:buChar char="-"/>
            </a:pPr>
            <a:r>
              <a:rPr lang="it-IT" dirty="0" smtClean="0"/>
              <a:t>madri che vivono con i figli piccoli (fino a 3 anni) (</a:t>
            </a:r>
            <a:r>
              <a:rPr lang="it-IT" b="1" dirty="0" smtClean="0"/>
              <a:t>art. 14, comma 7,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b="1" dirty="0" smtClean="0"/>
              <a:t>.</a:t>
            </a:r>
            <a:r>
              <a:rPr lang="it-IT" dirty="0" smtClean="0"/>
              <a:t>)</a:t>
            </a:r>
          </a:p>
          <a:p>
            <a:pPr algn="just">
              <a:buFontTx/>
              <a:buChar char="-"/>
            </a:pPr>
            <a:r>
              <a:rPr lang="it-IT" dirty="0" smtClean="0"/>
              <a:t>collocazione dei detenuti in base all’età (</a:t>
            </a:r>
            <a:r>
              <a:rPr lang="it-IT" b="1" dirty="0" smtClean="0"/>
              <a:t>art. 14, comma 4,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b="1" dirty="0" smtClean="0"/>
              <a:t>.</a:t>
            </a:r>
            <a:r>
              <a:rPr lang="it-IT" dirty="0" smtClean="0"/>
              <a:t>)</a:t>
            </a:r>
            <a:endParaRPr lang="it-IT" dirty="0"/>
          </a:p>
        </p:txBody>
      </p:sp>
      <p:sp>
        <p:nvSpPr>
          <p:cNvPr id="28" name="CasellaDiTesto 27"/>
          <p:cNvSpPr txBox="1"/>
          <p:nvPr/>
        </p:nvSpPr>
        <p:spPr>
          <a:xfrm>
            <a:off x="334566" y="4941168"/>
            <a:ext cx="11665296" cy="92333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Principio di protezione </a:t>
            </a:r>
            <a:r>
              <a:rPr lang="it-IT" dirty="0" smtClean="0"/>
              <a:t>– tutela dei detenuti “vulnerabili” (</a:t>
            </a:r>
            <a:r>
              <a:rPr lang="it-IT" b="1" dirty="0" smtClean="0"/>
              <a:t>art. 14, comma 8,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b="1" dirty="0" smtClean="0"/>
              <a:t>.</a:t>
            </a:r>
            <a:r>
              <a:rPr lang="it-IT" dirty="0" smtClean="0"/>
              <a:t>); assegnazione dei detenuti in modo da evitare reciproche influenze nocive (</a:t>
            </a:r>
            <a:r>
              <a:rPr lang="it-IT" b="1" dirty="0" smtClean="0"/>
              <a:t>art. 14, comma 3,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b="1" dirty="0" smtClean="0"/>
              <a:t>.</a:t>
            </a:r>
            <a:r>
              <a:rPr lang="it-IT" dirty="0" smtClean="0"/>
              <a:t>) e da favorire l’esecuzione del programma di reinserimento (sempre </a:t>
            </a:r>
            <a:r>
              <a:rPr lang="it-IT" b="1" dirty="0" smtClean="0"/>
              <a:t>comma 3</a:t>
            </a:r>
            <a:r>
              <a:rPr lang="it-IT" dirty="0" smtClean="0"/>
              <a:t>).</a:t>
            </a:r>
            <a:endParaRPr lang="it-IT" b="1" dirty="0"/>
          </a:p>
        </p:txBody>
      </p:sp>
      <p:sp>
        <p:nvSpPr>
          <p:cNvPr id="29" name="CasellaDiTesto 28"/>
          <p:cNvSpPr txBox="1"/>
          <p:nvPr/>
        </p:nvSpPr>
        <p:spPr>
          <a:xfrm>
            <a:off x="334566" y="5949280"/>
            <a:ext cx="11665296" cy="369332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rgbClr val="FF0000"/>
                </a:solidFill>
              </a:rPr>
              <a:t>QUESTIONE</a:t>
            </a:r>
            <a:r>
              <a:rPr lang="it-IT" b="1" dirty="0" smtClean="0"/>
              <a:t> </a:t>
            </a:r>
            <a:r>
              <a:rPr lang="it-IT" dirty="0" smtClean="0"/>
              <a:t>– separazione uomini/donne (</a:t>
            </a:r>
            <a:r>
              <a:rPr lang="it-IT" b="1" dirty="0" smtClean="0"/>
              <a:t>art. 14, comma 6,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b="1" dirty="0" smtClean="0"/>
              <a:t>.</a:t>
            </a:r>
            <a:r>
              <a:rPr lang="it-IT" dirty="0" smtClean="0"/>
              <a:t>).</a:t>
            </a:r>
            <a:endParaRPr lang="it-IT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L’ingresso</a:t>
            </a:r>
            <a:r>
              <a:rPr lang="en-US" sz="3600" dirty="0" smtClean="0">
                <a:solidFill>
                  <a:schemeClr val="tx2"/>
                </a:solidFill>
              </a:rPr>
              <a:t> in </a:t>
            </a:r>
            <a:r>
              <a:rPr lang="en-US" sz="3600" dirty="0" err="1" smtClean="0">
                <a:solidFill>
                  <a:schemeClr val="tx2"/>
                </a:solidFill>
              </a:rPr>
              <a:t>carcere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3358902" y="692696"/>
            <a:ext cx="5616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Guida della “Rete telematica carcere” supportata da </a:t>
            </a:r>
            <a:r>
              <a:rPr lang="it-IT" sz="1400" dirty="0" err="1" smtClean="0"/>
              <a:t>Celivo</a:t>
            </a:r>
            <a:r>
              <a:rPr lang="it-IT" sz="1400" dirty="0" smtClean="0"/>
              <a:t> Centro Servizi Volontariato della provincia di Genova (2016)</a:t>
            </a:r>
            <a:endParaRPr lang="it-IT" sz="1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566" y="1196752"/>
            <a:ext cx="5286375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27254" y="1556792"/>
            <a:ext cx="5210175" cy="445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2"/>
                </a:solidFill>
              </a:rPr>
              <a:t>La </a:t>
            </a:r>
            <a:r>
              <a:rPr lang="en-US" sz="3600" dirty="0" err="1" smtClean="0">
                <a:solidFill>
                  <a:schemeClr val="tx2"/>
                </a:solidFill>
              </a:rPr>
              <a:t>visita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medica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262558" y="836712"/>
            <a:ext cx="5904656" cy="535531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11, comma 7,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b="1" dirty="0" smtClean="0"/>
              <a:t>. OGGI</a:t>
            </a:r>
          </a:p>
          <a:p>
            <a:pPr algn="just"/>
            <a:r>
              <a:rPr lang="it-IT" dirty="0" smtClean="0"/>
              <a:t>All'atto </a:t>
            </a:r>
            <a:r>
              <a:rPr lang="it-IT" dirty="0" smtClean="0"/>
              <a:t>dell'ingresso nell'istituto il detenuto e l'internato sono sottoposti a </a:t>
            </a:r>
            <a:r>
              <a:rPr lang="it-IT" b="1" dirty="0" smtClean="0">
                <a:solidFill>
                  <a:srgbClr val="FF0000"/>
                </a:solidFill>
              </a:rPr>
              <a:t>visita medica generale </a:t>
            </a:r>
            <a:r>
              <a:rPr lang="it-IT" dirty="0" smtClean="0"/>
              <a:t>e ricevono dal medico </a:t>
            </a:r>
            <a:r>
              <a:rPr lang="it-IT" b="1" dirty="0" smtClean="0">
                <a:solidFill>
                  <a:srgbClr val="FF0000"/>
                </a:solidFill>
              </a:rPr>
              <a:t>informazioni complete sul proprio stato di salute</a:t>
            </a:r>
            <a:r>
              <a:rPr lang="it-IT" dirty="0" smtClean="0"/>
              <a:t>. Nella cartella clinica il medico annota immediatamente ogni informazione relativa a segni o indici che facciano apparire che la persona possa aver subito violenze o maltrattamenti e, fermo l'obbligo di referto, ne dà comunicazione al direttore dell'istituto e al magistrato di sorveglianza. I detenuti e gli internati hanno </a:t>
            </a:r>
            <a:r>
              <a:rPr lang="it-IT" b="1" dirty="0" smtClean="0">
                <a:solidFill>
                  <a:srgbClr val="7030A0"/>
                </a:solidFill>
              </a:rPr>
              <a:t>diritto altresì di ricevere informazioni complete sul proprio stato di salute durante il periodo di detenzione e all'atto della rimessione in libertà</a:t>
            </a:r>
            <a:r>
              <a:rPr lang="it-IT" dirty="0" smtClean="0"/>
              <a:t>. Durante la permanenza nell'istituto, </a:t>
            </a:r>
            <a:r>
              <a:rPr lang="it-IT" b="1" dirty="0" smtClean="0">
                <a:solidFill>
                  <a:schemeClr val="accent1">
                    <a:lumMod val="75000"/>
                  </a:schemeClr>
                </a:solidFill>
              </a:rPr>
              <a:t>l'assistenza sanitaria è prestata con periodici riscontri</a:t>
            </a:r>
            <a:r>
              <a:rPr lang="it-IT" dirty="0" smtClean="0"/>
              <a:t>, effettuati con cadenza allineata ai bisogni di salute del detenuto, e si uniforma ai principi di metodo proattivo, di globalità dell'intervento sulle cause di pregiudizio della salute, di unitarietà dei servizi e delle prestazioni, d'integrazione dell'assistenza sociale e sanitaria e di garanzia della continuità terapeutica.</a:t>
            </a:r>
            <a:endParaRPr lang="it-IT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6527254" y="836712"/>
            <a:ext cx="5256584" cy="4247317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11, commi 5 e 7 PRIMA della L. 2 ottobre 2018, n. 103</a:t>
            </a:r>
          </a:p>
          <a:p>
            <a:pPr algn="just"/>
            <a:r>
              <a:rPr lang="it-IT" dirty="0" smtClean="0"/>
              <a:t>5. </a:t>
            </a:r>
            <a:r>
              <a:rPr lang="it-IT" dirty="0" smtClean="0"/>
              <a:t>All’atto dell’ingresso nell’istituto i soggetti sono sottoposti a visita medica generale allo scopo di accertare eventuali malattie fisiche o </a:t>
            </a:r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</a:rPr>
              <a:t>psichiche</a:t>
            </a:r>
            <a:r>
              <a:rPr lang="it-IT" dirty="0" smtClean="0"/>
              <a:t>. L’assistenza sanitaria è prestata, nel corso della permanenza nell’istituto, con periodici e frequenti riscontri, indipendentemente dalle richieste degli interessati.</a:t>
            </a:r>
          </a:p>
          <a:p>
            <a:pPr algn="just"/>
            <a:r>
              <a:rPr lang="it-IT" dirty="0" smtClean="0"/>
              <a:t>7. </a:t>
            </a:r>
            <a:r>
              <a:rPr lang="it-IT" dirty="0" smtClean="0"/>
              <a:t>I detenuti e gli internati sospetti o riconosciuti affetti da malattie contagiose sono immediatamente isolati. Nel caso di sospetto di </a:t>
            </a:r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</a:rPr>
              <a:t>malattia psichica </a:t>
            </a:r>
            <a:r>
              <a:rPr lang="it-IT" dirty="0" smtClean="0"/>
              <a:t>sono adottati senza indugio i provvedimenti del caso col del rispetto delle norme concernenti l’</a:t>
            </a:r>
            <a:r>
              <a:rPr lang="it-IT" b="1" dirty="0" smtClean="0">
                <a:solidFill>
                  <a:schemeClr val="accent6">
                    <a:lumMod val="75000"/>
                  </a:schemeClr>
                </a:solidFill>
              </a:rPr>
              <a:t>assistenza psichiatrica e la sanità mentale</a:t>
            </a:r>
            <a:r>
              <a:rPr lang="it-IT" dirty="0" smtClean="0"/>
              <a:t>.</a:t>
            </a:r>
            <a:endParaRPr lang="it-IT" dirty="0" smtClean="0"/>
          </a:p>
        </p:txBody>
      </p:sp>
      <p:sp>
        <p:nvSpPr>
          <p:cNvPr id="7" name="CasellaDiTesto 6"/>
          <p:cNvSpPr txBox="1"/>
          <p:nvPr/>
        </p:nvSpPr>
        <p:spPr>
          <a:xfrm>
            <a:off x="6527254" y="5301208"/>
            <a:ext cx="5256584" cy="92333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rgbClr val="FF0000"/>
                </a:solidFill>
              </a:rPr>
              <a:t>PROBLEMA: </a:t>
            </a:r>
            <a:r>
              <a:rPr lang="it-IT" dirty="0" smtClean="0"/>
              <a:t>assistenza psichiatrica dei detenuti.</a:t>
            </a:r>
          </a:p>
          <a:p>
            <a:pPr algn="just"/>
            <a:r>
              <a:rPr lang="it-IT" b="1" dirty="0" smtClean="0">
                <a:solidFill>
                  <a:srgbClr val="FF0000"/>
                </a:solidFill>
              </a:rPr>
              <a:t>MIGLIORAMENTI: </a:t>
            </a:r>
            <a:r>
              <a:rPr lang="it-IT" dirty="0" smtClean="0"/>
              <a:t>(almeno apparenti) sulla tutela della salute fisica e dei contatti con il SSN.</a:t>
            </a:r>
            <a:endParaRPr lang="it-IT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2"/>
                </a:solidFill>
              </a:rPr>
              <a:t>Un </a:t>
            </a:r>
            <a:r>
              <a:rPr lang="en-US" sz="3600" dirty="0" err="1" smtClean="0">
                <a:solidFill>
                  <a:schemeClr val="tx2"/>
                </a:solidFill>
              </a:rPr>
              <a:t>problema</a:t>
            </a:r>
            <a:r>
              <a:rPr lang="en-US" sz="3600" dirty="0" smtClean="0">
                <a:solidFill>
                  <a:schemeClr val="tx2"/>
                </a:solidFill>
              </a:rPr>
              <a:t> per </a:t>
            </a:r>
            <a:r>
              <a:rPr lang="en-US" sz="3600" dirty="0" err="1" smtClean="0">
                <a:solidFill>
                  <a:schemeClr val="tx2"/>
                </a:solidFill>
              </a:rPr>
              <a:t>l’organizzazione</a:t>
            </a:r>
            <a:r>
              <a:rPr lang="en-US" sz="3600" dirty="0" smtClean="0">
                <a:solidFill>
                  <a:schemeClr val="tx2"/>
                </a:solidFill>
              </a:rPr>
              <a:t>: </a:t>
            </a:r>
            <a:r>
              <a:rPr lang="en-US" sz="3600" dirty="0" err="1" smtClean="0">
                <a:solidFill>
                  <a:schemeClr val="tx2"/>
                </a:solidFill>
              </a:rPr>
              <a:t>il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sovraffollamento</a:t>
            </a:r>
            <a:endParaRPr lang="en-US" sz="3600" dirty="0">
              <a:solidFill>
                <a:schemeClr val="tx2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590" y="692696"/>
            <a:ext cx="5069157" cy="3751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CasellaDiTesto 9"/>
          <p:cNvSpPr txBox="1"/>
          <p:nvPr/>
        </p:nvSpPr>
        <p:spPr>
          <a:xfrm>
            <a:off x="766614" y="4509120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Fonte: associazione </a:t>
            </a:r>
            <a:r>
              <a:rPr lang="it-IT" i="1" dirty="0" smtClean="0"/>
              <a:t>Antigone</a:t>
            </a:r>
            <a:endParaRPr lang="it-IT" dirty="0"/>
          </a:p>
        </p:txBody>
      </p:sp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5591150" y="980728"/>
          <a:ext cx="6408710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1742"/>
                <a:gridCol w="1281742"/>
                <a:gridCol w="1281742"/>
                <a:gridCol w="1281742"/>
                <a:gridCol w="1281742"/>
              </a:tblGrid>
              <a:tr h="0">
                <a:tc>
                  <a:txBody>
                    <a:bodyPr/>
                    <a:lstStyle/>
                    <a:p>
                      <a:r>
                        <a:rPr lang="it-IT" dirty="0" smtClean="0"/>
                        <a:t>Numero</a:t>
                      </a:r>
                      <a:r>
                        <a:rPr lang="it-IT" baseline="0" dirty="0" smtClean="0"/>
                        <a:t> istituti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Capienza regolamentare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Detenuti</a:t>
                      </a:r>
                      <a:r>
                        <a:rPr lang="it-IT" baseline="0" dirty="0" smtClean="0"/>
                        <a:t> presenti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Stranieri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Semilibertà</a:t>
                      </a:r>
                      <a:endParaRPr lang="it-IT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189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51.285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58.987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18.572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1.183</a:t>
                      </a:r>
                      <a:endParaRPr lang="it-I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" name="CasellaDiTesto 11"/>
          <p:cNvSpPr txBox="1"/>
          <p:nvPr/>
        </p:nvSpPr>
        <p:spPr>
          <a:xfrm>
            <a:off x="6095206" y="2348880"/>
            <a:ext cx="54726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Dati al 30 settembre 2023 su scala nazionale </a:t>
            </a:r>
          </a:p>
          <a:p>
            <a:pPr algn="ctr"/>
            <a:r>
              <a:rPr lang="it-IT" dirty="0" smtClean="0"/>
              <a:t>(Fonte: </a:t>
            </a:r>
            <a:r>
              <a:rPr lang="it-IT" i="1" dirty="0" smtClean="0"/>
              <a:t>Ministero della giustizia</a:t>
            </a:r>
            <a:r>
              <a:rPr lang="it-IT" dirty="0" smtClean="0"/>
              <a:t>)</a:t>
            </a:r>
          </a:p>
          <a:p>
            <a:pPr algn="ctr"/>
            <a:r>
              <a:rPr lang="it-IT" dirty="0" smtClean="0"/>
              <a:t>Percentuale di sovraffollamento: 115,02%</a:t>
            </a:r>
          </a:p>
          <a:p>
            <a:pPr algn="ctr"/>
            <a:r>
              <a:rPr lang="it-IT" dirty="0" smtClean="0"/>
              <a:t>Percentuale detenuti stranieri: 31,48%</a:t>
            </a:r>
            <a:endParaRPr lang="it-IT" dirty="0"/>
          </a:p>
        </p:txBody>
      </p:sp>
      <p:graphicFrame>
        <p:nvGraphicFramePr>
          <p:cNvPr id="13" name="Grafico 12"/>
          <p:cNvGraphicFramePr/>
          <p:nvPr/>
        </p:nvGraphicFramePr>
        <p:xfrm>
          <a:off x="5519142" y="3789040"/>
          <a:ext cx="6480720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Suicidi</a:t>
            </a:r>
            <a:r>
              <a:rPr lang="en-US" sz="3600" dirty="0" smtClean="0">
                <a:solidFill>
                  <a:schemeClr val="tx2"/>
                </a:solidFill>
              </a:rPr>
              <a:t> in </a:t>
            </a:r>
            <a:r>
              <a:rPr lang="en-US" sz="3600" dirty="0" err="1" smtClean="0">
                <a:solidFill>
                  <a:schemeClr val="tx2"/>
                </a:solidFill>
              </a:rPr>
              <a:t>carcere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478582" y="980728"/>
            <a:ext cx="112332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Numero suicidi nel 2022</a:t>
            </a:r>
            <a:r>
              <a:rPr lang="it-IT" dirty="0" smtClean="0"/>
              <a:t>: 84</a:t>
            </a:r>
          </a:p>
          <a:p>
            <a:pPr algn="just"/>
            <a:r>
              <a:rPr lang="it-IT" b="1" dirty="0" smtClean="0"/>
              <a:t>Età media</a:t>
            </a:r>
            <a:r>
              <a:rPr lang="it-IT" dirty="0" smtClean="0"/>
              <a:t>: 37,7</a:t>
            </a:r>
          </a:p>
          <a:p>
            <a:pPr algn="just"/>
            <a:r>
              <a:rPr lang="it-IT" b="1" dirty="0" smtClean="0"/>
              <a:t>Donne suicide</a:t>
            </a:r>
            <a:r>
              <a:rPr lang="it-IT" dirty="0" smtClean="0"/>
              <a:t>: 6% del totale</a:t>
            </a:r>
          </a:p>
          <a:p>
            <a:pPr algn="just"/>
            <a:r>
              <a:rPr lang="it-IT" b="1" dirty="0" smtClean="0"/>
              <a:t>Stranieri suicidi</a:t>
            </a:r>
            <a:r>
              <a:rPr lang="it-IT" dirty="0" smtClean="0"/>
              <a:t>: 40% del totale</a:t>
            </a:r>
          </a:p>
          <a:p>
            <a:pPr algn="just"/>
            <a:r>
              <a:rPr lang="it-IT" dirty="0" smtClean="0"/>
              <a:t>(Fonte: </a:t>
            </a:r>
            <a:r>
              <a:rPr lang="it-IT" i="1" dirty="0" smtClean="0"/>
              <a:t>centro studi “Ristretti orizzonti”</a:t>
            </a:r>
            <a:r>
              <a:rPr lang="it-IT" dirty="0" smtClean="0"/>
              <a:t>)</a:t>
            </a:r>
            <a:endParaRPr lang="it-IT" dirty="0"/>
          </a:p>
        </p:txBody>
      </p:sp>
      <p:graphicFrame>
        <p:nvGraphicFramePr>
          <p:cNvPr id="11" name="Grafico 10"/>
          <p:cNvGraphicFramePr/>
          <p:nvPr/>
        </p:nvGraphicFramePr>
        <p:xfrm>
          <a:off x="6239222" y="692696"/>
          <a:ext cx="5647647" cy="18722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598" y="3284984"/>
            <a:ext cx="4976886" cy="31986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CasellaDiTesto 11"/>
          <p:cNvSpPr txBox="1"/>
          <p:nvPr/>
        </p:nvSpPr>
        <p:spPr>
          <a:xfrm>
            <a:off x="766614" y="2996952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Suicidi ogni 10.000 detenuti (1990-oggi)</a:t>
            </a:r>
            <a:endParaRPr lang="it-IT" b="1" dirty="0"/>
          </a:p>
        </p:txBody>
      </p:sp>
      <p:graphicFrame>
        <p:nvGraphicFramePr>
          <p:cNvPr id="13" name="Tabella 12"/>
          <p:cNvGraphicFramePr>
            <a:graphicFrameLocks noGrp="1"/>
          </p:cNvGraphicFramePr>
          <p:nvPr/>
        </p:nvGraphicFramePr>
        <p:xfrm>
          <a:off x="5879182" y="3119368"/>
          <a:ext cx="5976664" cy="889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88332"/>
                <a:gridCol w="2988332"/>
              </a:tblGrid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it-IT" sz="1400" dirty="0" smtClean="0"/>
                        <a:t>Tasso</a:t>
                      </a:r>
                      <a:r>
                        <a:rPr lang="it-IT" sz="1400" baseline="0" dirty="0" smtClean="0"/>
                        <a:t> di sucidi in carcere (su 10.000 unità)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it-IT" sz="1400" dirty="0" smtClean="0"/>
                        <a:t>Tasso di suicidi nella popolazione italiana (su 10.000 unità)</a:t>
                      </a:r>
                      <a:endParaRPr lang="it-IT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15,2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0,7</a:t>
                      </a:r>
                      <a:endParaRPr lang="it-IT" sz="1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4" name="CasellaDiTesto 13"/>
          <p:cNvSpPr txBox="1"/>
          <p:nvPr/>
        </p:nvSpPr>
        <p:spPr>
          <a:xfrm>
            <a:off x="1126654" y="6534834"/>
            <a:ext cx="30843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400" dirty="0" smtClean="0"/>
              <a:t>(Fonte: </a:t>
            </a:r>
            <a:r>
              <a:rPr lang="it-IT" sz="1400" i="1" dirty="0" smtClean="0"/>
              <a:t>centro studi “Ristretti orizzonti”</a:t>
            </a:r>
            <a:r>
              <a:rPr lang="it-IT" sz="1400" dirty="0" smtClean="0"/>
              <a:t>)</a:t>
            </a:r>
          </a:p>
          <a:p>
            <a:endParaRPr lang="it-IT" dirty="0"/>
          </a:p>
        </p:txBody>
      </p:sp>
      <p:sp>
        <p:nvSpPr>
          <p:cNvPr id="15" name="Rettangolo 14"/>
          <p:cNvSpPr/>
          <p:nvPr/>
        </p:nvSpPr>
        <p:spPr>
          <a:xfrm>
            <a:off x="7319342" y="4077072"/>
            <a:ext cx="39079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it-IT" dirty="0" smtClean="0"/>
              <a:t>(Fonte: </a:t>
            </a:r>
            <a:r>
              <a:rPr lang="it-IT" i="1" dirty="0" smtClean="0"/>
              <a:t>centro studi “Ristretti orizzonti”</a:t>
            </a:r>
            <a:r>
              <a:rPr lang="it-IT" dirty="0" smtClean="0"/>
              <a:t>)</a:t>
            </a:r>
            <a:endParaRPr lang="it-IT" dirty="0"/>
          </a:p>
        </p:txBody>
      </p:sp>
      <p:sp>
        <p:nvSpPr>
          <p:cNvPr id="16" name="Stella a 8 punte 15"/>
          <p:cNvSpPr/>
          <p:nvPr/>
        </p:nvSpPr>
        <p:spPr>
          <a:xfrm>
            <a:off x="6743278" y="5085184"/>
            <a:ext cx="4536504" cy="1584176"/>
          </a:xfrm>
          <a:prstGeom prst="star8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smtClean="0">
                <a:solidFill>
                  <a:schemeClr val="tx1"/>
                </a:solidFill>
              </a:rPr>
              <a:t>Problema: </a:t>
            </a:r>
            <a:r>
              <a:rPr lang="it-IT" dirty="0" smtClean="0">
                <a:solidFill>
                  <a:schemeClr val="tx1"/>
                </a:solidFill>
              </a:rPr>
              <a:t>applicazione del principio di normalizzazione</a:t>
            </a:r>
            <a:endParaRPr lang="it-IT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404</TotalTime>
  <Words>1016</Words>
  <Application>Microsoft Office PowerPoint</Application>
  <PresentationFormat>Personalizzato</PresentationFormat>
  <Paragraphs>99</Paragraphs>
  <Slides>8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8</vt:i4>
      </vt:variant>
    </vt:vector>
  </HeadingPairs>
  <TitlesOfParts>
    <vt:vector size="9" baseType="lpstr">
      <vt:lpstr>Tema di Office</vt:lpstr>
      <vt:lpstr>Mod. 2 – La vita in carcere. Regole e tutele. Trattamento penitenziario e rieducativo</vt:lpstr>
      <vt:lpstr>Il trattamento</vt:lpstr>
      <vt:lpstr>L’osservazione scientifica della personalità</vt:lpstr>
      <vt:lpstr>L‘ingresso in carcere</vt:lpstr>
      <vt:lpstr>L’ingresso in carcere </vt:lpstr>
      <vt:lpstr>La visita medica</vt:lpstr>
      <vt:lpstr>Un problema per l’organizzazione: il sovraffollamento</vt:lpstr>
      <vt:lpstr>Suicidi in carcere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Criminalità, carcere, libertà personale:  quali limiti alla risposta sanzionatoria dello Stato?</dc:title>
  <dc:creator>Francesco Trapella</dc:creator>
  <cp:lastModifiedBy>Francesco Trapella</cp:lastModifiedBy>
  <cp:revision>63</cp:revision>
  <dcterms:created xsi:type="dcterms:W3CDTF">2023-10-03T16:19:00Z</dcterms:created>
  <dcterms:modified xsi:type="dcterms:W3CDTF">2023-10-18T07:29:08Z</dcterms:modified>
</cp:coreProperties>
</file>