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5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03/10/2023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err="1" smtClean="0">
                <a:solidFill>
                  <a:srgbClr val="203864"/>
                </a:solidFill>
              </a:rPr>
              <a:t>Criminalità</a:t>
            </a:r>
            <a:r>
              <a:rPr lang="en-US" sz="4000" dirty="0" smtClean="0">
                <a:solidFill>
                  <a:srgbClr val="203864"/>
                </a:solidFill>
              </a:rPr>
              <a:t>, </a:t>
            </a:r>
            <a:r>
              <a:rPr lang="en-US" sz="4000" dirty="0" err="1" smtClean="0">
                <a:solidFill>
                  <a:srgbClr val="203864"/>
                </a:solidFill>
              </a:rPr>
              <a:t>carcere</a:t>
            </a:r>
            <a:r>
              <a:rPr lang="en-US" sz="4000" dirty="0" smtClean="0">
                <a:solidFill>
                  <a:srgbClr val="203864"/>
                </a:solidFill>
              </a:rPr>
              <a:t>, </a:t>
            </a:r>
            <a:r>
              <a:rPr lang="en-US" sz="4000" dirty="0" err="1" smtClean="0">
                <a:solidFill>
                  <a:srgbClr val="203864"/>
                </a:solidFill>
              </a:rPr>
              <a:t>libertà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personale</a:t>
            </a:r>
            <a:r>
              <a:rPr lang="en-US" sz="4000" dirty="0" smtClean="0">
                <a:solidFill>
                  <a:srgbClr val="203864"/>
                </a:solidFill>
              </a:rPr>
              <a:t>: </a:t>
            </a:r>
            <a:br>
              <a:rPr lang="en-US" sz="4000" dirty="0" smtClean="0">
                <a:solidFill>
                  <a:srgbClr val="203864"/>
                </a:solidFill>
              </a:rPr>
            </a:br>
            <a:r>
              <a:rPr lang="en-US" sz="4000" dirty="0" err="1" smtClean="0">
                <a:solidFill>
                  <a:srgbClr val="203864"/>
                </a:solidFill>
              </a:rPr>
              <a:t>quali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limiti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alla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risposta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sanzionatoria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dello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Stato</a:t>
            </a:r>
            <a:r>
              <a:rPr lang="en-US" sz="4000" dirty="0" smtClean="0">
                <a:solidFill>
                  <a:srgbClr val="203864"/>
                </a:solidFill>
              </a:rPr>
              <a:t>?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335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4 ottobre 2023, ore 14.00 – 16.00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Lezioni</a:t>
            </a:r>
            <a:r>
              <a:rPr lang="en-GB" sz="2000" b="1" dirty="0" smtClean="0">
                <a:solidFill>
                  <a:schemeClr val="tx2"/>
                </a:solidFill>
              </a:rPr>
              <a:t> 0 e 1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Presentazione</a:t>
            </a:r>
            <a:r>
              <a:rPr lang="en-US" sz="3600" dirty="0" smtClean="0">
                <a:solidFill>
                  <a:schemeClr val="tx2"/>
                </a:solidFill>
              </a:rPr>
              <a:t> del </a:t>
            </a:r>
            <a:r>
              <a:rPr lang="en-US" sz="3600" dirty="0" err="1" smtClean="0">
                <a:solidFill>
                  <a:schemeClr val="tx2"/>
                </a:solidFill>
              </a:rPr>
              <a:t>corso</a:t>
            </a:r>
            <a:endParaRPr lang="en-US" sz="3600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0630" y="1052736"/>
            <a:ext cx="234315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2958" y="980728"/>
            <a:ext cx="2305050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15286" y="980728"/>
            <a:ext cx="2376264" cy="3340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asellaDiTesto 7"/>
          <p:cNvSpPr txBox="1"/>
          <p:nvPr/>
        </p:nvSpPr>
        <p:spPr>
          <a:xfrm>
            <a:off x="478582" y="443711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cap="small" dirty="0" smtClean="0"/>
              <a:t>Scalfati</a:t>
            </a:r>
            <a:r>
              <a:rPr lang="it-IT" sz="1400" dirty="0" smtClean="0"/>
              <a:t>, Manuale di diritto processuale penale, Torino, 2023</a:t>
            </a:r>
            <a:endParaRPr lang="it-IT" sz="14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3790950" y="443711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cap="small" dirty="0" err="1" smtClean="0"/>
              <a:t>Diddi</a:t>
            </a:r>
            <a:r>
              <a:rPr lang="it-IT" sz="1400" dirty="0" smtClean="0"/>
              <a:t>, Manuale di diritto penitenziario, Pisa, 2023</a:t>
            </a:r>
            <a:endParaRPr lang="it-IT" sz="1400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6815286" y="4437112"/>
            <a:ext cx="244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cap="small" dirty="0" err="1" smtClean="0"/>
              <a:t>Bilancia-Civitarese</a:t>
            </a:r>
            <a:r>
              <a:rPr lang="it-IT" sz="1400" dirty="0" smtClean="0"/>
              <a:t>, Il diritto pubblico nella società contemporanea, Torino, 2022 (pp. 361-402, 441, 449-458)</a:t>
            </a:r>
            <a:endParaRPr lang="it-IT" sz="14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479582" y="476672"/>
            <a:ext cx="2447925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Parentesi graffa aperta 11"/>
          <p:cNvSpPr/>
          <p:nvPr/>
        </p:nvSpPr>
        <p:spPr>
          <a:xfrm rot="5400000" flipH="1">
            <a:off x="4655046" y="908719"/>
            <a:ext cx="432049" cy="892899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3502918" y="5661248"/>
            <a:ext cx="288032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MANUALI</a:t>
            </a:r>
            <a:endParaRPr lang="it-IT" b="1" dirty="0"/>
          </a:p>
        </p:txBody>
      </p:sp>
      <p:sp>
        <p:nvSpPr>
          <p:cNvPr id="14" name="Parentesi graffa aperta 13"/>
          <p:cNvSpPr/>
          <p:nvPr/>
        </p:nvSpPr>
        <p:spPr>
          <a:xfrm rot="5400000" flipH="1">
            <a:off x="10307674" y="2816932"/>
            <a:ext cx="792088" cy="244827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9623598" y="4437112"/>
            <a:ext cx="218571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NORME</a:t>
            </a:r>
            <a:endParaRPr lang="it-IT" b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9623598" y="4941168"/>
            <a:ext cx="2185713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APPUNTI DELLE LEZIONI</a:t>
            </a:r>
            <a:endParaRPr lang="it-IT" b="1" dirty="0"/>
          </a:p>
        </p:txBody>
      </p:sp>
      <p:cxnSp>
        <p:nvCxnSpPr>
          <p:cNvPr id="18" name="Connettore 2 17"/>
          <p:cNvCxnSpPr>
            <a:stCxn id="8" idx="2"/>
          </p:cNvCxnSpPr>
          <p:nvPr/>
        </p:nvCxnSpPr>
        <p:spPr>
          <a:xfrm>
            <a:off x="1990750" y="4960332"/>
            <a:ext cx="0" cy="10609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478582" y="6093296"/>
            <a:ext cx="288032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Per il DIRITTO DELL’ESECUZIONE PENALE</a:t>
            </a:r>
            <a:endParaRPr lang="it-IT" b="1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6743278" y="6021288"/>
            <a:ext cx="288032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Per le basi di DIRITTO COSTITUZIONALE</a:t>
            </a:r>
            <a:endParaRPr lang="it-IT" b="1" dirty="0"/>
          </a:p>
        </p:txBody>
      </p:sp>
      <p:cxnSp>
        <p:nvCxnSpPr>
          <p:cNvPr id="21" name="Connettore 2 20"/>
          <p:cNvCxnSpPr>
            <a:endCxn id="20" idx="0"/>
          </p:cNvCxnSpPr>
          <p:nvPr/>
        </p:nvCxnSpPr>
        <p:spPr>
          <a:xfrm>
            <a:off x="8183438" y="5373216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Presentazione</a:t>
            </a:r>
            <a:r>
              <a:rPr lang="en-US" sz="3600" dirty="0" smtClean="0">
                <a:solidFill>
                  <a:schemeClr val="tx2"/>
                </a:solidFill>
              </a:rPr>
              <a:t> del </a:t>
            </a:r>
            <a:r>
              <a:rPr lang="en-US" sz="3600" dirty="0" err="1" smtClean="0">
                <a:solidFill>
                  <a:schemeClr val="tx2"/>
                </a:solidFill>
              </a:rPr>
              <a:t>corso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790950" y="908720"/>
            <a:ext cx="432048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IL CORSO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790950" y="1484784"/>
            <a:ext cx="4320480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SEI MODULI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Che cosa, come e quanta pena eseguire?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La vita in carcere: quali regole e quali tutele?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Situazioni particolari che incidono sulla pena da eseguire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Le alternative al carcere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I doveri del ristretto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Particolari categorie di ristretti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790950" y="4365104"/>
            <a:ext cx="432048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Per ogni modulo … argomenti di: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DIRITTO DELL’ESECUZIONE PENALE (Cost., c.p.p.);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/>
              <a:t> </a:t>
            </a:r>
            <a:r>
              <a:rPr lang="it-IT" dirty="0" smtClean="0"/>
              <a:t>DIRITTO PENITENZIARIO (Cost.,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</a:t>
            </a:r>
            <a:endParaRPr lang="it-IT" dirty="0"/>
          </a:p>
        </p:txBody>
      </p:sp>
      <p:sp>
        <p:nvSpPr>
          <p:cNvPr id="8" name="Ovale 7"/>
          <p:cNvSpPr/>
          <p:nvPr/>
        </p:nvSpPr>
        <p:spPr>
          <a:xfrm>
            <a:off x="190550" y="1340768"/>
            <a:ext cx="3528392" cy="23042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tx1"/>
                </a:solidFill>
              </a:rPr>
              <a:t>CICLO </a:t>
            </a:r>
            <a:r>
              <a:rPr lang="it-IT" b="1" dirty="0" err="1" smtClean="0">
                <a:solidFill>
                  <a:schemeClr val="tx1"/>
                </a:solidFill>
              </a:rPr>
              <a:t>DI</a:t>
            </a:r>
            <a:r>
              <a:rPr lang="it-IT" b="1" dirty="0" smtClean="0">
                <a:solidFill>
                  <a:schemeClr val="tx1"/>
                </a:solidFill>
              </a:rPr>
              <a:t> SEMINARI METODOLOGICI</a:t>
            </a:r>
          </a:p>
          <a:p>
            <a:pPr algn="ctr"/>
            <a:r>
              <a:rPr lang="it-IT" i="1" dirty="0" smtClean="0">
                <a:solidFill>
                  <a:schemeClr val="tx1"/>
                </a:solidFill>
              </a:rPr>
              <a:t>“Come studiare il diritto penitenziario”</a:t>
            </a:r>
            <a:endParaRPr lang="it-IT" i="1" dirty="0">
              <a:solidFill>
                <a:schemeClr val="tx1"/>
              </a:solidFill>
            </a:endParaRPr>
          </a:p>
        </p:txBody>
      </p:sp>
      <p:sp>
        <p:nvSpPr>
          <p:cNvPr id="9" name="Ovale 8"/>
          <p:cNvSpPr/>
          <p:nvPr/>
        </p:nvSpPr>
        <p:spPr>
          <a:xfrm>
            <a:off x="8471470" y="1340768"/>
            <a:ext cx="3528392" cy="23042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tx1"/>
                </a:solidFill>
              </a:rPr>
              <a:t>LABORATORIO PROFESSIONALIZZANTECONSIGLIATO</a:t>
            </a:r>
          </a:p>
          <a:p>
            <a:pPr algn="ctr"/>
            <a:r>
              <a:rPr lang="it-IT" i="1" dirty="0" smtClean="0">
                <a:solidFill>
                  <a:schemeClr val="tx1"/>
                </a:solidFill>
              </a:rPr>
              <a:t>“Libertà e carcere. La tutela dei diritti fondamentali dei detenuti” </a:t>
            </a:r>
            <a:endParaRPr lang="it-IT" i="1" dirty="0">
              <a:solidFill>
                <a:schemeClr val="tx1"/>
              </a:solidFill>
            </a:endParaRPr>
          </a:p>
        </p:txBody>
      </p:sp>
      <p:sp>
        <p:nvSpPr>
          <p:cNvPr id="10" name="Stella a 16 punte 9"/>
          <p:cNvSpPr/>
          <p:nvPr/>
        </p:nvSpPr>
        <p:spPr>
          <a:xfrm>
            <a:off x="334566" y="4509120"/>
            <a:ext cx="2880320" cy="1778496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tx1"/>
                </a:solidFill>
              </a:rPr>
              <a:t>Ricevimento studenti </a:t>
            </a:r>
            <a:r>
              <a:rPr lang="it-IT" dirty="0" smtClean="0">
                <a:solidFill>
                  <a:schemeClr val="tx1"/>
                </a:solidFill>
              </a:rPr>
              <a:t>– giovedì 10-12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8615486" y="4653136"/>
            <a:ext cx="3312368" cy="16561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tx1"/>
                </a:solidFill>
              </a:rPr>
              <a:t>Esame scritto</a:t>
            </a:r>
            <a:r>
              <a:rPr lang="it-IT" dirty="0" smtClean="0">
                <a:solidFill>
                  <a:schemeClr val="tx1"/>
                </a:solidFill>
              </a:rPr>
              <a:t> (tre domande a risposta aperta) con possibilità </a:t>
            </a:r>
            <a:r>
              <a:rPr lang="it-IT" u="sng" dirty="0" smtClean="0">
                <a:solidFill>
                  <a:schemeClr val="tx1"/>
                </a:solidFill>
              </a:rPr>
              <a:t>per i frequentanti</a:t>
            </a:r>
            <a:r>
              <a:rPr lang="it-IT" dirty="0" smtClean="0">
                <a:solidFill>
                  <a:schemeClr val="tx1"/>
                </a:solidFill>
              </a:rPr>
              <a:t> di una prova intermedia (15.11.2023 – due domande a risposta aperta)</a:t>
            </a:r>
            <a:endParaRPr lang="it-IT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Stato</a:t>
            </a:r>
            <a:r>
              <a:rPr lang="en-US" sz="3600" dirty="0" smtClean="0">
                <a:solidFill>
                  <a:schemeClr val="tx2"/>
                </a:solidFill>
              </a:rPr>
              <a:t> e </a:t>
            </a:r>
            <a:r>
              <a:rPr lang="en-US" sz="3600" dirty="0" err="1" smtClean="0">
                <a:solidFill>
                  <a:schemeClr val="tx2"/>
                </a:solidFill>
              </a:rPr>
              <a:t>sanzione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550590" y="908720"/>
            <a:ext cx="2304256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REATO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574926" y="908720"/>
            <a:ext cx="2304256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SANZIONE</a:t>
            </a:r>
            <a:endParaRPr lang="it-IT" b="1" dirty="0"/>
          </a:p>
        </p:txBody>
      </p:sp>
      <p:cxnSp>
        <p:nvCxnSpPr>
          <p:cNvPr id="8" name="Connettore 2 7"/>
          <p:cNvCxnSpPr>
            <a:stCxn id="5" idx="3"/>
            <a:endCxn id="6" idx="1"/>
          </p:cNvCxnSpPr>
          <p:nvPr/>
        </p:nvCxnSpPr>
        <p:spPr>
          <a:xfrm>
            <a:off x="2854846" y="1093386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arentesi graffa aperta 8"/>
          <p:cNvSpPr/>
          <p:nvPr/>
        </p:nvSpPr>
        <p:spPr>
          <a:xfrm rot="5400000" flipH="1">
            <a:off x="2854846" y="-1323528"/>
            <a:ext cx="720080" cy="5472608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1414686" y="1772816"/>
            <a:ext cx="3816424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PRINCIPIO </a:t>
            </a:r>
            <a:r>
              <a:rPr lang="it-IT" dirty="0" err="1" smtClean="0"/>
              <a:t>DI</a:t>
            </a:r>
            <a:r>
              <a:rPr lang="it-IT" dirty="0" smtClean="0"/>
              <a:t> LEGALITÀ (è il </a:t>
            </a:r>
            <a:r>
              <a:rPr lang="it-IT" b="1" u="sng" dirty="0" smtClean="0"/>
              <a:t>diritto</a:t>
            </a:r>
            <a:r>
              <a:rPr lang="it-IT" dirty="0" smtClean="0"/>
              <a:t> a dire che cosa è reato e come vada punito)</a:t>
            </a:r>
            <a:endParaRPr lang="it-IT" dirty="0"/>
          </a:p>
        </p:txBody>
      </p:sp>
      <p:cxnSp>
        <p:nvCxnSpPr>
          <p:cNvPr id="11" name="Connettore 2 10"/>
          <p:cNvCxnSpPr/>
          <p:nvPr/>
        </p:nvCxnSpPr>
        <p:spPr>
          <a:xfrm>
            <a:off x="4799062" y="1988840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5879182" y="1556792"/>
            <a:ext cx="4320480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QUALE DIRITTO?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Costituzione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Fonti sovranazionali (</a:t>
            </a:r>
            <a:r>
              <a:rPr lang="it-IT" dirty="0" err="1" smtClean="0"/>
              <a:t>Cedu</a:t>
            </a:r>
            <a:r>
              <a:rPr lang="it-IT" dirty="0" smtClean="0"/>
              <a:t> e diritto UE)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Fonti primarie (leggi e atti aventi forza di legge)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Fonti subordinate alla legge (circolari DAP, regolamenti …)</a:t>
            </a:r>
            <a:endParaRPr lang="it-IT" dirty="0"/>
          </a:p>
        </p:txBody>
      </p:sp>
      <p:cxnSp>
        <p:nvCxnSpPr>
          <p:cNvPr id="15" name="Connettore 2 14"/>
          <p:cNvCxnSpPr/>
          <p:nvPr/>
        </p:nvCxnSpPr>
        <p:spPr>
          <a:xfrm>
            <a:off x="10271670" y="1700808"/>
            <a:ext cx="0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406574" y="4005064"/>
            <a:ext cx="11233248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27, comma 3, Cost. </a:t>
            </a:r>
            <a:r>
              <a:rPr lang="it-IT" dirty="0" smtClean="0"/>
              <a:t>– Le </a:t>
            </a:r>
            <a:r>
              <a:rPr lang="it-IT" dirty="0"/>
              <a:t>pene </a:t>
            </a:r>
            <a:r>
              <a:rPr lang="it-IT" b="1" dirty="0"/>
              <a:t>non</a:t>
            </a:r>
            <a:r>
              <a:rPr lang="it-IT" dirty="0"/>
              <a:t> possono consistere in </a:t>
            </a:r>
            <a:r>
              <a:rPr lang="it-IT" b="1" dirty="0"/>
              <a:t>trattamenti contrari al senso di </a:t>
            </a:r>
            <a:r>
              <a:rPr lang="it-IT" b="1" dirty="0" smtClean="0"/>
              <a:t>umanità</a:t>
            </a:r>
            <a:r>
              <a:rPr lang="it-IT" dirty="0" smtClean="0"/>
              <a:t> </a:t>
            </a:r>
            <a:r>
              <a:rPr lang="it-IT" dirty="0"/>
              <a:t>e devono tendere alla </a:t>
            </a:r>
            <a:r>
              <a:rPr lang="it-IT" b="1" dirty="0"/>
              <a:t>rieducazione del condannato</a:t>
            </a:r>
            <a:r>
              <a:rPr lang="it-IT" dirty="0"/>
              <a:t>.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406574" y="4725144"/>
            <a:ext cx="11233248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Interpretazione della disposizione – </a:t>
            </a:r>
            <a:r>
              <a:rPr lang="it-IT" dirty="0" smtClean="0"/>
              <a:t>qual è una pena contraria al senso di umanità? (Carcere, tortura, pena di morte …); che cosa significa “rieducazione” </a:t>
            </a:r>
            <a:r>
              <a:rPr lang="it-IT" i="1" dirty="0" smtClean="0"/>
              <a:t>(A </a:t>
            </a:r>
            <a:r>
              <a:rPr lang="it-IT" i="1" dirty="0" err="1" smtClean="0"/>
              <a:t>clockwork</a:t>
            </a:r>
            <a:r>
              <a:rPr lang="it-IT" i="1" dirty="0" smtClean="0"/>
              <a:t> </a:t>
            </a:r>
            <a:r>
              <a:rPr lang="it-IT" i="1" dirty="0" err="1" smtClean="0"/>
              <a:t>orange</a:t>
            </a:r>
            <a:r>
              <a:rPr lang="it-IT" i="1" dirty="0" smtClean="0"/>
              <a:t>)</a:t>
            </a:r>
            <a:r>
              <a:rPr lang="it-IT" dirty="0" smtClean="0"/>
              <a:t>? </a:t>
            </a:r>
          </a:p>
          <a:p>
            <a:pPr algn="just"/>
            <a:r>
              <a:rPr lang="it-IT" b="1" dirty="0" smtClean="0"/>
              <a:t>Quali rapporti tra la Costituzione e le fonti subordinate? </a:t>
            </a:r>
            <a:r>
              <a:rPr lang="it-IT" dirty="0" smtClean="0"/>
              <a:t>Criteri di risoluzione delle antinomie normative (</a:t>
            </a:r>
            <a:r>
              <a:rPr lang="it-IT" i="1" dirty="0" err="1" smtClean="0"/>
              <a:t>lex</a:t>
            </a:r>
            <a:r>
              <a:rPr lang="it-IT" i="1" dirty="0" smtClean="0"/>
              <a:t> </a:t>
            </a:r>
            <a:r>
              <a:rPr lang="it-IT" i="1" dirty="0" err="1" smtClean="0"/>
              <a:t>superior</a:t>
            </a:r>
            <a:r>
              <a:rPr lang="it-IT" i="1" dirty="0" smtClean="0"/>
              <a:t> </a:t>
            </a:r>
            <a:r>
              <a:rPr lang="it-IT" i="1" dirty="0" err="1" smtClean="0"/>
              <a:t>derogat</a:t>
            </a:r>
            <a:r>
              <a:rPr lang="it-IT" i="1" dirty="0" smtClean="0"/>
              <a:t> </a:t>
            </a:r>
            <a:r>
              <a:rPr lang="it-IT" i="1" dirty="0" err="1" smtClean="0"/>
              <a:t>legi</a:t>
            </a:r>
            <a:r>
              <a:rPr lang="it-IT" i="1" dirty="0" smtClean="0"/>
              <a:t> inferiori</a:t>
            </a:r>
            <a:r>
              <a:rPr lang="it-IT" dirty="0" smtClean="0"/>
              <a:t>)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Pena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morte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764704"/>
            <a:ext cx="11233248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VIII emendamento USA </a:t>
            </a:r>
            <a:r>
              <a:rPr lang="it-IT" dirty="0" smtClean="0"/>
              <a:t>– </a:t>
            </a:r>
            <a:r>
              <a:rPr lang="it-IT" dirty="0" smtClean="0"/>
              <a:t>Non si dovranno esigere cauzioni eccessivamente onerose, né imporre ammende altrettanto onerose, né infliggere </a:t>
            </a:r>
            <a:r>
              <a:rPr lang="it-IT" b="1" dirty="0" smtClean="0"/>
              <a:t>pene crudeli e </a:t>
            </a:r>
            <a:r>
              <a:rPr lang="it-IT" b="1" dirty="0" smtClean="0"/>
              <a:t>inconsuete</a:t>
            </a:r>
            <a:r>
              <a:rPr lang="it-IT" dirty="0" smtClean="0"/>
              <a:t>.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566" y="1700808"/>
            <a:ext cx="6621463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CasellaDiTesto 6"/>
          <p:cNvSpPr txBox="1"/>
          <p:nvPr/>
        </p:nvSpPr>
        <p:spPr>
          <a:xfrm>
            <a:off x="550590" y="2996952"/>
            <a:ext cx="6120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Titolo tratto dall’articolo pubblicato su </a:t>
            </a:r>
            <a:r>
              <a:rPr lang="it-IT" sz="1600" i="1" dirty="0" smtClean="0"/>
              <a:t>Il fatto</a:t>
            </a:r>
            <a:r>
              <a:rPr lang="it-IT" sz="1600" dirty="0" smtClean="0"/>
              <a:t> del 2 ottobre 2023</a:t>
            </a:r>
            <a:endParaRPr lang="it-IT" sz="16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7175326" y="2636912"/>
            <a:ext cx="4248472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Atkins</a:t>
            </a:r>
            <a:r>
              <a:rPr lang="it-IT" b="1" dirty="0" smtClean="0"/>
              <a:t> vs. Virginia (2002)</a:t>
            </a:r>
            <a:r>
              <a:rPr lang="it-IT" dirty="0" smtClean="0"/>
              <a:t> – la pena di morte su persone con disabilità intellettive viola l’VIII emendamento.</a:t>
            </a:r>
          </a:p>
          <a:p>
            <a:pPr algn="just"/>
            <a:r>
              <a:rPr lang="it-IT" b="1" dirty="0" smtClean="0"/>
              <a:t>Hall vs. Florida (2014) </a:t>
            </a:r>
            <a:r>
              <a:rPr lang="it-IT" dirty="0" smtClean="0"/>
              <a:t>– per stabilire se una persona abbia disabilità intellettive occorrono un QI basso (soglie stabilite a livello statale) e carenze a livello sociale; condizioni che debbono sussistere prima dei 18 anni.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1198662" y="3645024"/>
            <a:ext cx="4248472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Roper</a:t>
            </a:r>
            <a:r>
              <a:rPr lang="it-IT" b="1" dirty="0" smtClean="0"/>
              <a:t> vs. </a:t>
            </a:r>
            <a:r>
              <a:rPr lang="it-IT" b="1" dirty="0" err="1" smtClean="0"/>
              <a:t>Simmons</a:t>
            </a:r>
            <a:r>
              <a:rPr lang="it-IT" b="1" dirty="0" smtClean="0"/>
              <a:t> (2005)</a:t>
            </a:r>
            <a:r>
              <a:rPr lang="it-IT" dirty="0" smtClean="0"/>
              <a:t> – la pena di morte su minorenni viola l’VIII emendamento.</a:t>
            </a:r>
          </a:p>
          <a:p>
            <a:pPr algn="just"/>
            <a:r>
              <a:rPr lang="it-IT" b="1" dirty="0" smtClean="0"/>
              <a:t>Stanford vs. Kentucky (1989) </a:t>
            </a:r>
            <a:r>
              <a:rPr lang="it-IT" dirty="0" smtClean="0"/>
              <a:t>– compatibilità della pena di morte per minori di età superiore a 16 anni con l’VIII emendamento.</a:t>
            </a:r>
            <a:endParaRPr lang="it-IT" b="1" dirty="0"/>
          </a:p>
        </p:txBody>
      </p:sp>
      <p:cxnSp>
        <p:nvCxnSpPr>
          <p:cNvPr id="11" name="Connettore 1 10"/>
          <p:cNvCxnSpPr/>
          <p:nvPr/>
        </p:nvCxnSpPr>
        <p:spPr>
          <a:xfrm>
            <a:off x="3862958" y="1412776"/>
            <a:ext cx="0" cy="4752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/>
          <p:cNvCxnSpPr/>
          <p:nvPr/>
        </p:nvCxnSpPr>
        <p:spPr>
          <a:xfrm>
            <a:off x="3862958" y="6165304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23198" y="5301208"/>
            <a:ext cx="3528392" cy="138455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15" name="CasellaDiTesto 14"/>
          <p:cNvSpPr txBox="1"/>
          <p:nvPr/>
        </p:nvSpPr>
        <p:spPr>
          <a:xfrm>
            <a:off x="9695606" y="587727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Da </a:t>
            </a:r>
            <a:r>
              <a:rPr lang="it-IT" sz="1600" i="1" dirty="0" smtClean="0"/>
              <a:t>La Stampa</a:t>
            </a:r>
            <a:r>
              <a:rPr lang="it-IT" sz="1600" dirty="0" smtClean="0"/>
              <a:t>, 24 luglio 2014</a:t>
            </a:r>
            <a:endParaRPr lang="it-IT" sz="1600" dirty="0"/>
          </a:p>
        </p:txBody>
      </p:sp>
      <p:sp>
        <p:nvSpPr>
          <p:cNvPr id="16" name="Stella a 12 punte 15"/>
          <p:cNvSpPr/>
          <p:nvPr/>
        </p:nvSpPr>
        <p:spPr>
          <a:xfrm>
            <a:off x="0" y="5877272"/>
            <a:ext cx="2638822" cy="980728"/>
          </a:xfrm>
          <a:prstGeom prst="star1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dirty="0" smtClean="0">
                <a:solidFill>
                  <a:schemeClr val="tx1"/>
                </a:solidFill>
              </a:rPr>
              <a:t>Scegliere il modo in cui morire è una pena crudele????</a:t>
            </a:r>
            <a:endParaRPr lang="it-IT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526</Words>
  <Application>Microsoft Office PowerPoint</Application>
  <PresentationFormat>Personalizzato</PresentationFormat>
  <Paragraphs>57</Paragraphs>
  <Slides>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Criminalità, carcere, libertà personale:  quali limiti alla risposta sanzionatoria dello Stato?</vt:lpstr>
      <vt:lpstr>Presentazione del corso</vt:lpstr>
      <vt:lpstr>Presentazione del corso</vt:lpstr>
      <vt:lpstr>Stato e sanzione</vt:lpstr>
      <vt:lpstr>Pena di morte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6</cp:revision>
  <dcterms:created xsi:type="dcterms:W3CDTF">2023-10-03T16:19:00Z</dcterms:created>
  <dcterms:modified xsi:type="dcterms:W3CDTF">2023-10-03T20:57:14Z</dcterms:modified>
</cp:coreProperties>
</file>