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0413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58C7ED-290D-4D8D-9A36-402EF7CE85CA}" type="datetimeFigureOut">
              <a:rPr lang="it-IT" smtClean="0"/>
              <a:pPr/>
              <a:t>15/10/2023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8C8ADD-3B18-4E5B-ABF1-FEE4261BA229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1</a:t>
            </a:fld>
            <a:endParaRPr 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2</a:t>
            </a:fld>
            <a:endParaRPr 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3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15/10/2023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15/10/2023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15/10/2023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12695" y="1600201"/>
            <a:ext cx="721054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226413" y="1600201"/>
            <a:ext cx="721266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15/10/2023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15/10/2023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15/10/2023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15/10/2023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15/10/2023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15/10/2023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15/10/2023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11784067" y="274639"/>
            <a:ext cx="3655008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12694" y="274639"/>
            <a:ext cx="10768198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15/10/2023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C52B31-2836-4882-A3DD-BF4E5C353BC2}" type="datetimeFigureOut">
              <a:rPr lang="it-IT" smtClean="0"/>
              <a:pPr/>
              <a:t>15/10/2023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xmlns="" id="{6608E192-2EF0-433A-8024-67F22F041EB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428" y="-1600"/>
            <a:ext cx="1374799" cy="1374799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xmlns="" id="{AB1E116B-F72E-4E11-A62D-AAE26B8D40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0040" y="1570216"/>
            <a:ext cx="10163927" cy="2527121"/>
          </a:xfrm>
        </p:spPr>
        <p:txBody>
          <a:bodyPr>
            <a:normAutofit/>
          </a:bodyPr>
          <a:lstStyle/>
          <a:p>
            <a:r>
              <a:rPr lang="en-US" sz="4000" dirty="0" smtClean="0">
                <a:solidFill>
                  <a:srgbClr val="203864"/>
                </a:solidFill>
              </a:rPr>
              <a:t>Quanta </a:t>
            </a:r>
            <a:r>
              <a:rPr lang="en-US" sz="4000" dirty="0" err="1" smtClean="0">
                <a:solidFill>
                  <a:srgbClr val="203864"/>
                </a:solidFill>
              </a:rPr>
              <a:t>pena</a:t>
            </a:r>
            <a:r>
              <a:rPr lang="en-US" sz="4000" dirty="0" smtClean="0">
                <a:solidFill>
                  <a:srgbClr val="203864"/>
                </a:solidFill>
              </a:rPr>
              <a:t> </a:t>
            </a:r>
            <a:r>
              <a:rPr lang="en-US" sz="4000" dirty="0" err="1" smtClean="0">
                <a:solidFill>
                  <a:srgbClr val="203864"/>
                </a:solidFill>
              </a:rPr>
              <a:t>eseguire</a:t>
            </a:r>
            <a:r>
              <a:rPr lang="en-US" sz="4000" dirty="0" smtClean="0">
                <a:solidFill>
                  <a:srgbClr val="203864"/>
                </a:solidFill>
              </a:rPr>
              <a:t>?</a:t>
            </a:r>
            <a:endParaRPr lang="en-GB" sz="4000" dirty="0">
              <a:solidFill>
                <a:srgbClr val="203864"/>
              </a:solidFill>
            </a:endParaRPr>
          </a:p>
        </p:txBody>
      </p:sp>
      <p:pic>
        <p:nvPicPr>
          <p:cNvPr id="6" name="Picture 17">
            <a:extLst>
              <a:ext uri="{FF2B5EF4-FFF2-40B4-BE49-F238E27FC236}">
                <a16:creationId xmlns:a16="http://schemas.microsoft.com/office/drawing/2014/main" xmlns="" id="{33BBE889-19EA-4438-B198-2A37F5DAF28B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501221" y="-1600"/>
            <a:ext cx="1900859" cy="6858000"/>
          </a:xfrm>
          <a:prstGeom prst="rect">
            <a:avLst/>
          </a:prstGeom>
        </p:spPr>
      </p:pic>
      <p:cxnSp>
        <p:nvCxnSpPr>
          <p:cNvPr id="7" name="Straight Connector 12">
            <a:extLst>
              <a:ext uri="{FF2B5EF4-FFF2-40B4-BE49-F238E27FC236}">
                <a16:creationId xmlns:a16="http://schemas.microsoft.com/office/drawing/2014/main" xmlns="" id="{4E844D55-2498-485F-A068-303F614D4BAE}"/>
              </a:ext>
            </a:extLst>
          </p:cNvPr>
          <p:cNvCxnSpPr>
            <a:cxnSpLocks/>
          </p:cNvCxnSpPr>
          <p:nvPr/>
        </p:nvCxnSpPr>
        <p:spPr>
          <a:xfrm>
            <a:off x="331734" y="5140302"/>
            <a:ext cx="10181181" cy="0"/>
          </a:xfrm>
          <a:prstGeom prst="line">
            <a:avLst/>
          </a:prstGeom>
          <a:ln w="38100">
            <a:solidFill>
              <a:srgbClr val="8FAA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18">
            <a:extLst>
              <a:ext uri="{FF2B5EF4-FFF2-40B4-BE49-F238E27FC236}">
                <a16:creationId xmlns:a16="http://schemas.microsoft.com/office/drawing/2014/main" xmlns="" id="{7597A951-F3AF-4358-BBAF-F5E6C9E47139}"/>
              </a:ext>
            </a:extLst>
          </p:cNvPr>
          <p:cNvCxnSpPr>
            <a:cxnSpLocks/>
          </p:cNvCxnSpPr>
          <p:nvPr/>
        </p:nvCxnSpPr>
        <p:spPr>
          <a:xfrm>
            <a:off x="331734" y="6527142"/>
            <a:ext cx="1018118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/>
          <p:cNvSpPr txBox="1"/>
          <p:nvPr/>
        </p:nvSpPr>
        <p:spPr>
          <a:xfrm>
            <a:off x="3879669" y="4702628"/>
            <a:ext cx="42550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Martedì 17 ottobre </a:t>
            </a:r>
            <a:r>
              <a:rPr lang="it-IT" dirty="0" smtClean="0"/>
              <a:t>2023, ore </a:t>
            </a:r>
            <a:r>
              <a:rPr lang="it-IT" dirty="0" smtClean="0"/>
              <a:t>14.00 </a:t>
            </a:r>
            <a:r>
              <a:rPr lang="it-IT" dirty="0" smtClean="0"/>
              <a:t>– </a:t>
            </a:r>
            <a:r>
              <a:rPr lang="it-IT" dirty="0" smtClean="0"/>
              <a:t>16.00</a:t>
            </a:r>
            <a:endParaRPr lang="it-IT" dirty="0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xmlns="" id="{8C0D0ED9-22F7-4699-AF14-D3C3BA0CAE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041" y="5140302"/>
            <a:ext cx="10133616" cy="1374798"/>
          </a:xfrm>
        </p:spPr>
        <p:txBody>
          <a:bodyPr>
            <a:normAutofit lnSpcReduction="10000"/>
          </a:bodyPr>
          <a:lstStyle/>
          <a:p>
            <a:endParaRPr lang="en-US" sz="1800" dirty="0">
              <a:solidFill>
                <a:schemeClr val="tx2"/>
              </a:solidFill>
            </a:endParaRPr>
          </a:p>
          <a:p>
            <a:pPr algn="r"/>
            <a:r>
              <a:rPr lang="en-GB" sz="2000" dirty="0" smtClean="0">
                <a:solidFill>
                  <a:schemeClr val="tx2"/>
                </a:solidFill>
              </a:rPr>
              <a:t>Francesco Trapella</a:t>
            </a:r>
            <a:endParaRPr lang="en-GB" sz="2000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Elementi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diritto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penitenziario</a:t>
            </a:r>
            <a:endParaRPr lang="en-GB" sz="2000" b="1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Lezione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smtClean="0">
                <a:solidFill>
                  <a:schemeClr val="tx2"/>
                </a:solidFill>
              </a:rPr>
              <a:t>5</a:t>
            </a:r>
            <a:endParaRPr lang="en-GB" sz="2000" b="1" dirty="0">
              <a:solidFill>
                <a:schemeClr val="tx2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99462" y="260648"/>
            <a:ext cx="192405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tx2"/>
                </a:solidFill>
              </a:rPr>
              <a:t>La </a:t>
            </a:r>
            <a:r>
              <a:rPr lang="en-US" sz="3600" dirty="0" err="1" smtClean="0">
                <a:solidFill>
                  <a:schemeClr val="tx2"/>
                </a:solidFill>
              </a:rPr>
              <a:t>sospensione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dell’ordine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di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esecuzione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16" name="CasellaDiTesto 15"/>
          <p:cNvSpPr txBox="1"/>
          <p:nvPr/>
        </p:nvSpPr>
        <p:spPr>
          <a:xfrm>
            <a:off x="406574" y="1052736"/>
            <a:ext cx="7416824" cy="55092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 smtClean="0"/>
              <a:t>Art. 656, comma 5, c.p.p.</a:t>
            </a:r>
          </a:p>
          <a:p>
            <a:pPr algn="just"/>
            <a:r>
              <a:rPr lang="it-IT" sz="1600" dirty="0" smtClean="0"/>
              <a:t>Se </a:t>
            </a:r>
            <a:r>
              <a:rPr lang="it-IT" sz="1600" dirty="0" smtClean="0"/>
              <a:t>la pena detentiva, anche se costituente residuo di maggiore pena, </a:t>
            </a:r>
            <a:r>
              <a:rPr lang="it-IT" sz="16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non è superiore a tre anni</a:t>
            </a:r>
            <a:r>
              <a:rPr lang="it-IT" sz="1600" dirty="0" smtClean="0"/>
              <a:t>, </a:t>
            </a:r>
            <a:r>
              <a:rPr lang="it-IT" sz="16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quattro anni nei casi previsti dall'articolo 47-ter, comma 1, della legge 26 luglio 1975, n. 354</a:t>
            </a:r>
            <a:r>
              <a:rPr lang="it-IT" sz="1600" dirty="0" smtClean="0"/>
              <a:t>, o </a:t>
            </a:r>
            <a:r>
              <a:rPr lang="it-IT" sz="16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sei anni nei casi di cui agli articoli 90 e 94 del testo unico approvato con decreto del Presidente della Repubblica 9 ottobre 1990, n. 309</a:t>
            </a:r>
            <a:r>
              <a:rPr lang="it-IT" sz="1600" dirty="0" smtClean="0"/>
              <a:t>, e successive modificazioni, il pubblico ministero, salvo quanto previsto dai commi 7 e 9, </a:t>
            </a:r>
            <a:r>
              <a:rPr lang="it-IT" sz="1600" b="1" dirty="0" smtClean="0">
                <a:solidFill>
                  <a:srgbClr val="C00000"/>
                </a:solidFill>
              </a:rPr>
              <a:t>ne sospende l'esecuzione</a:t>
            </a:r>
            <a:r>
              <a:rPr lang="it-IT" sz="1600" dirty="0" smtClean="0"/>
              <a:t>. L'ordine di esecuzione e il decreto di sospensione sono notificati al condannato e al difensore nominato per la fase dell'esecuzione o, in difetto, al difensore che lo ha assistito nella fase del giudizio, </a:t>
            </a:r>
            <a:r>
              <a:rPr lang="it-IT" sz="1600" b="1" dirty="0" smtClean="0">
                <a:solidFill>
                  <a:srgbClr val="C00000"/>
                </a:solidFill>
              </a:rPr>
              <a:t>con l'avviso che entro trenta giorni può essere presentata istanza</a:t>
            </a:r>
            <a:r>
              <a:rPr lang="it-IT" sz="1600" dirty="0" smtClean="0"/>
              <a:t>, corredata dalle indicazioni e dalla documentazione necessarie, </a:t>
            </a:r>
            <a:r>
              <a:rPr lang="it-IT" sz="1600" b="1" dirty="0" smtClean="0">
                <a:solidFill>
                  <a:srgbClr val="C00000"/>
                </a:solidFill>
              </a:rPr>
              <a:t>volta ad ottenere la concessione di una delle misure alternative</a:t>
            </a:r>
            <a:r>
              <a:rPr lang="it-IT" sz="1600" dirty="0" smtClean="0"/>
              <a:t> alla detenzione di cui agli articoli 47, 47-ter e 50, comma 1, della legge 26 luglio 1975, n. 354, e successive modificazioni, e di cui all'articolo 94 del testo unico approvato con decreto del Presidente della Repubblica 9 ottobre 1990, n. 309, e successive modificazioni, ovvero la Sospensione dell'esecuzione della pena di cui all'articolo 90 dello stesso testo unico. L'avviso informa altresì che, </a:t>
            </a:r>
            <a:r>
              <a:rPr lang="it-IT" sz="1600" b="1" dirty="0" smtClean="0">
                <a:solidFill>
                  <a:srgbClr val="00B050"/>
                </a:solidFill>
              </a:rPr>
              <a:t>ove non sia presentata l'istanza o la stessa sia inammissibile</a:t>
            </a:r>
            <a:r>
              <a:rPr lang="it-IT" sz="1600" dirty="0" smtClean="0"/>
              <a:t> ai sensi degli articoli 90 e seguenti del citato testo unico, </a:t>
            </a:r>
            <a:r>
              <a:rPr lang="it-IT" sz="1600" b="1" dirty="0" smtClean="0">
                <a:solidFill>
                  <a:srgbClr val="00B050"/>
                </a:solidFill>
              </a:rPr>
              <a:t>l'esecuzione della pena avrà corso immediato</a:t>
            </a:r>
            <a:r>
              <a:rPr lang="it-IT" sz="1600" dirty="0" smtClean="0"/>
              <a:t>. Con l'avviso il condannato è informato che ha facoltà di accedere ai programmi di </a:t>
            </a:r>
            <a:r>
              <a:rPr lang="it-IT" sz="1600" b="1" dirty="0" smtClean="0">
                <a:solidFill>
                  <a:srgbClr val="7030A0"/>
                </a:solidFill>
              </a:rPr>
              <a:t>giustizia </a:t>
            </a:r>
            <a:r>
              <a:rPr lang="it-IT" sz="1600" b="1" dirty="0" err="1" smtClean="0">
                <a:solidFill>
                  <a:srgbClr val="7030A0"/>
                </a:solidFill>
              </a:rPr>
              <a:t>riparativa</a:t>
            </a:r>
            <a:r>
              <a:rPr lang="it-IT" sz="1600" b="1" dirty="0" smtClean="0">
                <a:solidFill>
                  <a:srgbClr val="7030A0"/>
                </a:solidFill>
              </a:rPr>
              <a:t> </a:t>
            </a:r>
            <a:r>
              <a:rPr lang="it-IT" sz="1600" dirty="0" smtClean="0"/>
              <a:t>e che, se il </a:t>
            </a:r>
            <a:r>
              <a:rPr lang="it-IT" sz="1600" b="1" dirty="0" smtClean="0">
                <a:solidFill>
                  <a:srgbClr val="7030A0"/>
                </a:solidFill>
              </a:rPr>
              <a:t>processo si è svolto in sua assenza</a:t>
            </a:r>
            <a:r>
              <a:rPr lang="it-IT" sz="1600" dirty="0" smtClean="0"/>
              <a:t>, nel termine di trenta giorni dalla conoscenza della sentenza può chiedere, in presenza dei relativi presupposti, la restituzione nel termine per </a:t>
            </a:r>
            <a:r>
              <a:rPr lang="it-IT" sz="1600" b="1" dirty="0" smtClean="0">
                <a:solidFill>
                  <a:srgbClr val="7030A0"/>
                </a:solidFill>
              </a:rPr>
              <a:t>proporre impugnazione o la rescissione del giudicato</a:t>
            </a:r>
            <a:r>
              <a:rPr lang="it-IT" sz="1600" dirty="0" smtClean="0"/>
              <a:t>.</a:t>
            </a:r>
            <a:endParaRPr lang="it-IT" sz="1600" b="1" dirty="0"/>
          </a:p>
        </p:txBody>
      </p:sp>
      <p:sp>
        <p:nvSpPr>
          <p:cNvPr id="19" name="CasellaDiTesto 18"/>
          <p:cNvSpPr txBox="1"/>
          <p:nvPr/>
        </p:nvSpPr>
        <p:spPr>
          <a:xfrm>
            <a:off x="7967414" y="764704"/>
            <a:ext cx="4032448" cy="424731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Tre anni</a:t>
            </a:r>
            <a:r>
              <a:rPr lang="it-IT" dirty="0" smtClean="0"/>
              <a:t> (divenuti quattro con </a:t>
            </a:r>
            <a:r>
              <a:rPr lang="it-IT" b="1" dirty="0" err="1" smtClean="0"/>
              <a:t>Cort</a:t>
            </a:r>
            <a:r>
              <a:rPr lang="it-IT" b="1" dirty="0" smtClean="0"/>
              <a:t>. cost. 41/2018</a:t>
            </a:r>
            <a:r>
              <a:rPr lang="it-IT" dirty="0" smtClean="0"/>
              <a:t>): regola.</a:t>
            </a:r>
          </a:p>
          <a:p>
            <a:pPr algn="just"/>
            <a:r>
              <a:rPr lang="it-IT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Quattro anni</a:t>
            </a:r>
            <a:r>
              <a:rPr lang="it-IT" dirty="0" smtClean="0"/>
              <a:t>: per le categorie a cui è concedibile la detenzione domiciliare per pene superiori ai due anni, ma non ai quattro (</a:t>
            </a:r>
            <a:r>
              <a:rPr lang="it-IT" u="sng" dirty="0" smtClean="0"/>
              <a:t>donna incinta o con prole convivente con meno di dieci anni</a:t>
            </a:r>
            <a:r>
              <a:rPr lang="it-IT" dirty="0" smtClean="0"/>
              <a:t>; </a:t>
            </a:r>
            <a:r>
              <a:rPr lang="it-IT" u="sng" dirty="0" smtClean="0"/>
              <a:t>padre con prole convivente con meno di dieci anni e madre impossibilitata ad assistervi</a:t>
            </a:r>
            <a:r>
              <a:rPr lang="it-IT" dirty="0" smtClean="0"/>
              <a:t>; </a:t>
            </a:r>
            <a:r>
              <a:rPr lang="it-IT" u="sng" dirty="0" smtClean="0"/>
              <a:t>persona in stato di salute particolarmente grave</a:t>
            </a:r>
            <a:r>
              <a:rPr lang="it-IT" dirty="0" smtClean="0"/>
              <a:t>; </a:t>
            </a:r>
            <a:r>
              <a:rPr lang="it-IT" u="sng" dirty="0" err="1" smtClean="0"/>
              <a:t>infraventunenne</a:t>
            </a:r>
            <a:r>
              <a:rPr lang="it-IT" u="sng" dirty="0" smtClean="0"/>
              <a:t> con esigenze di studio, lavoro, famiglia</a:t>
            </a:r>
            <a:r>
              <a:rPr lang="it-IT" dirty="0" smtClean="0"/>
              <a:t>; </a:t>
            </a:r>
            <a:r>
              <a:rPr lang="it-IT" u="sng" dirty="0" smtClean="0"/>
              <a:t>ultrasessantenne anche parzialmente inabile</a:t>
            </a:r>
            <a:r>
              <a:rPr lang="it-IT" dirty="0" smtClean="0"/>
              <a:t>)</a:t>
            </a:r>
            <a:r>
              <a:rPr lang="it-IT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</a:p>
          <a:p>
            <a:pPr algn="just"/>
            <a:r>
              <a:rPr lang="it-IT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Sei anni</a:t>
            </a:r>
            <a:r>
              <a:rPr lang="it-IT" dirty="0" smtClean="0"/>
              <a:t>: tossicodipendenti.</a:t>
            </a:r>
            <a:endParaRPr lang="it-IT" b="1" dirty="0" smtClean="0"/>
          </a:p>
        </p:txBody>
      </p:sp>
      <p:sp>
        <p:nvSpPr>
          <p:cNvPr id="20" name="CasellaDiTesto 19"/>
          <p:cNvSpPr txBox="1"/>
          <p:nvPr/>
        </p:nvSpPr>
        <p:spPr>
          <a:xfrm>
            <a:off x="7967414" y="5085184"/>
            <a:ext cx="4032448" cy="92333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rgbClr val="00B050"/>
                </a:solidFill>
              </a:rPr>
              <a:t>Attenzione:</a:t>
            </a:r>
            <a:r>
              <a:rPr lang="it-IT" dirty="0" smtClean="0"/>
              <a:t> la misura può essere chiesta anche dopo il trentesimo giorno, ma dal carcere.</a:t>
            </a:r>
            <a:endParaRPr lang="it-IT" b="1" dirty="0">
              <a:solidFill>
                <a:srgbClr val="00B050"/>
              </a:solidFill>
            </a:endParaRPr>
          </a:p>
        </p:txBody>
      </p:sp>
      <p:sp>
        <p:nvSpPr>
          <p:cNvPr id="21" name="CasellaDiTesto 20"/>
          <p:cNvSpPr txBox="1"/>
          <p:nvPr/>
        </p:nvSpPr>
        <p:spPr>
          <a:xfrm>
            <a:off x="7967414" y="6093296"/>
            <a:ext cx="4032448" cy="646331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err="1" smtClean="0">
                <a:solidFill>
                  <a:srgbClr val="7030A0"/>
                </a:solidFill>
              </a:rPr>
              <a:t>NB</a:t>
            </a:r>
            <a:r>
              <a:rPr lang="it-IT" b="1" dirty="0" smtClean="0">
                <a:solidFill>
                  <a:srgbClr val="7030A0"/>
                </a:solidFill>
              </a:rPr>
              <a:t>. </a:t>
            </a:r>
            <a:r>
              <a:rPr lang="it-IT" dirty="0" smtClean="0"/>
              <a:t>Favore verso la giustizia </a:t>
            </a:r>
            <a:r>
              <a:rPr lang="it-IT" dirty="0" err="1" smtClean="0"/>
              <a:t>riparativa</a:t>
            </a:r>
            <a:r>
              <a:rPr lang="it-IT" dirty="0" smtClean="0"/>
              <a:t> e il consapevole esercizio del diritto di difesa</a:t>
            </a:r>
            <a:r>
              <a:rPr lang="it-IT" b="1" dirty="0" smtClean="0">
                <a:solidFill>
                  <a:srgbClr val="7030A0"/>
                </a:solidFill>
              </a:rPr>
              <a:t> </a:t>
            </a:r>
            <a:endParaRPr lang="it-IT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tx2"/>
                </a:solidFill>
              </a:rPr>
              <a:t>La </a:t>
            </a:r>
            <a:r>
              <a:rPr lang="en-US" sz="3600" dirty="0" err="1" smtClean="0">
                <a:solidFill>
                  <a:schemeClr val="tx2"/>
                </a:solidFill>
              </a:rPr>
              <a:t>sospensione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dell’ordine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di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esecuzione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478582" y="836712"/>
            <a:ext cx="11233248" cy="175432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Procedimento: </a:t>
            </a:r>
            <a:r>
              <a:rPr lang="it-IT" i="1" dirty="0" smtClean="0"/>
              <a:t>a)</a:t>
            </a:r>
            <a:r>
              <a:rPr lang="it-IT" dirty="0" smtClean="0"/>
              <a:t> il condannato o il difensore </a:t>
            </a:r>
            <a:r>
              <a:rPr lang="it-IT" u="sng" dirty="0" smtClean="0"/>
              <a:t>depositano l’istanza</a:t>
            </a:r>
            <a:r>
              <a:rPr lang="it-IT" dirty="0" smtClean="0"/>
              <a:t> nell’ufficio del pubblico ministero; </a:t>
            </a:r>
            <a:r>
              <a:rPr lang="it-IT" i="1" dirty="0" smtClean="0"/>
              <a:t>b)</a:t>
            </a:r>
            <a:r>
              <a:rPr lang="it-IT" dirty="0" smtClean="0"/>
              <a:t> il pubblico ministero </a:t>
            </a:r>
            <a:r>
              <a:rPr lang="it-IT" u="sng" dirty="0" smtClean="0"/>
              <a:t>la trasmette al tribunale di sorveglianza competente</a:t>
            </a:r>
            <a:r>
              <a:rPr lang="it-IT" dirty="0" smtClean="0"/>
              <a:t>; </a:t>
            </a:r>
            <a:r>
              <a:rPr lang="it-IT" i="1" dirty="0" smtClean="0"/>
              <a:t>c)</a:t>
            </a:r>
            <a:r>
              <a:rPr lang="it-IT" dirty="0" smtClean="0"/>
              <a:t> </a:t>
            </a:r>
            <a:r>
              <a:rPr lang="it-IT" u="sng" dirty="0" smtClean="0"/>
              <a:t>il tribunale di sorveglianza decide</a:t>
            </a:r>
            <a:r>
              <a:rPr lang="it-IT" dirty="0" smtClean="0"/>
              <a:t> tra il 30esimo e il 45esimo giorno dalla richiesta (</a:t>
            </a:r>
            <a:r>
              <a:rPr lang="it-IT" b="1" dirty="0" smtClean="0">
                <a:solidFill>
                  <a:srgbClr val="C00000"/>
                </a:solidFill>
              </a:rPr>
              <a:t>Attenzione: </a:t>
            </a:r>
            <a:r>
              <a:rPr lang="it-IT" dirty="0" smtClean="0">
                <a:solidFill>
                  <a:srgbClr val="C00000"/>
                </a:solidFill>
              </a:rPr>
              <a:t>termine ordinatorio!!!</a:t>
            </a:r>
            <a:r>
              <a:rPr lang="it-IT" dirty="0" smtClean="0"/>
              <a:t>). (</a:t>
            </a:r>
            <a:r>
              <a:rPr lang="it-IT" b="1" dirty="0" smtClean="0"/>
              <a:t>art. 656, comma 6, c.p.p.</a:t>
            </a:r>
            <a:r>
              <a:rPr lang="it-IT" dirty="0" smtClean="0"/>
              <a:t>); </a:t>
            </a:r>
            <a:r>
              <a:rPr lang="it-IT" i="1" dirty="0" smtClean="0"/>
              <a:t>d)</a:t>
            </a:r>
            <a:r>
              <a:rPr lang="it-IT" dirty="0" smtClean="0"/>
              <a:t> se la richiesta di misura non è tempestiva, è inammissibile o è rigettata il pubblico ministero revoca la sospensione dell’ordine e la pena viene eseguita (</a:t>
            </a:r>
            <a:r>
              <a:rPr lang="it-IT" b="1" dirty="0" smtClean="0"/>
              <a:t>art. 656, comma 8, c.p.p.</a:t>
            </a:r>
            <a:r>
              <a:rPr lang="it-IT" dirty="0" smtClean="0"/>
              <a:t>). </a:t>
            </a:r>
            <a:endParaRPr lang="it-IT" dirty="0" smtClean="0"/>
          </a:p>
          <a:p>
            <a:pPr algn="just"/>
            <a:r>
              <a:rPr lang="it-IT" b="1" dirty="0" smtClean="0"/>
              <a:t>Ogni sentenza può essere sospesa UNA SOLA volta </a:t>
            </a:r>
            <a:r>
              <a:rPr lang="it-IT" dirty="0" smtClean="0"/>
              <a:t>(</a:t>
            </a:r>
            <a:r>
              <a:rPr lang="it-IT" b="1" dirty="0" smtClean="0"/>
              <a:t>art. 656, comma 7, c.p.p.</a:t>
            </a:r>
            <a:r>
              <a:rPr lang="it-IT" dirty="0" smtClean="0"/>
              <a:t>).</a:t>
            </a:r>
            <a:endParaRPr lang="it-IT" b="1" dirty="0" smtClean="0"/>
          </a:p>
        </p:txBody>
      </p:sp>
      <p:sp>
        <p:nvSpPr>
          <p:cNvPr id="10" name="CasellaDiTesto 9"/>
          <p:cNvSpPr txBox="1"/>
          <p:nvPr/>
        </p:nvSpPr>
        <p:spPr>
          <a:xfrm>
            <a:off x="478582" y="2708920"/>
            <a:ext cx="11233248" cy="313932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Qual è la </a:t>
            </a:r>
            <a:r>
              <a:rPr lang="it-IT" b="1" i="1" dirty="0" smtClean="0"/>
              <a:t>ratio</a:t>
            </a:r>
            <a:r>
              <a:rPr lang="it-IT" b="1" dirty="0" smtClean="0"/>
              <a:t> della sospensione??? </a:t>
            </a:r>
            <a:r>
              <a:rPr lang="it-IT" dirty="0" smtClean="0"/>
              <a:t>Evitare l’“assaggio di carcere”.</a:t>
            </a:r>
          </a:p>
          <a:p>
            <a:pPr algn="just"/>
            <a:r>
              <a:rPr lang="it-IT" b="1" dirty="0" smtClean="0"/>
              <a:t>Ci sono delle eccezioni?</a:t>
            </a:r>
            <a:r>
              <a:rPr lang="it-IT" dirty="0" smtClean="0"/>
              <a:t> Sì e sono stabilite dall’art. 656, commi 9 e 10, c.p.p.</a:t>
            </a:r>
          </a:p>
          <a:p>
            <a:pPr algn="just">
              <a:buFont typeface="Arial" pitchFamily="34" charset="0"/>
              <a:buChar char="•"/>
            </a:pPr>
            <a:r>
              <a:rPr lang="it-IT" b="1" dirty="0" smtClean="0"/>
              <a:t> </a:t>
            </a:r>
            <a:r>
              <a:rPr lang="it-IT" b="1" dirty="0" smtClean="0"/>
              <a:t>Persona che si trova in custodia cautelare per il fatto oggetto della condanna da eseguire</a:t>
            </a:r>
            <a:r>
              <a:rPr lang="it-IT" dirty="0" smtClean="0"/>
              <a:t>: essendo già in carcere, non c’è bisogno di evitare al condannato l’assaggio di carcere (</a:t>
            </a:r>
            <a:r>
              <a:rPr lang="it-IT" b="1" dirty="0" smtClean="0"/>
              <a:t>art. 656, comma 9, lett. </a:t>
            </a:r>
            <a:r>
              <a:rPr lang="it-IT" b="1" i="1" dirty="0" smtClean="0"/>
              <a:t>b)</a:t>
            </a:r>
            <a:r>
              <a:rPr lang="it-IT" b="1" dirty="0" smtClean="0"/>
              <a:t>, c.p.p.).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b="1" dirty="0" smtClean="0"/>
              <a:t> </a:t>
            </a:r>
            <a:r>
              <a:rPr lang="it-IT" b="1" dirty="0" smtClean="0"/>
              <a:t>Persona condannata per un reato ostativo </a:t>
            </a:r>
            <a:r>
              <a:rPr lang="it-IT" dirty="0" smtClean="0"/>
              <a:t>(c.d. </a:t>
            </a:r>
            <a:r>
              <a:rPr lang="it-IT" dirty="0" smtClean="0"/>
              <a:t>“4-bis”)</a:t>
            </a:r>
            <a:r>
              <a:rPr lang="it-IT" b="1" dirty="0" smtClean="0"/>
              <a:t>, per incendio boschivo, per maltrattamenti aggravati, per furto in abitazione</a:t>
            </a:r>
            <a:r>
              <a:rPr lang="it-IT" dirty="0" smtClean="0"/>
              <a:t>: sono reati di particolare allarme sociale, per cui l’ordine non è sospeso nemmeno se la pena da eseguire è inferiore ai limiti del quinto comma </a:t>
            </a:r>
            <a:r>
              <a:rPr lang="it-IT" dirty="0" smtClean="0"/>
              <a:t>(</a:t>
            </a:r>
            <a:r>
              <a:rPr lang="it-IT" b="1" dirty="0" smtClean="0"/>
              <a:t>art. 656, comma 9, lett. </a:t>
            </a:r>
            <a:r>
              <a:rPr lang="it-IT" b="1" i="1" dirty="0" smtClean="0"/>
              <a:t>a)</a:t>
            </a:r>
            <a:r>
              <a:rPr lang="it-IT" b="1" dirty="0" smtClean="0"/>
              <a:t>, </a:t>
            </a:r>
            <a:r>
              <a:rPr lang="it-IT" b="1" dirty="0" smtClean="0"/>
              <a:t>c.p.p</a:t>
            </a:r>
            <a:r>
              <a:rPr lang="it-IT" b="1" dirty="0" smtClean="0"/>
              <a:t>.)</a:t>
            </a:r>
            <a:r>
              <a:rPr lang="it-IT" dirty="0" smtClean="0"/>
              <a:t>.</a:t>
            </a:r>
          </a:p>
          <a:p>
            <a:pPr algn="just">
              <a:buFont typeface="Arial" pitchFamily="34" charset="0"/>
              <a:buChar char="•"/>
            </a:pPr>
            <a:r>
              <a:rPr lang="it-IT" b="1" dirty="0" smtClean="0"/>
              <a:t> </a:t>
            </a:r>
            <a:r>
              <a:rPr lang="it-IT" b="1" dirty="0" smtClean="0"/>
              <a:t>Persona che si trova agli arresti domiciliari per il fatto oggetto della condanna da eseguire</a:t>
            </a:r>
            <a:r>
              <a:rPr lang="it-IT" dirty="0" smtClean="0"/>
              <a:t>: in questo caso il pubblico ministero </a:t>
            </a:r>
            <a:r>
              <a:rPr lang="it-IT" u="sng" dirty="0" smtClean="0"/>
              <a:t>automaticamente</a:t>
            </a:r>
            <a:r>
              <a:rPr lang="it-IT" dirty="0" smtClean="0"/>
              <a:t> invia gli atti al tribunale di sorveglianza e, in attesa della sua decisione, il condannato resta agli arresti domiciliari. Questo, anche se la pena da eseguire è inferiore ai limiti del quinto comma </a:t>
            </a:r>
            <a:r>
              <a:rPr lang="it-IT" dirty="0" smtClean="0"/>
              <a:t>(</a:t>
            </a:r>
            <a:r>
              <a:rPr lang="it-IT" b="1" dirty="0" smtClean="0"/>
              <a:t>art. 656, comma </a:t>
            </a:r>
            <a:r>
              <a:rPr lang="it-IT" b="1" dirty="0" smtClean="0"/>
              <a:t>10, </a:t>
            </a:r>
            <a:r>
              <a:rPr lang="it-IT" b="1" dirty="0" smtClean="0"/>
              <a:t>c.p.p.)</a:t>
            </a:r>
            <a:r>
              <a:rPr lang="it-IT" dirty="0" smtClean="0"/>
              <a:t>.</a:t>
            </a:r>
            <a:endParaRPr lang="it-IT" b="1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tx2"/>
                </a:solidFill>
              </a:rPr>
              <a:t>Quanta </a:t>
            </a:r>
            <a:r>
              <a:rPr lang="en-US" sz="3600" dirty="0" err="1" smtClean="0">
                <a:solidFill>
                  <a:schemeClr val="tx2"/>
                </a:solidFill>
              </a:rPr>
              <a:t>pena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eseguire</a:t>
            </a:r>
            <a:r>
              <a:rPr lang="en-US" sz="3600" dirty="0" smtClean="0">
                <a:solidFill>
                  <a:schemeClr val="tx2"/>
                </a:solidFill>
              </a:rPr>
              <a:t>???</a:t>
            </a:r>
            <a:endParaRPr lang="en-US" sz="3600" i="1" dirty="0">
              <a:solidFill>
                <a:schemeClr val="tx2"/>
              </a:solidFill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334566" y="836712"/>
            <a:ext cx="11665296" cy="2031325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chemeClr val="accent1">
                    <a:lumMod val="75000"/>
                  </a:schemeClr>
                </a:solidFill>
              </a:rPr>
              <a:t>“Scomputo”</a:t>
            </a:r>
            <a:r>
              <a:rPr lang="it-IT" dirty="0" smtClean="0"/>
              <a:t>: differenza tra la pena indicata nel titolo esecutivo e il periodo trascorso dal condannato in custodia cautelare in carcere o agli arresti domiciliari (</a:t>
            </a:r>
            <a:r>
              <a:rPr lang="it-IT" i="1" dirty="0" smtClean="0"/>
              <a:t>c.d. </a:t>
            </a:r>
            <a:r>
              <a:rPr lang="it-IT" i="1" dirty="0" err="1" smtClean="0"/>
              <a:t>presofferto</a:t>
            </a:r>
            <a:r>
              <a:rPr lang="it-IT" dirty="0" smtClean="0"/>
              <a:t>) (</a:t>
            </a:r>
            <a:r>
              <a:rPr lang="it-IT" b="1" dirty="0" smtClean="0"/>
              <a:t>art. 657, comma 1, c.p.p.</a:t>
            </a:r>
            <a:r>
              <a:rPr lang="it-IT" dirty="0" smtClean="0"/>
              <a:t>).</a:t>
            </a:r>
          </a:p>
          <a:p>
            <a:pPr algn="just">
              <a:buFont typeface="Wingdings"/>
              <a:buChar char="à"/>
            </a:pPr>
            <a:r>
              <a:rPr lang="it-IT" b="1" dirty="0" smtClean="0">
                <a:sym typeface="Wingdings" pitchFamily="2" charset="2"/>
              </a:rPr>
              <a:t>Esempio: </a:t>
            </a:r>
            <a:r>
              <a:rPr lang="it-IT" dirty="0" smtClean="0">
                <a:sym typeface="Wingdings" pitchFamily="2" charset="2"/>
              </a:rPr>
              <a:t>Tizio ha trascorso due mesi in custodia cautelare in carcere e due mesi agli arresti domiciliari, dopodiché il giudice ha revocato la misura cautelare; al termine del processo, è condannato a tre anni e quattro mesi. Quanto deve ancora scontare??? </a:t>
            </a:r>
          </a:p>
          <a:p>
            <a:pPr algn="just"/>
            <a:r>
              <a:rPr lang="it-IT" dirty="0" smtClean="0">
                <a:sym typeface="Wingdings" pitchFamily="2" charset="2"/>
              </a:rPr>
              <a:t>PRESOFFERTO: 4 mesi (2 mesi di custodia in carcere + 2 mesi di arresti domiciliari).</a:t>
            </a:r>
          </a:p>
          <a:p>
            <a:pPr algn="just"/>
            <a:r>
              <a:rPr lang="it-IT" dirty="0" smtClean="0">
                <a:sym typeface="Wingdings" pitchFamily="2" charset="2"/>
              </a:rPr>
              <a:t>SCOMPUTO: 3 anni e 4 mesi – 4 mesi = 3 anni residui.</a:t>
            </a:r>
            <a:endParaRPr lang="it-IT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334566" y="3068960"/>
            <a:ext cx="11665296" cy="646331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La stessa regola si applica per le </a:t>
            </a:r>
            <a:r>
              <a:rPr lang="it-IT" b="1" dirty="0" smtClean="0"/>
              <a:t>misure </a:t>
            </a:r>
            <a:r>
              <a:rPr lang="it-IT" dirty="0" smtClean="0"/>
              <a:t>o per le </a:t>
            </a:r>
            <a:r>
              <a:rPr lang="it-IT" b="1" dirty="0" smtClean="0"/>
              <a:t>pene espiate senza titolo </a:t>
            </a:r>
            <a:r>
              <a:rPr lang="it-IT" dirty="0" smtClean="0"/>
              <a:t>(= </a:t>
            </a:r>
            <a:r>
              <a:rPr lang="it-IT" u="sng" dirty="0" smtClean="0"/>
              <a:t>ingiustamente</a:t>
            </a:r>
            <a:r>
              <a:rPr lang="it-IT" dirty="0" smtClean="0"/>
              <a:t>) relative a fatti successivi al reato la cui condanna è in esecuzione </a:t>
            </a:r>
            <a:r>
              <a:rPr lang="it-IT" b="1" dirty="0" smtClean="0"/>
              <a:t>(art. 657, commi 2 e 4 c.p.p.).</a:t>
            </a:r>
            <a:endParaRPr lang="it-IT" b="1" dirty="0"/>
          </a:p>
        </p:txBody>
      </p:sp>
      <p:cxnSp>
        <p:nvCxnSpPr>
          <p:cNvPr id="12" name="Connettore 2 11"/>
          <p:cNvCxnSpPr/>
          <p:nvPr/>
        </p:nvCxnSpPr>
        <p:spPr>
          <a:xfrm>
            <a:off x="8471470" y="3356992"/>
            <a:ext cx="0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asellaDiTesto 12"/>
          <p:cNvSpPr txBox="1"/>
          <p:nvPr/>
        </p:nvSpPr>
        <p:spPr>
          <a:xfrm>
            <a:off x="6311230" y="4437112"/>
            <a:ext cx="5616624" cy="646331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Condanne </a:t>
            </a:r>
            <a:r>
              <a:rPr lang="it-IT" i="1" dirty="0" smtClean="0"/>
              <a:t>revocate</a:t>
            </a:r>
            <a:r>
              <a:rPr lang="it-IT" dirty="0" smtClean="0"/>
              <a:t>, </a:t>
            </a:r>
            <a:r>
              <a:rPr lang="it-IT" i="1" dirty="0" err="1" smtClean="0"/>
              <a:t>indultate</a:t>
            </a:r>
            <a:r>
              <a:rPr lang="it-IT" i="1" dirty="0" smtClean="0"/>
              <a:t> </a:t>
            </a:r>
            <a:r>
              <a:rPr lang="it-IT" dirty="0" smtClean="0"/>
              <a:t>o per le quali è stata concessa </a:t>
            </a:r>
            <a:r>
              <a:rPr lang="it-IT" i="1" dirty="0" smtClean="0"/>
              <a:t>amnistia</a:t>
            </a:r>
            <a:r>
              <a:rPr lang="it-IT" dirty="0" smtClean="0"/>
              <a:t>.</a:t>
            </a:r>
            <a:endParaRPr lang="it-IT" dirty="0"/>
          </a:p>
        </p:txBody>
      </p:sp>
      <p:sp>
        <p:nvSpPr>
          <p:cNvPr id="14" name="CasellaDiTesto 13"/>
          <p:cNvSpPr txBox="1"/>
          <p:nvPr/>
        </p:nvSpPr>
        <p:spPr>
          <a:xfrm>
            <a:off x="334566" y="3861048"/>
            <a:ext cx="5832648" cy="2031325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Esempio 1: </a:t>
            </a:r>
            <a:r>
              <a:rPr lang="it-IT" dirty="0" smtClean="0"/>
              <a:t>Tizio è stato condannato per un fatto mai commesso risalente al 1.10.2010. Trascorre due anni in carcere e la sua innocenza viene, poi, riconosciuta. Nelle more è condannato per un altro fatto commesso il 1.10.2009 alla pena di tre anni di reclusione. </a:t>
            </a:r>
          </a:p>
          <a:p>
            <a:pPr algn="just"/>
            <a:r>
              <a:rPr lang="it-IT" dirty="0" smtClean="0"/>
              <a:t>SCOMPUTO: 3 anni (seconda condanna) – 2 anni trascorsi ingiustamente in carcere = 1 anno residuo. </a:t>
            </a:r>
            <a:endParaRPr lang="it-IT" dirty="0"/>
          </a:p>
        </p:txBody>
      </p:sp>
      <p:sp>
        <p:nvSpPr>
          <p:cNvPr id="15" name="CasellaDiTesto 14"/>
          <p:cNvSpPr txBox="1"/>
          <p:nvPr/>
        </p:nvSpPr>
        <p:spPr>
          <a:xfrm>
            <a:off x="6311230" y="5157192"/>
            <a:ext cx="5616624" cy="1477328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Esempio 2: </a:t>
            </a:r>
            <a:r>
              <a:rPr lang="it-IT" dirty="0" smtClean="0"/>
              <a:t>Tizio è condannato a 4 anni di reclusione per un fatto del 2003, ma nel 2006 vengono </a:t>
            </a:r>
            <a:r>
              <a:rPr lang="it-IT" dirty="0" err="1" smtClean="0"/>
              <a:t>indultate</a:t>
            </a:r>
            <a:r>
              <a:rPr lang="it-IT" dirty="0" smtClean="0"/>
              <a:t> </a:t>
            </a:r>
            <a:r>
              <a:rPr lang="it-IT" dirty="0" smtClean="0"/>
              <a:t>(condonate) tutte le pene per fatti commessi fino al 31 luglio di quell’anno nei limiti di 3 anni.</a:t>
            </a:r>
          </a:p>
          <a:p>
            <a:pPr algn="just"/>
            <a:r>
              <a:rPr lang="it-IT" dirty="0" smtClean="0"/>
              <a:t>SCOMPUTO: 4 anni – 3 anni indultati = 1 anno residuo.</a:t>
            </a:r>
            <a:endParaRPr lang="it-IT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tx2"/>
                </a:solidFill>
              </a:rPr>
              <a:t>Quanta </a:t>
            </a:r>
            <a:r>
              <a:rPr lang="en-US" sz="3600" dirty="0" err="1" smtClean="0">
                <a:solidFill>
                  <a:schemeClr val="tx2"/>
                </a:solidFill>
              </a:rPr>
              <a:t>pena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eseguire</a:t>
            </a:r>
            <a:r>
              <a:rPr lang="en-US" sz="3600" dirty="0" smtClean="0">
                <a:solidFill>
                  <a:schemeClr val="tx2"/>
                </a:solidFill>
              </a:rPr>
              <a:t>???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20" name="CasellaDiTesto 19"/>
          <p:cNvSpPr txBox="1"/>
          <p:nvPr/>
        </p:nvSpPr>
        <p:spPr>
          <a:xfrm>
            <a:off x="478582" y="836712"/>
            <a:ext cx="11233248" cy="147732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Uno scomputo particolare: la messa alla prova</a:t>
            </a:r>
          </a:p>
          <a:p>
            <a:pPr algn="just"/>
            <a:r>
              <a:rPr lang="it-IT" b="1" dirty="0" smtClean="0"/>
              <a:t>Art. 657-</a:t>
            </a:r>
            <a:r>
              <a:rPr lang="it-IT" b="1" i="1" dirty="0" smtClean="0"/>
              <a:t>bis</a:t>
            </a:r>
            <a:r>
              <a:rPr lang="it-IT" b="1" dirty="0" smtClean="0"/>
              <a:t> c.p.p.</a:t>
            </a:r>
            <a:r>
              <a:rPr lang="it-IT" dirty="0" smtClean="0"/>
              <a:t> </a:t>
            </a:r>
          </a:p>
          <a:p>
            <a:pPr algn="just"/>
            <a:r>
              <a:rPr lang="it-IT" dirty="0" smtClean="0"/>
              <a:t>In caso di revoca o di esito negativo della </a:t>
            </a:r>
            <a:r>
              <a:rPr lang="it-IT" u="sng" dirty="0" smtClean="0"/>
              <a:t>messa alla prova</a:t>
            </a:r>
            <a:r>
              <a:rPr lang="it-IT" dirty="0" smtClean="0"/>
              <a:t>, il pubblico ministero, nel determinare la pena da eseguire, detrae un periodo corrispondente a quello della prova eseguita. Ai fini della detrazione, </a:t>
            </a:r>
            <a:r>
              <a:rPr lang="it-IT" b="1" dirty="0" smtClean="0">
                <a:solidFill>
                  <a:srgbClr val="C00000"/>
                </a:solidFill>
              </a:rPr>
              <a:t>tre giorni di prova sono equiparati a un giorno di reclusione o di arresto</a:t>
            </a:r>
            <a:r>
              <a:rPr lang="it-IT" dirty="0" smtClean="0"/>
              <a:t>, ovvero a 250 euro di multa o di ammenda.</a:t>
            </a:r>
            <a:endParaRPr lang="it-IT" b="1" dirty="0" smtClean="0"/>
          </a:p>
        </p:txBody>
      </p:sp>
      <p:cxnSp>
        <p:nvCxnSpPr>
          <p:cNvPr id="9" name="Connettore 2 8"/>
          <p:cNvCxnSpPr/>
          <p:nvPr/>
        </p:nvCxnSpPr>
        <p:spPr>
          <a:xfrm>
            <a:off x="5303118" y="1700808"/>
            <a:ext cx="0" cy="1008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asellaDiTesto 11"/>
          <p:cNvSpPr txBox="1"/>
          <p:nvPr/>
        </p:nvSpPr>
        <p:spPr>
          <a:xfrm>
            <a:off x="1702718" y="2708920"/>
            <a:ext cx="7344816" cy="1477328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Procedimento speciale che consiste nell’ammettere, durante le indagini o il processo, l’imputato allo svolgimento di lavori di pubblica utilità e al rispetto di prescrizioni impartite dal servizio sociale. Se la prova ha buon esito, il reato è estinto; diversamente, il procedimento riprende da dove si era  fermato.</a:t>
            </a:r>
            <a:endParaRPr lang="it-IT" dirty="0"/>
          </a:p>
        </p:txBody>
      </p:sp>
      <p:cxnSp>
        <p:nvCxnSpPr>
          <p:cNvPr id="14" name="Connettore 2 13"/>
          <p:cNvCxnSpPr/>
          <p:nvPr/>
        </p:nvCxnSpPr>
        <p:spPr>
          <a:xfrm>
            <a:off x="1270670" y="2204864"/>
            <a:ext cx="0" cy="23762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asellaDiTesto 14"/>
          <p:cNvSpPr txBox="1"/>
          <p:nvPr/>
        </p:nvSpPr>
        <p:spPr>
          <a:xfrm>
            <a:off x="550590" y="4581128"/>
            <a:ext cx="7344816" cy="646331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rgbClr val="C00000"/>
                </a:solidFill>
              </a:rPr>
              <a:t>ATTENZIONE: </a:t>
            </a:r>
            <a:r>
              <a:rPr lang="it-IT" dirty="0" smtClean="0"/>
              <a:t>muta il coefficiente dello scomputo (non è più “1 a 1” come per le misure cautelari detentive).</a:t>
            </a:r>
            <a:endParaRPr lang="it-IT" b="1" dirty="0">
              <a:solidFill>
                <a:srgbClr val="C00000"/>
              </a:solidFill>
            </a:endParaRPr>
          </a:p>
        </p:txBody>
      </p:sp>
      <p:sp>
        <p:nvSpPr>
          <p:cNvPr id="16" name="CasellaDiTesto 15"/>
          <p:cNvSpPr txBox="1"/>
          <p:nvPr/>
        </p:nvSpPr>
        <p:spPr>
          <a:xfrm>
            <a:off x="8039422" y="4293096"/>
            <a:ext cx="3960440" cy="2308324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Esempio</a:t>
            </a:r>
            <a:r>
              <a:rPr lang="it-IT" dirty="0" smtClean="0"/>
              <a:t>: Tizio viene messo alla prova; dopo tre mesi tiene una condotta che causa la revoca; il processo riprende; Tizio viene condannato a tre anni di reclusione.</a:t>
            </a:r>
          </a:p>
          <a:p>
            <a:pPr algn="just"/>
            <a:r>
              <a:rPr lang="it-IT" dirty="0" smtClean="0"/>
              <a:t>PRESOFFERTO: 3 mesi diviso 3 = 1 mese</a:t>
            </a:r>
          </a:p>
          <a:p>
            <a:pPr algn="just"/>
            <a:r>
              <a:rPr lang="it-IT" dirty="0" smtClean="0"/>
              <a:t>SCOMPUTO: 3 anni – 1 mese = 2 anni e 11 mesi. </a:t>
            </a:r>
            <a:endParaRPr lang="it-IT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tx2"/>
                </a:solidFill>
              </a:rPr>
              <a:t>Quanta </a:t>
            </a:r>
            <a:r>
              <a:rPr lang="en-US" sz="3600" dirty="0" err="1" smtClean="0">
                <a:solidFill>
                  <a:schemeClr val="tx2"/>
                </a:solidFill>
              </a:rPr>
              <a:t>pena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eseguire</a:t>
            </a:r>
            <a:r>
              <a:rPr lang="en-US" sz="3600" dirty="0" smtClean="0">
                <a:solidFill>
                  <a:schemeClr val="tx2"/>
                </a:solidFill>
              </a:rPr>
              <a:t>???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262558" y="836712"/>
            <a:ext cx="11593288" cy="147732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chemeClr val="accent1">
                    <a:lumMod val="75000"/>
                  </a:schemeClr>
                </a:solidFill>
              </a:rPr>
              <a:t>“Cumulo”</a:t>
            </a:r>
            <a:r>
              <a:rPr lang="it-IT" dirty="0" smtClean="0"/>
              <a:t>: somma delle pene irrogate ad una stessa persona con provvedimenti diversi per fatti diversi </a:t>
            </a:r>
            <a:r>
              <a:rPr lang="it-IT" b="1" dirty="0" smtClean="0"/>
              <a:t>(art. 663, comma 1, c.p.p.).</a:t>
            </a:r>
            <a:r>
              <a:rPr lang="it-IT" dirty="0" smtClean="0"/>
              <a:t> </a:t>
            </a:r>
          </a:p>
          <a:p>
            <a:pPr algn="just">
              <a:buFont typeface="Wingdings"/>
              <a:buChar char="à"/>
            </a:pPr>
            <a:r>
              <a:rPr lang="it-IT" b="1" dirty="0" smtClean="0">
                <a:sym typeface="Wingdings" pitchFamily="2" charset="2"/>
              </a:rPr>
              <a:t>Esempio: </a:t>
            </a:r>
            <a:r>
              <a:rPr lang="it-IT" dirty="0" smtClean="0">
                <a:sym typeface="Wingdings" pitchFamily="2" charset="2"/>
              </a:rPr>
              <a:t>Tizio è condannato per una truffa nei confronti di Caio alla pena di un anno e sei mesi di reclusione; viene condannato anche per un fatto simile commesso ai danni di Sempronio alla pena di due anni di reclusione.</a:t>
            </a:r>
          </a:p>
          <a:p>
            <a:pPr algn="just"/>
            <a:r>
              <a:rPr lang="it-IT" dirty="0" smtClean="0">
                <a:sym typeface="Wingdings" pitchFamily="2" charset="2"/>
              </a:rPr>
              <a:t>CUMULO: 1 anno e 6 mesi + 2 anni = 3 anni e 6 mesi.</a:t>
            </a:r>
            <a:endParaRPr lang="it-IT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262558" y="2564904"/>
            <a:ext cx="11593288" cy="2585323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Ricadute sulla sospensione dell’ordine di esecuzione.</a:t>
            </a:r>
          </a:p>
          <a:p>
            <a:pPr marL="342900" indent="-342900" algn="just">
              <a:buAutoNum type="arabicPeriod"/>
            </a:pPr>
            <a:r>
              <a:rPr lang="it-IT" dirty="0" smtClean="0"/>
              <a:t>Tizio è condannato per una truffa alla pena di due anni; l’ordine di esecuzione è sospeso. Dopo tre mesi dall’inizio dell’esecuzione della misura alternativa, viene raggiunto da un </a:t>
            </a:r>
            <a:r>
              <a:rPr lang="it-IT" u="sng" dirty="0" smtClean="0"/>
              <a:t>ordine di esecuzione di una condanna a tre anni</a:t>
            </a:r>
            <a:r>
              <a:rPr lang="it-IT" dirty="0" smtClean="0"/>
              <a:t> per un altro reato. </a:t>
            </a:r>
          </a:p>
          <a:p>
            <a:pPr marL="342900" indent="-342900" algn="just"/>
            <a:r>
              <a:rPr lang="it-IT" b="1" dirty="0" smtClean="0"/>
              <a:t>	</a:t>
            </a:r>
            <a:r>
              <a:rPr lang="it-IT" dirty="0" smtClean="0"/>
              <a:t>CUMULO: 2 anni + 3 anni = 5 anni; da lì si tolgono i 3 mesi di misura alternativa = </a:t>
            </a:r>
            <a:r>
              <a:rPr lang="it-IT" b="1" dirty="0" smtClean="0"/>
              <a:t>4 anni e 9 mesi</a:t>
            </a:r>
            <a:r>
              <a:rPr lang="it-IT" dirty="0" smtClean="0"/>
              <a:t>.</a:t>
            </a:r>
          </a:p>
          <a:p>
            <a:pPr marL="342900" indent="-342900" algn="just"/>
            <a:r>
              <a:rPr lang="it-IT" dirty="0" smtClean="0"/>
              <a:t>	</a:t>
            </a:r>
            <a:r>
              <a:rPr lang="it-IT" dirty="0" smtClean="0"/>
              <a:t>Segue: la revoca del decreto di sospensione dell’ordine di esecuzione e l’</a:t>
            </a:r>
            <a:r>
              <a:rPr lang="it-IT" u="sng" dirty="0" smtClean="0"/>
              <a:t>incarcerazione di Tizio</a:t>
            </a:r>
            <a:r>
              <a:rPr lang="it-IT" dirty="0" smtClean="0"/>
              <a:t>. </a:t>
            </a:r>
          </a:p>
          <a:p>
            <a:pPr marL="342900" indent="-342900" algn="just">
              <a:buAutoNum type="arabicPeriod" startAt="2"/>
            </a:pPr>
            <a:r>
              <a:rPr lang="it-IT" dirty="0" smtClean="0"/>
              <a:t>Come nel caso (1), ma il secondo ordine di esecuzione viene notificato dopo un anno e sei mesi di misura alternativa.</a:t>
            </a:r>
            <a:endParaRPr lang="it-IT" dirty="0" smtClean="0"/>
          </a:p>
          <a:p>
            <a:pPr marL="342900" indent="-342900" algn="just"/>
            <a:r>
              <a:rPr lang="it-IT" dirty="0" smtClean="0"/>
              <a:t>	</a:t>
            </a:r>
            <a:r>
              <a:rPr lang="it-IT" dirty="0" smtClean="0"/>
              <a:t>CUMULO: 2 anni + 3 anni = 5 anni; 5 anni – 1 anno e 6 mesi = </a:t>
            </a:r>
            <a:r>
              <a:rPr lang="it-IT" b="1" dirty="0" smtClean="0"/>
              <a:t>3 anni e 6 mesi</a:t>
            </a:r>
            <a:r>
              <a:rPr lang="it-IT" dirty="0" smtClean="0"/>
              <a:t>.</a:t>
            </a:r>
          </a:p>
          <a:p>
            <a:pPr marL="342900" indent="-342900" algn="just"/>
            <a:r>
              <a:rPr lang="it-IT" dirty="0" smtClean="0"/>
              <a:t>	</a:t>
            </a:r>
            <a:r>
              <a:rPr lang="it-IT" dirty="0" smtClean="0"/>
              <a:t>Il pubblico ministero non revoca la sospensione dell’ordine di esecuzione e </a:t>
            </a:r>
            <a:r>
              <a:rPr lang="it-IT" u="sng" dirty="0" smtClean="0"/>
              <a:t>Tizio prosegue la misura alternativa</a:t>
            </a:r>
            <a:r>
              <a:rPr lang="it-IT" dirty="0" smtClean="0"/>
              <a:t>.</a:t>
            </a:r>
          </a:p>
        </p:txBody>
      </p:sp>
      <p:cxnSp>
        <p:nvCxnSpPr>
          <p:cNvPr id="17" name="Connettore 2 16"/>
          <p:cNvCxnSpPr/>
          <p:nvPr/>
        </p:nvCxnSpPr>
        <p:spPr>
          <a:xfrm>
            <a:off x="8831510" y="3429000"/>
            <a:ext cx="0" cy="20882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asellaDiTesto 17"/>
          <p:cNvSpPr txBox="1"/>
          <p:nvPr/>
        </p:nvSpPr>
        <p:spPr>
          <a:xfrm>
            <a:off x="6671270" y="5517232"/>
            <a:ext cx="5184576" cy="923330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Se questo fosse l’unico reato, l’ordine di esecuzione sarebbe sospeso perché si tratta di una pena inferiore ai quattro anni di reclusione.</a:t>
            </a:r>
            <a:endParaRPr lang="it-IT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582" y="908720"/>
            <a:ext cx="4933950" cy="542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27254" y="1268760"/>
            <a:ext cx="43053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tx2"/>
                </a:solidFill>
              </a:rPr>
              <a:t>Quanta </a:t>
            </a:r>
            <a:r>
              <a:rPr lang="en-US" sz="3600" dirty="0" err="1" smtClean="0">
                <a:solidFill>
                  <a:schemeClr val="tx2"/>
                </a:solidFill>
              </a:rPr>
              <a:t>pena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eseguire</a:t>
            </a:r>
            <a:r>
              <a:rPr lang="en-US" sz="3600" dirty="0" smtClean="0">
                <a:solidFill>
                  <a:schemeClr val="tx2"/>
                </a:solidFill>
              </a:rPr>
              <a:t>???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1558702" y="645333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Pag. 1</a:t>
            </a:r>
            <a:endParaRPr lang="it-IT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7391350" y="6488668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Pag. 2</a:t>
            </a:r>
            <a:endParaRPr lang="it-IT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8759502" y="260648"/>
            <a:ext cx="3168352" cy="923330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Cumulo </a:t>
            </a:r>
            <a:r>
              <a:rPr lang="it-IT" u="sng" dirty="0" smtClean="0"/>
              <a:t>senza revoca della sospensione</a:t>
            </a:r>
            <a:r>
              <a:rPr lang="it-IT" dirty="0" smtClean="0"/>
              <a:t> (2 anni + 1 mese = 2 anni e 1 mese).</a:t>
            </a:r>
            <a:endParaRPr lang="it-IT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6654" y="1052736"/>
            <a:ext cx="3133725" cy="465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43078" y="1052736"/>
            <a:ext cx="3152775" cy="443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CasellaDiTesto 5"/>
          <p:cNvSpPr txBox="1"/>
          <p:nvPr/>
        </p:nvSpPr>
        <p:spPr>
          <a:xfrm>
            <a:off x="1414686" y="5805264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Pag. 1</a:t>
            </a:r>
            <a:endParaRPr lang="it-IT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5159102" y="5589240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Pag. 2</a:t>
            </a:r>
            <a:endParaRPr lang="it-IT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tx2"/>
                </a:solidFill>
              </a:rPr>
              <a:t>Quanta </a:t>
            </a:r>
            <a:r>
              <a:rPr lang="en-US" sz="3600" dirty="0" err="1" smtClean="0">
                <a:solidFill>
                  <a:schemeClr val="tx2"/>
                </a:solidFill>
              </a:rPr>
              <a:t>pena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eseguire</a:t>
            </a:r>
            <a:r>
              <a:rPr lang="en-US" sz="3600" dirty="0" smtClean="0">
                <a:solidFill>
                  <a:schemeClr val="tx2"/>
                </a:solidFill>
              </a:rPr>
              <a:t>???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8471470" y="1124744"/>
            <a:ext cx="3456384" cy="4801314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Un caso un po’ più complicato.</a:t>
            </a:r>
          </a:p>
          <a:p>
            <a:pPr algn="just"/>
            <a:r>
              <a:rPr lang="it-IT" dirty="0" smtClean="0"/>
              <a:t>1° condanna: 1 anno e 6 mesi di reclusione con sospensione condizionale della pena.</a:t>
            </a:r>
          </a:p>
          <a:p>
            <a:pPr algn="just"/>
            <a:r>
              <a:rPr lang="it-IT" dirty="0" smtClean="0"/>
              <a:t>2° condanna: 3 anni di reclusione.</a:t>
            </a:r>
          </a:p>
          <a:p>
            <a:pPr algn="just"/>
            <a:r>
              <a:rPr lang="it-IT" dirty="0" smtClean="0"/>
              <a:t>CUMULO: 1 anno e 6 mesi + 3 anni = 4 anni e 6 mesi.</a:t>
            </a:r>
          </a:p>
          <a:p>
            <a:pPr algn="just"/>
            <a:r>
              <a:rPr lang="it-IT" dirty="0" smtClean="0"/>
              <a:t>Il pubblico ministero:</a:t>
            </a:r>
          </a:p>
          <a:p>
            <a:pPr marL="342900" indent="-342900" algn="just">
              <a:buAutoNum type="alphaLcParenR"/>
            </a:pPr>
            <a:r>
              <a:rPr lang="it-IT" u="sng" dirty="0" smtClean="0"/>
              <a:t>Chiede la revoca della sospensione condizionale della pena per la prima condanna</a:t>
            </a:r>
            <a:r>
              <a:rPr lang="it-IT" dirty="0" smtClean="0"/>
              <a:t> e, quando la ottiene,</a:t>
            </a:r>
          </a:p>
          <a:p>
            <a:pPr marL="342900" indent="-342900" algn="just">
              <a:buAutoNum type="alphaLcParenR"/>
            </a:pPr>
            <a:r>
              <a:rPr lang="it-IT" u="sng" dirty="0" smtClean="0"/>
              <a:t>Emette l’ordine di esecuzione della condanna cumulativa</a:t>
            </a:r>
            <a:r>
              <a:rPr lang="it-IT" dirty="0" smtClean="0"/>
              <a:t> (4 anni e 6 mesi).</a:t>
            </a:r>
            <a:endParaRPr lang="it-IT" dirty="0" smtClean="0"/>
          </a:p>
          <a:p>
            <a:pPr marL="342900" indent="-342900" algn="just"/>
            <a:r>
              <a:rPr lang="it-IT" dirty="0" smtClean="0"/>
              <a:t>Segue l’incarcerazione del </a:t>
            </a:r>
          </a:p>
          <a:p>
            <a:pPr marL="342900" indent="-342900" algn="just"/>
            <a:r>
              <a:rPr lang="it-IT" dirty="0" smtClean="0"/>
              <a:t>condannato.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341</TotalTime>
  <Words>1640</Words>
  <Application>Microsoft Office PowerPoint</Application>
  <PresentationFormat>Personalizzato</PresentationFormat>
  <Paragraphs>73</Paragraphs>
  <Slides>8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8</vt:i4>
      </vt:variant>
    </vt:vector>
  </HeadingPairs>
  <TitlesOfParts>
    <vt:vector size="9" baseType="lpstr">
      <vt:lpstr>Tema di Office</vt:lpstr>
      <vt:lpstr>Quanta pena eseguire?</vt:lpstr>
      <vt:lpstr>La sospensione dell’ordine di esecuzione</vt:lpstr>
      <vt:lpstr>La sospensione dell’ordine di esecuzione</vt:lpstr>
      <vt:lpstr>Quanta pena eseguire???</vt:lpstr>
      <vt:lpstr>Quanta pena eseguire???</vt:lpstr>
      <vt:lpstr>Quanta pena eseguire???</vt:lpstr>
      <vt:lpstr>Quanta pena eseguire???</vt:lpstr>
      <vt:lpstr>Quanta pena eseguire???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Criminalità, carcere, libertà personale:  quali limiti alla risposta sanzionatoria dello Stato?</dc:title>
  <dc:creator>Francesco Trapella</dc:creator>
  <cp:lastModifiedBy>Francesco Trapella</cp:lastModifiedBy>
  <cp:revision>51</cp:revision>
  <dcterms:created xsi:type="dcterms:W3CDTF">2023-10-03T16:19:00Z</dcterms:created>
  <dcterms:modified xsi:type="dcterms:W3CDTF">2023-10-15T15:26:31Z</dcterms:modified>
</cp:coreProperties>
</file>