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0413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8C7ED-290D-4D8D-9A36-402EF7CE85CA}" type="datetimeFigureOut">
              <a:rPr lang="it-IT" smtClean="0"/>
              <a:pPr/>
              <a:t>28/11/2023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C8ADD-3B18-4E5B-ABF1-FEE4261BA22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2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28/11/2023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28/11/2023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28/11/2023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12695" y="1600201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226413" y="1600201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28/11/2023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28/11/2023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28/11/2023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28/11/2023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28/11/2023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28/11/2023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28/11/2023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28/11/2023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52B31-2836-4882-A3DD-BF4E5C353BC2}" type="datetimeFigureOut">
              <a:rPr lang="it-IT" smtClean="0"/>
              <a:pPr/>
              <a:t>28/11/2023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xmlns="" id="{6608E192-2EF0-433A-8024-67F22F041EB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28" y="-1600"/>
            <a:ext cx="1374799" cy="13747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xmlns="" id="{AB1E116B-F72E-4E11-A62D-AAE26B8D4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590" y="2132856"/>
            <a:ext cx="10361851" cy="1470025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2060"/>
                </a:solidFill>
              </a:rPr>
              <a:t>Mod. 4 – Le alternative al </a:t>
            </a:r>
            <a:r>
              <a:rPr lang="en-US" dirty="0" err="1" smtClean="0">
                <a:solidFill>
                  <a:srgbClr val="002060"/>
                </a:solidFill>
              </a:rPr>
              <a:t>carcere</a:t>
            </a:r>
            <a:r>
              <a:rPr lang="en-US" dirty="0" smtClean="0">
                <a:solidFill>
                  <a:srgbClr val="002060"/>
                </a:solidFill>
              </a:rPr>
              <a:t>.</a:t>
            </a:r>
            <a:br>
              <a:rPr lang="en-US" dirty="0" smtClean="0">
                <a:solidFill>
                  <a:srgbClr val="002060"/>
                </a:solidFill>
              </a:rPr>
            </a:br>
            <a:r>
              <a:rPr lang="en-US" dirty="0" err="1" smtClean="0">
                <a:solidFill>
                  <a:srgbClr val="002060"/>
                </a:solidFill>
              </a:rPr>
              <a:t>Affidamento</a:t>
            </a:r>
            <a:r>
              <a:rPr lang="en-US" dirty="0" smtClean="0">
                <a:solidFill>
                  <a:srgbClr val="002060"/>
                </a:solidFill>
              </a:rPr>
              <a:t> in </a:t>
            </a:r>
            <a:r>
              <a:rPr lang="en-US" dirty="0" err="1" smtClean="0">
                <a:solidFill>
                  <a:srgbClr val="002060"/>
                </a:solidFill>
              </a:rPr>
              <a:t>prova</a:t>
            </a:r>
            <a:r>
              <a:rPr lang="en-US" dirty="0" smtClean="0">
                <a:solidFill>
                  <a:srgbClr val="002060"/>
                </a:solidFill>
              </a:rPr>
              <a:t>; </a:t>
            </a:r>
            <a:r>
              <a:rPr lang="en-US" dirty="0" err="1" smtClean="0">
                <a:solidFill>
                  <a:srgbClr val="002060"/>
                </a:solidFill>
              </a:rPr>
              <a:t>detenzione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domiciliare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6" name="Picture 17">
            <a:extLst>
              <a:ext uri="{FF2B5EF4-FFF2-40B4-BE49-F238E27FC236}">
                <a16:creationId xmlns:a16="http://schemas.microsoft.com/office/drawing/2014/main" xmlns="" id="{33BBE889-19EA-4438-B198-2A37F5DAF28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01221" y="-1600"/>
            <a:ext cx="1900859" cy="6858000"/>
          </a:xfrm>
          <a:prstGeom prst="rect">
            <a:avLst/>
          </a:prstGeom>
        </p:spPr>
      </p:pic>
      <p:cxnSp>
        <p:nvCxnSpPr>
          <p:cNvPr id="7" name="Straight Connector 12">
            <a:extLst>
              <a:ext uri="{FF2B5EF4-FFF2-40B4-BE49-F238E27FC236}">
                <a16:creationId xmlns:a16="http://schemas.microsoft.com/office/drawing/2014/main" xmlns="" id="{4E844D55-2498-485F-A068-303F614D4BAE}"/>
              </a:ext>
            </a:extLst>
          </p:cNvPr>
          <p:cNvCxnSpPr>
            <a:cxnSpLocks/>
          </p:cNvCxnSpPr>
          <p:nvPr/>
        </p:nvCxnSpPr>
        <p:spPr>
          <a:xfrm>
            <a:off x="331734" y="5140302"/>
            <a:ext cx="10181181" cy="0"/>
          </a:xfrm>
          <a:prstGeom prst="line">
            <a:avLst/>
          </a:prstGeom>
          <a:ln w="38100">
            <a:solidFill>
              <a:srgbClr val="8FAA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8">
            <a:extLst>
              <a:ext uri="{FF2B5EF4-FFF2-40B4-BE49-F238E27FC236}">
                <a16:creationId xmlns:a16="http://schemas.microsoft.com/office/drawing/2014/main" xmlns="" id="{7597A951-F3AF-4358-BBAF-F5E6C9E47139}"/>
              </a:ext>
            </a:extLst>
          </p:cNvPr>
          <p:cNvCxnSpPr>
            <a:cxnSpLocks/>
          </p:cNvCxnSpPr>
          <p:nvPr/>
        </p:nvCxnSpPr>
        <p:spPr>
          <a:xfrm>
            <a:off x="331734" y="6527142"/>
            <a:ext cx="1018118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879669" y="4702628"/>
            <a:ext cx="47049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Mercoledì 29 novembre 2023, ore 16.00 – 18.00</a:t>
            </a:r>
            <a:endParaRPr lang="it-IT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99462" y="260648"/>
            <a:ext cx="19240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Subtitle 2">
            <a:extLst>
              <a:ext uri="{FF2B5EF4-FFF2-40B4-BE49-F238E27FC236}">
                <a16:creationId xmlns="" xmlns:a16="http://schemas.microsoft.com/office/drawing/2014/main" id="{8C0D0ED9-22F7-4699-AF14-D3C3BA0CA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1" y="5140302"/>
            <a:ext cx="10133616" cy="1374798"/>
          </a:xfrm>
        </p:spPr>
        <p:txBody>
          <a:bodyPr>
            <a:normAutofit lnSpcReduction="10000"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pPr algn="r"/>
            <a:r>
              <a:rPr lang="en-GB" sz="2000" dirty="0" smtClean="0">
                <a:solidFill>
                  <a:schemeClr val="tx2"/>
                </a:solidFill>
              </a:rPr>
              <a:t>Francesco Trapella</a:t>
            </a:r>
            <a:endParaRPr lang="en-GB" sz="2000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Elementi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diritto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penitenziario</a:t>
            </a:r>
            <a:endParaRPr lang="en-GB" sz="2000" b="1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Lezione</a:t>
            </a:r>
            <a:r>
              <a:rPr lang="en-GB" sz="2000" b="1" dirty="0" smtClean="0">
                <a:solidFill>
                  <a:schemeClr val="tx2"/>
                </a:solidFill>
              </a:rPr>
              <a:t> 13</a:t>
            </a:r>
            <a:endParaRPr lang="en-GB" sz="20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Alternative al </a:t>
            </a:r>
            <a:r>
              <a:rPr lang="en-US" sz="3600" dirty="0" err="1" smtClean="0">
                <a:solidFill>
                  <a:schemeClr val="tx2"/>
                </a:solidFill>
              </a:rPr>
              <a:t>carcere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17" name="CasellaDiTesto 16"/>
          <p:cNvSpPr txBox="1"/>
          <p:nvPr/>
        </p:nvSpPr>
        <p:spPr>
          <a:xfrm>
            <a:off x="334566" y="764704"/>
            <a:ext cx="11449272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Pena </a:t>
            </a:r>
            <a:r>
              <a:rPr lang="it-IT" b="1" u="sng" dirty="0" smtClean="0"/>
              <a:t>afflittiva</a:t>
            </a:r>
            <a:r>
              <a:rPr lang="it-IT" b="1" dirty="0" smtClean="0"/>
              <a:t> </a:t>
            </a:r>
            <a:r>
              <a:rPr lang="it-IT" b="1" i="1" dirty="0" smtClean="0"/>
              <a:t>vs. </a:t>
            </a:r>
            <a:r>
              <a:rPr lang="it-IT" b="1" dirty="0" smtClean="0"/>
              <a:t>pena </a:t>
            </a:r>
            <a:r>
              <a:rPr lang="it-IT" b="1" u="sng" dirty="0" smtClean="0"/>
              <a:t>rieducativa</a:t>
            </a:r>
          </a:p>
          <a:p>
            <a:pPr algn="ctr"/>
            <a:endParaRPr lang="it-IT" dirty="0"/>
          </a:p>
        </p:txBody>
      </p:sp>
      <p:cxnSp>
        <p:nvCxnSpPr>
          <p:cNvPr id="19" name="Connettore 1 18"/>
          <p:cNvCxnSpPr/>
          <p:nvPr/>
        </p:nvCxnSpPr>
        <p:spPr>
          <a:xfrm>
            <a:off x="7175326" y="1052736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ttore 2 20"/>
          <p:cNvCxnSpPr/>
          <p:nvPr/>
        </p:nvCxnSpPr>
        <p:spPr>
          <a:xfrm>
            <a:off x="7175326" y="1268760"/>
            <a:ext cx="115212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asellaDiTesto 23"/>
          <p:cNvSpPr txBox="1"/>
          <p:nvPr/>
        </p:nvSpPr>
        <p:spPr>
          <a:xfrm>
            <a:off x="8399462" y="1052736"/>
            <a:ext cx="33843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Art. 27, comma 3, Cost. </a:t>
            </a:r>
            <a:r>
              <a:rPr lang="it-IT" sz="1600" dirty="0" smtClean="0">
                <a:sym typeface="Wingdings" pitchFamily="2" charset="2"/>
              </a:rPr>
              <a:t> Art. 2 Cost.</a:t>
            </a:r>
            <a:endParaRPr lang="it-IT" sz="1600" dirty="0"/>
          </a:p>
        </p:txBody>
      </p:sp>
      <p:cxnSp>
        <p:nvCxnSpPr>
          <p:cNvPr id="25" name="Connettore 1 24"/>
          <p:cNvCxnSpPr/>
          <p:nvPr/>
        </p:nvCxnSpPr>
        <p:spPr>
          <a:xfrm>
            <a:off x="5303118" y="1052736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ttore 2 28"/>
          <p:cNvCxnSpPr/>
          <p:nvPr/>
        </p:nvCxnSpPr>
        <p:spPr>
          <a:xfrm flipH="1">
            <a:off x="4150990" y="1268760"/>
            <a:ext cx="115212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CasellaDiTesto 31"/>
          <p:cNvSpPr txBox="1"/>
          <p:nvPr/>
        </p:nvSpPr>
        <p:spPr>
          <a:xfrm>
            <a:off x="766614" y="1052736"/>
            <a:ext cx="33843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Art. 3 Cost. ; art. 25, comma 2, Cost.</a:t>
            </a:r>
            <a:endParaRPr lang="it-IT" sz="1600" dirty="0"/>
          </a:p>
        </p:txBody>
      </p:sp>
      <p:cxnSp>
        <p:nvCxnSpPr>
          <p:cNvPr id="37" name="Connettore 2 36"/>
          <p:cNvCxnSpPr>
            <a:stCxn id="17" idx="2"/>
          </p:cNvCxnSpPr>
          <p:nvPr/>
        </p:nvCxnSpPr>
        <p:spPr>
          <a:xfrm>
            <a:off x="6059202" y="1411035"/>
            <a:ext cx="0" cy="43378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CasellaDiTesto 37"/>
          <p:cNvSpPr txBox="1"/>
          <p:nvPr/>
        </p:nvSpPr>
        <p:spPr>
          <a:xfrm>
            <a:off x="334566" y="1844824"/>
            <a:ext cx="11449272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La pena </a:t>
            </a:r>
            <a:r>
              <a:rPr lang="it-IT" b="1" dirty="0" smtClean="0"/>
              <a:t>NON </a:t>
            </a:r>
            <a:r>
              <a:rPr lang="it-IT" dirty="0" smtClean="0"/>
              <a:t>è solo carcere. Nel nome del </a:t>
            </a:r>
            <a:r>
              <a:rPr lang="it-IT" b="1" dirty="0" smtClean="0"/>
              <a:t>trattamento individualizzato</a:t>
            </a:r>
            <a:r>
              <a:rPr lang="it-IT" dirty="0" smtClean="0"/>
              <a:t> si prevedono strumenti diversi, risocializzanti.</a:t>
            </a:r>
            <a:endParaRPr lang="it-IT" u="sng" dirty="0" smtClean="0"/>
          </a:p>
        </p:txBody>
      </p:sp>
      <p:sp>
        <p:nvSpPr>
          <p:cNvPr id="39" name="CasellaDiTesto 38"/>
          <p:cNvSpPr txBox="1"/>
          <p:nvPr/>
        </p:nvSpPr>
        <p:spPr>
          <a:xfrm>
            <a:off x="334566" y="2492896"/>
            <a:ext cx="11449272" cy="2031325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it-IT" dirty="0" smtClean="0"/>
              <a:t> Affidamento in prova al servizio sociale</a:t>
            </a:r>
          </a:p>
          <a:p>
            <a:pPr lvl="1" algn="just">
              <a:buFont typeface="Arial" pitchFamily="34" charset="0"/>
              <a:buChar char="•"/>
            </a:pPr>
            <a:r>
              <a:rPr lang="it-IT" dirty="0" smtClean="0"/>
              <a:t> Affidamento in casi particolari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Detenzione domiciliare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Semilibertà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Liberazione anticipata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Liberazione condizionale</a:t>
            </a:r>
          </a:p>
          <a:p>
            <a:pPr algn="just"/>
            <a:r>
              <a:rPr lang="it-IT" dirty="0" smtClean="0"/>
              <a:t>  </a:t>
            </a:r>
            <a:endParaRPr lang="it-IT" dirty="0"/>
          </a:p>
        </p:txBody>
      </p:sp>
      <p:sp>
        <p:nvSpPr>
          <p:cNvPr id="40" name="Parentesi graffa chiusa 39"/>
          <p:cNvSpPr/>
          <p:nvPr/>
        </p:nvSpPr>
        <p:spPr>
          <a:xfrm>
            <a:off x="4295006" y="2564904"/>
            <a:ext cx="288032" cy="792088"/>
          </a:xfrm>
          <a:prstGeom prst="rightBrac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1" name="CasellaDiTesto 40"/>
          <p:cNvSpPr txBox="1"/>
          <p:nvPr/>
        </p:nvSpPr>
        <p:spPr>
          <a:xfrm>
            <a:off x="4655046" y="2780928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smtClean="0"/>
              <a:t>MISURE ALTERNATIVE</a:t>
            </a:r>
            <a:r>
              <a:rPr lang="it-IT" dirty="0" smtClean="0"/>
              <a:t> </a:t>
            </a:r>
            <a:r>
              <a:rPr lang="it-IT" i="1" dirty="0" smtClean="0"/>
              <a:t>(artt. 47 ss. </a:t>
            </a:r>
            <a:r>
              <a:rPr lang="it-IT" i="1" dirty="0" err="1" smtClean="0"/>
              <a:t>ord</a:t>
            </a:r>
            <a:r>
              <a:rPr lang="it-IT" i="1" dirty="0" smtClean="0"/>
              <a:t>. </a:t>
            </a:r>
            <a:r>
              <a:rPr lang="it-IT" i="1" dirty="0" err="1" smtClean="0"/>
              <a:t>penit</a:t>
            </a:r>
            <a:r>
              <a:rPr lang="it-IT" i="1" dirty="0" smtClean="0"/>
              <a:t>.)</a:t>
            </a:r>
            <a:endParaRPr lang="it-IT" b="1" dirty="0"/>
          </a:p>
        </p:txBody>
      </p:sp>
      <p:cxnSp>
        <p:nvCxnSpPr>
          <p:cNvPr id="44" name="Connettore 2 43"/>
          <p:cNvCxnSpPr/>
          <p:nvPr/>
        </p:nvCxnSpPr>
        <p:spPr>
          <a:xfrm>
            <a:off x="2638822" y="3789040"/>
            <a:ext cx="1872208" cy="0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CasellaDiTesto 44"/>
          <p:cNvSpPr txBox="1"/>
          <p:nvPr/>
        </p:nvSpPr>
        <p:spPr>
          <a:xfrm>
            <a:off x="4583038" y="3645024"/>
            <a:ext cx="71287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Qualificata dall’</a:t>
            </a:r>
            <a:r>
              <a:rPr lang="it-IT" sz="1400" i="1" dirty="0" smtClean="0"/>
              <a:t>art. 54 </a:t>
            </a:r>
            <a:r>
              <a:rPr lang="it-IT" sz="1400" i="1" dirty="0" err="1" smtClean="0"/>
              <a:t>ord</a:t>
            </a:r>
            <a:r>
              <a:rPr lang="it-IT" sz="1400" i="1" dirty="0" smtClean="0"/>
              <a:t>. </a:t>
            </a:r>
            <a:r>
              <a:rPr lang="it-IT" sz="1400" i="1" dirty="0" err="1" smtClean="0"/>
              <a:t>penit</a:t>
            </a:r>
            <a:r>
              <a:rPr lang="it-IT" sz="1400" i="1" dirty="0" smtClean="0"/>
              <a:t>.</a:t>
            </a:r>
            <a:r>
              <a:rPr lang="it-IT" sz="1400" dirty="0" smtClean="0"/>
              <a:t> come misura alternativa, </a:t>
            </a:r>
            <a:r>
              <a:rPr lang="it-IT" sz="1400" u="sng" dirty="0" smtClean="0"/>
              <a:t>pur non avendone le caratteristiche</a:t>
            </a:r>
            <a:r>
              <a:rPr lang="it-IT" sz="1400" dirty="0" smtClean="0"/>
              <a:t>.</a:t>
            </a:r>
            <a:endParaRPr lang="it-IT" sz="1400" dirty="0"/>
          </a:p>
        </p:txBody>
      </p:sp>
      <p:cxnSp>
        <p:nvCxnSpPr>
          <p:cNvPr id="46" name="Connettore 2 45"/>
          <p:cNvCxnSpPr/>
          <p:nvPr/>
        </p:nvCxnSpPr>
        <p:spPr>
          <a:xfrm>
            <a:off x="2854846" y="4077072"/>
            <a:ext cx="1728192" cy="0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CasellaDiTesto 47"/>
          <p:cNvSpPr txBox="1"/>
          <p:nvPr/>
        </p:nvSpPr>
        <p:spPr>
          <a:xfrm>
            <a:off x="4583038" y="3933056"/>
            <a:ext cx="7128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Regolata dagli </a:t>
            </a:r>
            <a:r>
              <a:rPr lang="it-IT" sz="1400" i="1" dirty="0" smtClean="0"/>
              <a:t>artt. 176 e 177 c.p. </a:t>
            </a:r>
            <a:r>
              <a:rPr lang="it-IT" sz="1400" dirty="0" smtClean="0"/>
              <a:t>come causa di estinzione della pena; presenta  affinità strutturali con le misure alternative (v. norma sulla libertà vigilata </a:t>
            </a:r>
            <a:r>
              <a:rPr lang="it-IT" sz="1400" dirty="0" smtClean="0">
                <a:sym typeface="Wingdings" pitchFamily="2" charset="2"/>
              </a:rPr>
              <a:t> </a:t>
            </a:r>
            <a:r>
              <a:rPr lang="it-IT" sz="1400" i="1" dirty="0" smtClean="0">
                <a:sym typeface="Wingdings" pitchFamily="2" charset="2"/>
              </a:rPr>
              <a:t>art. 53 </a:t>
            </a:r>
            <a:r>
              <a:rPr lang="it-IT" sz="1400" i="1" dirty="0" err="1" smtClean="0">
                <a:sym typeface="Wingdings" pitchFamily="2" charset="2"/>
              </a:rPr>
              <a:t>ord</a:t>
            </a:r>
            <a:r>
              <a:rPr lang="it-IT" sz="1400" i="1" dirty="0" smtClean="0">
                <a:sym typeface="Wingdings" pitchFamily="2" charset="2"/>
              </a:rPr>
              <a:t>. </a:t>
            </a:r>
            <a:r>
              <a:rPr lang="it-IT" sz="1400" i="1" dirty="0" err="1" smtClean="0">
                <a:sym typeface="Wingdings" pitchFamily="2" charset="2"/>
              </a:rPr>
              <a:t>penit</a:t>
            </a:r>
            <a:r>
              <a:rPr lang="it-IT" sz="1400" i="1" dirty="0" smtClean="0">
                <a:sym typeface="Wingdings" pitchFamily="2" charset="2"/>
              </a:rPr>
              <a:t>.</a:t>
            </a:r>
            <a:r>
              <a:rPr lang="it-IT" sz="1400" dirty="0" smtClean="0">
                <a:sym typeface="Wingdings" pitchFamily="2" charset="2"/>
              </a:rPr>
              <a:t>)</a:t>
            </a:r>
            <a:r>
              <a:rPr lang="it-IT" sz="1400" dirty="0" smtClean="0"/>
              <a:t> </a:t>
            </a:r>
            <a:endParaRPr lang="it-IT" sz="1400" dirty="0"/>
          </a:p>
        </p:txBody>
      </p:sp>
      <p:sp>
        <p:nvSpPr>
          <p:cNvPr id="51" name="CasellaDiTesto 50"/>
          <p:cNvSpPr txBox="1"/>
          <p:nvPr/>
        </p:nvSpPr>
        <p:spPr>
          <a:xfrm>
            <a:off x="334566" y="4725144"/>
            <a:ext cx="11449272" cy="120032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Chi si pronuncia in materia di alternative al carcere??? </a:t>
            </a:r>
            <a:r>
              <a:rPr lang="it-IT" dirty="0" smtClean="0"/>
              <a:t>Trattandosi di alternative alla pena carceraria e, quindi, di questione attinente alle modalità di esecuzione della pena, è la </a:t>
            </a:r>
            <a:r>
              <a:rPr lang="it-IT" u="sng" dirty="0" smtClean="0"/>
              <a:t>magistratura di sorveglianza</a:t>
            </a:r>
            <a:r>
              <a:rPr lang="it-IT" dirty="0" smtClean="0"/>
              <a:t> </a:t>
            </a:r>
            <a:r>
              <a:rPr lang="it-IT" dirty="0" smtClean="0">
                <a:sym typeface="Wingdings" pitchFamily="2" charset="2"/>
              </a:rPr>
              <a:t> anche il procedimento applicativo (o di revoca) di queste misure è espressione della </a:t>
            </a:r>
            <a:r>
              <a:rPr lang="it-IT" b="1" dirty="0" err="1" smtClean="0">
                <a:sym typeface="Wingdings" pitchFamily="2" charset="2"/>
              </a:rPr>
              <a:t>giurisdizionalizzazione</a:t>
            </a:r>
            <a:r>
              <a:rPr lang="it-IT" dirty="0" smtClean="0">
                <a:sym typeface="Wingdings" pitchFamily="2" charset="2"/>
              </a:rPr>
              <a:t> della fase successiva al giudicato  riferimenti costituzionali agli artt. 24, comma 2 e 111 Cost. (</a:t>
            </a:r>
            <a:r>
              <a:rPr lang="it-IT" b="1" dirty="0" smtClean="0">
                <a:sym typeface="Wingdings" pitchFamily="2" charset="2"/>
              </a:rPr>
              <a:t>diritto di difesa</a:t>
            </a:r>
            <a:r>
              <a:rPr lang="it-IT" dirty="0" smtClean="0">
                <a:sym typeface="Wingdings" pitchFamily="2" charset="2"/>
              </a:rPr>
              <a:t> e </a:t>
            </a:r>
            <a:r>
              <a:rPr lang="it-IT" b="1" dirty="0" smtClean="0">
                <a:sym typeface="Wingdings" pitchFamily="2" charset="2"/>
              </a:rPr>
              <a:t>giusto processo</a:t>
            </a:r>
            <a:r>
              <a:rPr lang="it-IT" dirty="0" smtClean="0">
                <a:sym typeface="Wingdings" pitchFamily="2" charset="2"/>
              </a:rPr>
              <a:t>).</a:t>
            </a:r>
            <a:endParaRPr lang="it-IT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Misure</a:t>
            </a:r>
            <a:r>
              <a:rPr lang="en-US" sz="3600" dirty="0" smtClean="0">
                <a:solidFill>
                  <a:schemeClr val="tx2"/>
                </a:solidFill>
              </a:rPr>
              <a:t> alternative: </a:t>
            </a:r>
            <a:r>
              <a:rPr lang="en-US" sz="3600" dirty="0" err="1" smtClean="0">
                <a:solidFill>
                  <a:schemeClr val="tx2"/>
                </a:solidFill>
              </a:rPr>
              <a:t>regole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procedurali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comuni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62558" y="836712"/>
            <a:ext cx="11665296" cy="23083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Procedimento ordinario – </a:t>
            </a:r>
            <a:r>
              <a:rPr lang="it-IT" dirty="0" smtClean="0"/>
              <a:t>è il procedimento di sorveglianza nelle forme regolate dagli artt. 666 e 678 c.p.p.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Richiesta della misura alternativa da parte dell’interessato o del suo difensore al tribunale di sorveglianza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b="1" dirty="0" smtClean="0">
                <a:solidFill>
                  <a:srgbClr val="002060"/>
                </a:solidFill>
              </a:rPr>
              <a:t>Vaglio di ammissibilità </a:t>
            </a:r>
            <a:r>
              <a:rPr lang="it-IT" dirty="0" smtClean="0"/>
              <a:t>da parte del tribunale di sorveglianza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i="1" dirty="0" smtClean="0"/>
              <a:t>Se il vaglio è superato</a:t>
            </a:r>
            <a:r>
              <a:rPr lang="it-IT" dirty="0" smtClean="0"/>
              <a:t>, fissazione dell’udienza davanti al tribunale di sorveglianza (notifica dell’avviso con almeno 10 giorni di anticipo)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Possibilità di presentare memorie entro 5 giorni dall’udienza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Udienza (oralità, immediatezza </a:t>
            </a:r>
            <a:r>
              <a:rPr lang="it-IT" dirty="0" smtClean="0">
                <a:sym typeface="Wingdings" pitchFamily="2" charset="2"/>
              </a:rPr>
              <a:t> contraddittorio) 		 </a:t>
            </a:r>
            <a:r>
              <a:rPr lang="it-IT" b="1" dirty="0" smtClean="0">
                <a:solidFill>
                  <a:srgbClr val="002060"/>
                </a:solidFill>
                <a:sym typeface="Wingdings" pitchFamily="2" charset="2"/>
              </a:rPr>
              <a:t>Vaglio di merito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>
                <a:sym typeface="Wingdings" pitchFamily="2" charset="2"/>
              </a:rPr>
              <a:t> Ordinanza del tribunale di sorveglianza (inammissibilità, accoglimento, rigetto).</a:t>
            </a:r>
            <a:endParaRPr lang="it-IT" dirty="0"/>
          </a:p>
        </p:txBody>
      </p:sp>
      <p:cxnSp>
        <p:nvCxnSpPr>
          <p:cNvPr id="7" name="Connettore 2 6"/>
          <p:cNvCxnSpPr/>
          <p:nvPr/>
        </p:nvCxnSpPr>
        <p:spPr>
          <a:xfrm>
            <a:off x="5159102" y="2708920"/>
            <a:ext cx="158417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sellaDiTesto 7"/>
          <p:cNvSpPr txBox="1"/>
          <p:nvPr/>
        </p:nvSpPr>
        <p:spPr>
          <a:xfrm>
            <a:off x="262558" y="3429000"/>
            <a:ext cx="11665296" cy="313932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Procedimento d’urgenza (applicazione provvisoria della misura alternativa) –</a:t>
            </a:r>
            <a:r>
              <a:rPr lang="it-IT" dirty="0" smtClean="0"/>
              <a:t> è un percorso “più breve”, determinato da ragioni di urgenza che impongono la veloce uscita dal carcere dell’interessato (es. soggetto affetto da malattie respiratorie che chiede la detenzione domiciliare in epoca Covid-19).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Richiesta della misura alternativa d’urgenza da parte dell’interessato o del suo difensore al </a:t>
            </a:r>
            <a:r>
              <a:rPr lang="it-IT" b="1" dirty="0" smtClean="0">
                <a:solidFill>
                  <a:srgbClr val="FF0000"/>
                </a:solidFill>
              </a:rPr>
              <a:t>magistrato di sorveglianza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Vaglio di ammissibilità da parte del magistrato di sorveglianza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b="1" dirty="0" smtClean="0">
                <a:solidFill>
                  <a:srgbClr val="FF0000"/>
                </a:solidFill>
              </a:rPr>
              <a:t>Decisione </a:t>
            </a:r>
            <a:r>
              <a:rPr lang="it-IT" b="1" dirty="0" err="1" smtClean="0">
                <a:solidFill>
                  <a:srgbClr val="FF0000"/>
                </a:solidFill>
              </a:rPr>
              <a:t>monitoria</a:t>
            </a:r>
            <a:r>
              <a:rPr lang="it-IT" dirty="0" smtClean="0"/>
              <a:t> (= fuori dal contraddittorio) </a:t>
            </a:r>
            <a:r>
              <a:rPr lang="it-IT" b="1" dirty="0" smtClean="0">
                <a:solidFill>
                  <a:srgbClr val="FF0000"/>
                </a:solidFill>
              </a:rPr>
              <a:t>da parte del magistrato di sorveglianza </a:t>
            </a:r>
            <a:endParaRPr lang="it-IT" dirty="0" smtClean="0">
              <a:solidFill>
                <a:srgbClr val="FF0000"/>
              </a:solidFill>
            </a:endParaRPr>
          </a:p>
          <a:p>
            <a:pPr lvl="1" algn="just">
              <a:buFont typeface="Arial" pitchFamily="34" charset="0"/>
              <a:buChar char="•"/>
            </a:pPr>
            <a:r>
              <a:rPr lang="it-IT" b="1" dirty="0" smtClean="0">
                <a:solidFill>
                  <a:srgbClr val="0070C0"/>
                </a:solidFill>
              </a:rPr>
              <a:t> </a:t>
            </a:r>
            <a:r>
              <a:rPr lang="it-IT" i="1" dirty="0" smtClean="0">
                <a:solidFill>
                  <a:srgbClr val="0070C0"/>
                </a:solidFill>
              </a:rPr>
              <a:t>Se accoglie??? </a:t>
            </a:r>
            <a:r>
              <a:rPr lang="it-IT" dirty="0" smtClean="0">
                <a:solidFill>
                  <a:srgbClr val="0070C0"/>
                </a:solidFill>
              </a:rPr>
              <a:t>Deve mettere in libertà il condannato, ponendo fine al pregiudizio iniziale.</a:t>
            </a:r>
            <a:endParaRPr lang="it-IT" b="1" dirty="0" smtClean="0">
              <a:solidFill>
                <a:srgbClr val="0070C0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Il magistrato di sorveglianza trasmette la propria decisione e il fascicolo al tribunale di sorveglianza </a:t>
            </a:r>
            <a:r>
              <a:rPr lang="it-IT" u="sng" dirty="0" smtClean="0"/>
              <a:t>entro 60 giorni</a:t>
            </a:r>
            <a:r>
              <a:rPr lang="it-IT" dirty="0" smtClean="0"/>
              <a:t> (</a:t>
            </a:r>
            <a:r>
              <a:rPr lang="it-IT" u="sng" dirty="0" smtClean="0"/>
              <a:t>termine ordinatorio</a:t>
            </a:r>
            <a:r>
              <a:rPr lang="it-IT" dirty="0" smtClean="0"/>
              <a:t>)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Il procedimento prosegue nelle forme ordinarie davanti al tribunale di sorveglianza che potrà dichiarare l’istanza iniziale inammissibile, confermare la decisione del magistrato di sorveglianza o riformarla.</a:t>
            </a:r>
            <a:endParaRPr lang="it-IT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Affidamento</a:t>
            </a:r>
            <a:r>
              <a:rPr lang="en-US" sz="3600" dirty="0" smtClean="0">
                <a:solidFill>
                  <a:schemeClr val="tx2"/>
                </a:solidFill>
              </a:rPr>
              <a:t> in </a:t>
            </a:r>
            <a:r>
              <a:rPr lang="en-US" sz="3600" dirty="0" err="1" smtClean="0">
                <a:solidFill>
                  <a:schemeClr val="tx2"/>
                </a:solidFill>
              </a:rPr>
              <a:t>prova</a:t>
            </a:r>
            <a:r>
              <a:rPr lang="en-US" sz="3600" dirty="0" smtClean="0">
                <a:solidFill>
                  <a:schemeClr val="tx2"/>
                </a:solidFill>
              </a:rPr>
              <a:t> al </a:t>
            </a:r>
            <a:r>
              <a:rPr lang="en-US" sz="3600" dirty="0" err="1" smtClean="0">
                <a:solidFill>
                  <a:schemeClr val="tx2"/>
                </a:solidFill>
              </a:rPr>
              <a:t>servizio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sociale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62558" y="836712"/>
            <a:ext cx="11665296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>
                <a:solidFill>
                  <a:srgbClr val="FF0000"/>
                </a:solidFill>
              </a:rPr>
              <a:t>Definizione e caratteristiche generali </a:t>
            </a:r>
            <a:r>
              <a:rPr lang="it-IT" dirty="0" smtClean="0"/>
              <a:t>– Misura alternativa di </a:t>
            </a:r>
            <a:r>
              <a:rPr lang="it-IT" u="sng" dirty="0" smtClean="0"/>
              <a:t>durata equivalente alla pena o al residuo di pena</a:t>
            </a:r>
            <a:r>
              <a:rPr lang="it-IT" dirty="0" smtClean="0"/>
              <a:t> da scontare; il condannato è tenuto a seguire un </a:t>
            </a:r>
            <a:r>
              <a:rPr lang="it-IT" b="1" u="sng" dirty="0" smtClean="0"/>
              <a:t>programma di trattamento</a:t>
            </a:r>
            <a:r>
              <a:rPr lang="it-IT" dirty="0" smtClean="0"/>
              <a:t> </a:t>
            </a:r>
            <a:r>
              <a:rPr lang="it-IT" u="sng" dirty="0" smtClean="0"/>
              <a:t>fuori dal carcere</a:t>
            </a:r>
            <a:r>
              <a:rPr lang="it-IT" dirty="0" smtClean="0"/>
              <a:t>. </a:t>
            </a:r>
            <a:r>
              <a:rPr lang="it-IT" b="1" dirty="0" smtClean="0"/>
              <a:t>(Art. 47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.)</a:t>
            </a: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262558" y="1556792"/>
            <a:ext cx="11665296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>
                <a:solidFill>
                  <a:srgbClr val="FF0000"/>
                </a:solidFill>
              </a:rPr>
              <a:t>Presupposti: </a:t>
            </a:r>
            <a:r>
              <a:rPr lang="it-IT" i="1" dirty="0" smtClean="0">
                <a:solidFill>
                  <a:srgbClr val="FF0000"/>
                </a:solidFill>
              </a:rPr>
              <a:t>a)</a:t>
            </a:r>
            <a:r>
              <a:rPr lang="it-IT" dirty="0" smtClean="0">
                <a:solidFill>
                  <a:srgbClr val="FF0000"/>
                </a:solidFill>
              </a:rPr>
              <a:t> soggettivi </a:t>
            </a:r>
            <a:r>
              <a:rPr lang="it-IT" dirty="0" smtClean="0"/>
              <a:t>– </a:t>
            </a:r>
            <a:r>
              <a:rPr lang="it-IT" u="sng" dirty="0" smtClean="0"/>
              <a:t>Osservazione della personalità</a:t>
            </a:r>
            <a:r>
              <a:rPr lang="it-IT" dirty="0" smtClean="0"/>
              <a:t> (per almeno un mese in istituto e/o nel periodo di libertà) </a:t>
            </a:r>
            <a:r>
              <a:rPr lang="it-IT" dirty="0" smtClean="0">
                <a:sym typeface="Wingdings" pitchFamily="2" charset="2"/>
              </a:rPr>
              <a:t> </a:t>
            </a:r>
            <a:r>
              <a:rPr lang="it-IT" u="sng" dirty="0" smtClean="0">
                <a:sym typeface="Wingdings" pitchFamily="2" charset="2"/>
              </a:rPr>
              <a:t>Giudizio prognostico</a:t>
            </a:r>
            <a:r>
              <a:rPr lang="it-IT" dirty="0" smtClean="0">
                <a:sym typeface="Wingdings" pitchFamily="2" charset="2"/>
              </a:rPr>
              <a:t>: il trattamento fuori dal carcere contribuisce alla rieducazione del reo e previene futuri reati; </a:t>
            </a:r>
            <a:r>
              <a:rPr lang="it-IT" i="1" dirty="0" smtClean="0">
                <a:solidFill>
                  <a:srgbClr val="FF0000"/>
                </a:solidFill>
                <a:sym typeface="Wingdings" pitchFamily="2" charset="2"/>
              </a:rPr>
              <a:t>b)</a:t>
            </a:r>
            <a:r>
              <a:rPr lang="it-IT" dirty="0" smtClean="0">
                <a:solidFill>
                  <a:srgbClr val="FF0000"/>
                </a:solidFill>
                <a:sym typeface="Wingdings" pitchFamily="2" charset="2"/>
              </a:rPr>
              <a:t> oggettivi </a:t>
            </a:r>
            <a:r>
              <a:rPr lang="it-IT" dirty="0" smtClean="0">
                <a:sym typeface="Wingdings" pitchFamily="2" charset="2"/>
              </a:rPr>
              <a:t>– Pena o residuo di pena </a:t>
            </a:r>
            <a:r>
              <a:rPr lang="it-IT" i="1" dirty="0" smtClean="0">
                <a:sym typeface="Wingdings" pitchFamily="2" charset="2"/>
              </a:rPr>
              <a:t>non superiore a 3 anni</a:t>
            </a:r>
            <a:r>
              <a:rPr lang="it-IT" dirty="0" smtClean="0">
                <a:sym typeface="Wingdings" pitchFamily="2" charset="2"/>
              </a:rPr>
              <a:t> (</a:t>
            </a:r>
            <a:r>
              <a:rPr lang="it-IT" i="1" dirty="0" smtClean="0">
                <a:sym typeface="Wingdings" pitchFamily="2" charset="2"/>
              </a:rPr>
              <a:t>4 anni</a:t>
            </a:r>
            <a:r>
              <a:rPr lang="it-IT" dirty="0" smtClean="0">
                <a:sym typeface="Wingdings" pitchFamily="2" charset="2"/>
              </a:rPr>
              <a:t> nel caso in cui, nell’anno precedente la richiesta, abbia tenuto un comportamento tale che si può prevedere che si asterrà da nuovi reati). </a:t>
            </a:r>
            <a:r>
              <a:rPr lang="it-IT" i="1" dirty="0" smtClean="0">
                <a:solidFill>
                  <a:srgbClr val="7030A0"/>
                </a:solidFill>
                <a:sym typeface="Wingdings" pitchFamily="2" charset="2"/>
              </a:rPr>
              <a:t>Se condannato alla pena sostitutiva della semilibertà sostitutiva o della detenzione domiciliare sostitutiva, deve avere scontato almeno metà della pena (</a:t>
            </a:r>
            <a:r>
              <a:rPr lang="it-IT" b="1" i="1" dirty="0" smtClean="0">
                <a:solidFill>
                  <a:srgbClr val="7030A0"/>
                </a:solidFill>
                <a:sym typeface="Wingdings" pitchFamily="2" charset="2"/>
              </a:rPr>
              <a:t>Novità della riforma Cartabia</a:t>
            </a:r>
            <a:r>
              <a:rPr lang="it-IT" i="1" dirty="0" smtClean="0">
                <a:solidFill>
                  <a:srgbClr val="7030A0"/>
                </a:solidFill>
                <a:sym typeface="Wingdings" pitchFamily="2" charset="2"/>
              </a:rPr>
              <a:t>)</a:t>
            </a:r>
            <a:r>
              <a:rPr lang="it-IT" dirty="0" smtClean="0">
                <a:sym typeface="Wingdings" pitchFamily="2" charset="2"/>
              </a:rPr>
              <a:t>.</a:t>
            </a:r>
            <a:endParaRPr lang="it-IT" dirty="0"/>
          </a:p>
        </p:txBody>
      </p:sp>
      <p:cxnSp>
        <p:nvCxnSpPr>
          <p:cNvPr id="8" name="Connettore 2 7"/>
          <p:cNvCxnSpPr/>
          <p:nvPr/>
        </p:nvCxnSpPr>
        <p:spPr>
          <a:xfrm>
            <a:off x="5951190" y="1412776"/>
            <a:ext cx="0" cy="21602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4006974" y="3573016"/>
            <a:ext cx="7920880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u="sng" dirty="0" smtClean="0"/>
              <a:t>Esempi di prescrizioni</a:t>
            </a:r>
            <a:r>
              <a:rPr lang="it-IT" dirty="0" smtClean="0"/>
              <a:t>: costanza nei contatti con il servizio sociale, divieto od obbligo di dimora in determinati comuni, “coprifuoco”, reperimento di un’attività lavorativa, tentativo di risarcimento alla vittima o mediazione, ecc.</a:t>
            </a:r>
            <a:endParaRPr lang="it-IT" u="sng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334566" y="4653136"/>
            <a:ext cx="11593288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>
                <a:solidFill>
                  <a:srgbClr val="FF0000"/>
                </a:solidFill>
              </a:rPr>
              <a:t>Ruolo dei soggetti coinvolti: </a:t>
            </a:r>
            <a:r>
              <a:rPr lang="it-IT" dirty="0" smtClean="0"/>
              <a:t>Tribunale di sorveglianza: emette la misura (ordinanza); magistrato di sorveglianza: controllo sull’esecuzione della misura e possibili modifiche in corso d’opera; </a:t>
            </a:r>
            <a:r>
              <a:rPr lang="it-IT" dirty="0" err="1" smtClean="0"/>
              <a:t>U.E.P.E.</a:t>
            </a:r>
            <a:r>
              <a:rPr lang="it-IT" dirty="0" smtClean="0"/>
              <a:t>: tramite tra l’affidato e la magistratura, ausilio all’affidato per il reinserimento nella vita sociale.</a:t>
            </a: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334566" y="5733256"/>
            <a:ext cx="1159328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>
                <a:solidFill>
                  <a:srgbClr val="FF0000"/>
                </a:solidFill>
              </a:rPr>
              <a:t>Esiti: </a:t>
            </a:r>
            <a:r>
              <a:rPr lang="it-IT" dirty="0" smtClean="0"/>
              <a:t>positivo (estinzione della pena); negativo (revoca della misura)</a:t>
            </a:r>
            <a:endParaRPr lang="it-IT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Affidamento</a:t>
            </a:r>
            <a:r>
              <a:rPr lang="en-US" sz="3600" dirty="0" smtClean="0">
                <a:solidFill>
                  <a:schemeClr val="tx2"/>
                </a:solidFill>
              </a:rPr>
              <a:t> in </a:t>
            </a:r>
            <a:r>
              <a:rPr lang="en-US" sz="3600" dirty="0" err="1" smtClean="0">
                <a:solidFill>
                  <a:schemeClr val="tx2"/>
                </a:solidFill>
              </a:rPr>
              <a:t>casi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particolari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334566" y="764704"/>
            <a:ext cx="1152128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Disciplinato dall’</a:t>
            </a:r>
            <a:r>
              <a:rPr lang="it-IT" b="1" dirty="0" smtClean="0"/>
              <a:t>art. 94 </a:t>
            </a:r>
            <a:r>
              <a:rPr lang="it-IT" b="1" dirty="0" err="1" smtClean="0"/>
              <a:t>d.P.R.</a:t>
            </a:r>
            <a:r>
              <a:rPr lang="it-IT" b="1" dirty="0" smtClean="0"/>
              <a:t> 9 ottobre 1990, n. 309 (T.U. Stupefacenti) </a:t>
            </a:r>
            <a:r>
              <a:rPr lang="it-IT" dirty="0" smtClean="0"/>
              <a:t>(… ma v. anche art. 47-</a:t>
            </a:r>
            <a:r>
              <a:rPr lang="it-IT" i="1" dirty="0" smtClean="0"/>
              <a:t>quater</a:t>
            </a:r>
            <a:r>
              <a:rPr lang="it-IT" dirty="0" smtClean="0"/>
              <a:t> </a:t>
            </a:r>
            <a:r>
              <a:rPr lang="it-IT" dirty="0" err="1" smtClean="0"/>
              <a:t>ord</a:t>
            </a:r>
            <a:r>
              <a:rPr lang="it-IT" dirty="0" smtClean="0"/>
              <a:t>. </a:t>
            </a:r>
            <a:r>
              <a:rPr lang="it-IT" dirty="0" err="1" smtClean="0"/>
              <a:t>penit</a:t>
            </a:r>
            <a:r>
              <a:rPr lang="it-IT" dirty="0" smtClean="0"/>
              <a:t>.)</a:t>
            </a:r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334566" y="1268760"/>
            <a:ext cx="11521280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La misura è applicata </a:t>
            </a:r>
            <a:r>
              <a:rPr lang="it-IT" u="sng" dirty="0" smtClean="0"/>
              <a:t>al </a:t>
            </a:r>
            <a:r>
              <a:rPr lang="it-IT" u="sng" dirty="0" smtClean="0">
                <a:solidFill>
                  <a:srgbClr val="FF0000"/>
                </a:solidFill>
              </a:rPr>
              <a:t>tossicodipendente </a:t>
            </a:r>
            <a:r>
              <a:rPr lang="it-IT" u="sng" dirty="0" smtClean="0"/>
              <a:t>o all’</a:t>
            </a:r>
            <a:r>
              <a:rPr lang="it-IT" u="sng" dirty="0" err="1" smtClean="0">
                <a:solidFill>
                  <a:srgbClr val="FF0000"/>
                </a:solidFill>
              </a:rPr>
              <a:t>alcoldipendente</a:t>
            </a:r>
            <a:r>
              <a:rPr lang="it-IT" u="sng" dirty="0" smtClean="0">
                <a:solidFill>
                  <a:srgbClr val="FF0000"/>
                </a:solidFill>
              </a:rPr>
              <a:t> </a:t>
            </a:r>
            <a:r>
              <a:rPr lang="it-IT" dirty="0" smtClean="0"/>
              <a:t>che abbia in corso un programma di recupero. </a:t>
            </a:r>
          </a:p>
          <a:p>
            <a:pPr algn="just"/>
            <a:r>
              <a:rPr lang="it-IT" dirty="0" smtClean="0"/>
              <a:t>Due interessi contrapposti:		            </a:t>
            </a:r>
            <a:r>
              <a:rPr lang="it-IT" b="1" dirty="0" smtClean="0">
                <a:solidFill>
                  <a:srgbClr val="FF0000"/>
                </a:solidFill>
              </a:rPr>
              <a:t>SITUAZIONI CERTIFICATE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La necessità di eseguire la pena (e, quindi, di rendere possibile l’espletamento delle funzioni proprie della sanzione penale </a:t>
            </a:r>
            <a:r>
              <a:rPr lang="it-IT" dirty="0" smtClean="0">
                <a:sym typeface="Wingdings" pitchFamily="2" charset="2"/>
              </a:rPr>
              <a:t> </a:t>
            </a:r>
            <a:r>
              <a:rPr lang="it-IT" i="1" dirty="0" smtClean="0">
                <a:sym typeface="Wingdings" pitchFamily="2" charset="2"/>
              </a:rPr>
              <a:t>concezione retributiva</a:t>
            </a:r>
            <a:r>
              <a:rPr lang="it-IT" dirty="0" smtClean="0">
                <a:sym typeface="Wingdings" pitchFamily="2" charset="2"/>
              </a:rPr>
              <a:t>)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>
                <a:sym typeface="Wingdings" pitchFamily="2" charset="2"/>
              </a:rPr>
              <a:t> </a:t>
            </a:r>
            <a:r>
              <a:rPr lang="it-IT" dirty="0" smtClean="0">
                <a:sym typeface="Wingdings" pitchFamily="2" charset="2"/>
              </a:rPr>
              <a:t>Il </a:t>
            </a:r>
            <a:r>
              <a:rPr lang="it-IT" u="sng" dirty="0" smtClean="0">
                <a:sym typeface="Wingdings" pitchFamily="2" charset="2"/>
              </a:rPr>
              <a:t>recupero del condannato</a:t>
            </a:r>
            <a:r>
              <a:rPr lang="it-IT" dirty="0" smtClean="0">
                <a:sym typeface="Wingdings" pitchFamily="2" charset="2"/>
              </a:rPr>
              <a:t>, presupposto essenziale per la sua </a:t>
            </a:r>
            <a:r>
              <a:rPr lang="it-IT" dirty="0" err="1" smtClean="0">
                <a:sym typeface="Wingdings" pitchFamily="2" charset="2"/>
              </a:rPr>
              <a:t>risocializzazione</a:t>
            </a:r>
            <a:r>
              <a:rPr lang="it-IT" dirty="0" smtClean="0">
                <a:sym typeface="Wingdings" pitchFamily="2" charset="2"/>
              </a:rPr>
              <a:t> (</a:t>
            </a:r>
            <a:r>
              <a:rPr lang="it-IT" i="1" dirty="0" smtClean="0">
                <a:sym typeface="Wingdings" pitchFamily="2" charset="2"/>
              </a:rPr>
              <a:t>concezione rieducativa</a:t>
            </a:r>
            <a:r>
              <a:rPr lang="it-IT" dirty="0" smtClean="0">
                <a:sym typeface="Wingdings" pitchFamily="2" charset="2"/>
              </a:rPr>
              <a:t> della pena)</a:t>
            </a:r>
            <a:endParaRPr lang="it-IT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334566" y="2852936"/>
            <a:ext cx="11521280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>
                <a:solidFill>
                  <a:srgbClr val="FF0000"/>
                </a:solidFill>
              </a:rPr>
              <a:t>Presupposti: </a:t>
            </a:r>
            <a:r>
              <a:rPr lang="it-IT" i="1" dirty="0" smtClean="0">
                <a:solidFill>
                  <a:srgbClr val="FF0000"/>
                </a:solidFill>
              </a:rPr>
              <a:t>a)</a:t>
            </a:r>
            <a:r>
              <a:rPr lang="it-IT" dirty="0" smtClean="0">
                <a:solidFill>
                  <a:srgbClr val="FF0000"/>
                </a:solidFill>
              </a:rPr>
              <a:t> soggettivi </a:t>
            </a:r>
            <a:r>
              <a:rPr lang="it-IT" dirty="0" smtClean="0"/>
              <a:t>– </a:t>
            </a:r>
            <a:r>
              <a:rPr lang="it-IT" u="sng" dirty="0" smtClean="0"/>
              <a:t>Osservazione della personalità</a:t>
            </a:r>
            <a:r>
              <a:rPr lang="it-IT" dirty="0" smtClean="0"/>
              <a:t> (per almeno un mese in istituto e/o nel periodo di libertà) </a:t>
            </a:r>
            <a:r>
              <a:rPr lang="it-IT" dirty="0" smtClean="0">
                <a:sym typeface="Wingdings" pitchFamily="2" charset="2"/>
              </a:rPr>
              <a:t> </a:t>
            </a:r>
            <a:r>
              <a:rPr lang="it-IT" u="sng" dirty="0" smtClean="0">
                <a:sym typeface="Wingdings" pitchFamily="2" charset="2"/>
              </a:rPr>
              <a:t>Giudizio prognostico</a:t>
            </a:r>
            <a:r>
              <a:rPr lang="it-IT" dirty="0" smtClean="0">
                <a:sym typeface="Wingdings" pitchFamily="2" charset="2"/>
              </a:rPr>
              <a:t>: il trattamento fuori dal carcere contribuisce alla rieducazione del reo e previene futuri reati; </a:t>
            </a:r>
            <a:r>
              <a:rPr lang="it-IT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sym typeface="Wingdings" pitchFamily="2" charset="2"/>
              </a:rPr>
              <a:t>Programma di trattamento presso una struttura (pubblica o privata)</a:t>
            </a:r>
            <a:r>
              <a:rPr lang="it-IT" dirty="0" smtClean="0">
                <a:sym typeface="Wingdings" pitchFamily="2" charset="2"/>
              </a:rPr>
              <a:t>; </a:t>
            </a:r>
            <a:r>
              <a:rPr lang="it-IT" i="1" dirty="0" smtClean="0">
                <a:solidFill>
                  <a:srgbClr val="FF0000"/>
                </a:solidFill>
                <a:sym typeface="Wingdings" pitchFamily="2" charset="2"/>
              </a:rPr>
              <a:t>b)</a:t>
            </a:r>
            <a:r>
              <a:rPr lang="it-IT" dirty="0" smtClean="0">
                <a:solidFill>
                  <a:srgbClr val="FF0000"/>
                </a:solidFill>
                <a:sym typeface="Wingdings" pitchFamily="2" charset="2"/>
              </a:rPr>
              <a:t> oggettivi </a:t>
            </a:r>
            <a:r>
              <a:rPr lang="it-IT" dirty="0" smtClean="0">
                <a:sym typeface="Wingdings" pitchFamily="2" charset="2"/>
              </a:rPr>
              <a:t>– Pena o residuo di pena </a:t>
            </a:r>
            <a:r>
              <a:rPr lang="it-IT" b="1" i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sym typeface="Wingdings" pitchFamily="2" charset="2"/>
              </a:rPr>
              <a:t>non superiore a 6 anni</a:t>
            </a:r>
            <a:r>
              <a:rPr lang="it-IT" dirty="0" smtClean="0">
                <a:sym typeface="Wingdings" pitchFamily="2" charset="2"/>
              </a:rPr>
              <a:t> (</a:t>
            </a:r>
            <a:r>
              <a:rPr lang="it-IT" i="1" dirty="0" smtClean="0">
                <a:sym typeface="Wingdings" pitchFamily="2" charset="2"/>
              </a:rPr>
              <a:t>4 anni</a:t>
            </a:r>
            <a:r>
              <a:rPr lang="it-IT" dirty="0" smtClean="0">
                <a:sym typeface="Wingdings" pitchFamily="2" charset="2"/>
              </a:rPr>
              <a:t> nel caso in cui il titolo esecutivo comprenda uno dei reati di cui all’art. 4-</a:t>
            </a:r>
            <a:r>
              <a:rPr lang="it-IT" i="1" dirty="0" smtClean="0">
                <a:sym typeface="Wingdings" pitchFamily="2" charset="2"/>
              </a:rPr>
              <a:t>bis</a:t>
            </a:r>
            <a:r>
              <a:rPr lang="it-IT" dirty="0" smtClean="0">
                <a:sym typeface="Wingdings" pitchFamily="2" charset="2"/>
              </a:rPr>
              <a:t> </a:t>
            </a:r>
            <a:r>
              <a:rPr lang="it-IT" dirty="0" err="1" smtClean="0">
                <a:sym typeface="Wingdings" pitchFamily="2" charset="2"/>
              </a:rPr>
              <a:t>ord</a:t>
            </a:r>
            <a:r>
              <a:rPr lang="it-IT" dirty="0" smtClean="0">
                <a:sym typeface="Wingdings" pitchFamily="2" charset="2"/>
              </a:rPr>
              <a:t>. </a:t>
            </a:r>
            <a:r>
              <a:rPr lang="it-IT" dirty="0" err="1" smtClean="0">
                <a:sym typeface="Wingdings" pitchFamily="2" charset="2"/>
              </a:rPr>
              <a:t>penit</a:t>
            </a:r>
            <a:r>
              <a:rPr lang="it-IT" dirty="0" smtClean="0">
                <a:sym typeface="Wingdings" pitchFamily="2" charset="2"/>
              </a:rPr>
              <a:t>.).</a:t>
            </a:r>
            <a:endParaRPr lang="it-IT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334566" y="4149080"/>
            <a:ext cx="1152128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u="sng" dirty="0" smtClean="0"/>
              <a:t>Nel programma di trattamento</a:t>
            </a:r>
            <a:r>
              <a:rPr lang="it-IT" dirty="0" smtClean="0"/>
              <a:t> è essenziale l’indicazione del programma di recupero e le prescrizioni ad esso attinenti.</a:t>
            </a:r>
            <a:endParaRPr lang="it-IT" u="sng" dirty="0"/>
          </a:p>
        </p:txBody>
      </p:sp>
      <p:cxnSp>
        <p:nvCxnSpPr>
          <p:cNvPr id="10" name="Connettore 1 9"/>
          <p:cNvCxnSpPr/>
          <p:nvPr/>
        </p:nvCxnSpPr>
        <p:spPr>
          <a:xfrm>
            <a:off x="4150990" y="1556792"/>
            <a:ext cx="0" cy="216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2 12"/>
          <p:cNvCxnSpPr/>
          <p:nvPr/>
        </p:nvCxnSpPr>
        <p:spPr>
          <a:xfrm>
            <a:off x="4150990" y="1772816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asellaDiTesto 13"/>
          <p:cNvSpPr txBox="1"/>
          <p:nvPr/>
        </p:nvSpPr>
        <p:spPr>
          <a:xfrm>
            <a:off x="334566" y="4653136"/>
            <a:ext cx="11593288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>
                <a:solidFill>
                  <a:srgbClr val="FF0000"/>
                </a:solidFill>
              </a:rPr>
              <a:t>Soggetti coinvolti: </a:t>
            </a:r>
            <a:r>
              <a:rPr lang="it-IT" dirty="0" smtClean="0"/>
              <a:t>oltre a quelli individuati dall’art. 47 </a:t>
            </a:r>
            <a:r>
              <a:rPr lang="it-IT" dirty="0" err="1" smtClean="0"/>
              <a:t>ord</a:t>
            </a:r>
            <a:r>
              <a:rPr lang="it-IT" dirty="0" smtClean="0"/>
              <a:t>. </a:t>
            </a:r>
            <a:r>
              <a:rPr lang="it-IT" dirty="0" err="1" smtClean="0"/>
              <a:t>penit</a:t>
            </a:r>
            <a:r>
              <a:rPr lang="it-IT" dirty="0" smtClean="0"/>
              <a:t>., il </a:t>
            </a:r>
            <a:r>
              <a:rPr lang="it-IT" dirty="0" smtClean="0">
                <a:solidFill>
                  <a:srgbClr val="FF0000"/>
                </a:solidFill>
              </a:rPr>
              <a:t>responsabile della struttura sanitaria</a:t>
            </a:r>
            <a:r>
              <a:rPr lang="it-IT" dirty="0" smtClean="0"/>
              <a:t>, che riferisce sull’andamento del programma al magistrato. </a:t>
            </a:r>
            <a:endParaRPr lang="it-IT" dirty="0">
              <a:solidFill>
                <a:srgbClr val="FF0000"/>
              </a:solidFill>
            </a:endParaRPr>
          </a:p>
        </p:txBody>
      </p:sp>
      <p:cxnSp>
        <p:nvCxnSpPr>
          <p:cNvPr id="16" name="Connettore 2 15"/>
          <p:cNvCxnSpPr/>
          <p:nvPr/>
        </p:nvCxnSpPr>
        <p:spPr>
          <a:xfrm>
            <a:off x="1918742" y="2636912"/>
            <a:ext cx="0" cy="30963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asellaDiTesto 16"/>
          <p:cNvSpPr txBox="1"/>
          <p:nvPr/>
        </p:nvSpPr>
        <p:spPr>
          <a:xfrm>
            <a:off x="334566" y="5733256"/>
            <a:ext cx="8424936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Esigenza al punto avvertita che, </a:t>
            </a:r>
            <a:r>
              <a:rPr lang="it-IT" u="sng" dirty="0" smtClean="0"/>
              <a:t>se il recupero è andato a buon fine</a:t>
            </a:r>
            <a:r>
              <a:rPr lang="it-IT" dirty="0" smtClean="0"/>
              <a:t>, il magistrato può disporre la prosecuzione della misura anche se il residuo di pena supera le soglie dell’art. </a:t>
            </a:r>
            <a:r>
              <a:rPr lang="it-IT" dirty="0" smtClean="0"/>
              <a:t> </a:t>
            </a:r>
            <a:r>
              <a:rPr lang="it-IT" dirty="0" smtClean="0"/>
              <a:t>47 </a:t>
            </a:r>
            <a:r>
              <a:rPr lang="it-IT" dirty="0" err="1" smtClean="0"/>
              <a:t>ord</a:t>
            </a:r>
            <a:r>
              <a:rPr lang="it-IT" dirty="0" smtClean="0"/>
              <a:t>. </a:t>
            </a:r>
            <a:r>
              <a:rPr lang="it-IT" dirty="0" err="1" smtClean="0"/>
              <a:t>penit</a:t>
            </a:r>
            <a:r>
              <a:rPr lang="it-IT" dirty="0" smtClean="0"/>
              <a:t>. </a:t>
            </a:r>
            <a:endParaRPr lang="it-IT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Detenzione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domiciliare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190550" y="692696"/>
            <a:ext cx="11737304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>
                <a:solidFill>
                  <a:srgbClr val="FF0000"/>
                </a:solidFill>
              </a:rPr>
              <a:t>Definizione e caratteristiche generali </a:t>
            </a:r>
            <a:r>
              <a:rPr lang="it-IT" dirty="0" smtClean="0"/>
              <a:t>– Misura alternativa </a:t>
            </a:r>
            <a:r>
              <a:rPr lang="it-IT" u="sng" dirty="0" smtClean="0"/>
              <a:t>durata equivalente alla pena o al residuo di pena</a:t>
            </a:r>
            <a:r>
              <a:rPr lang="it-IT" dirty="0" smtClean="0"/>
              <a:t> da scontare; il condannato è </a:t>
            </a:r>
            <a:r>
              <a:rPr lang="it-IT" b="1" u="sng" dirty="0" smtClean="0"/>
              <a:t>ristretto presso il proprio domicilio</a:t>
            </a:r>
            <a:r>
              <a:rPr lang="it-IT" dirty="0" smtClean="0"/>
              <a:t>. (</a:t>
            </a:r>
            <a:r>
              <a:rPr lang="it-IT" b="1" dirty="0" smtClean="0"/>
              <a:t>Art. 47-</a:t>
            </a:r>
            <a:r>
              <a:rPr lang="it-IT" b="1" i="1" dirty="0" smtClean="0"/>
              <a:t>ter</a:t>
            </a:r>
            <a:r>
              <a:rPr lang="it-IT" b="1" dirty="0" smtClean="0"/>
              <a:t>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</a:t>
            </a:r>
            <a:r>
              <a:rPr lang="it-IT" dirty="0" smtClean="0"/>
              <a:t>)</a:t>
            </a: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190550" y="1412776"/>
            <a:ext cx="11737304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>
                <a:solidFill>
                  <a:srgbClr val="FF0000"/>
                </a:solidFill>
              </a:rPr>
              <a:t>Detenzione domiciliare ordinaria</a:t>
            </a:r>
            <a:r>
              <a:rPr lang="it-IT" dirty="0" smtClean="0"/>
              <a:t>, concedibile al condannato ad una pena o con un residuo di pena non superiore a due anni. Giudizio prognostico positivo, ma mancanza dei presupposti per l’affidamento in prova al servizio sociale.</a:t>
            </a: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190550" y="2132856"/>
            <a:ext cx="11737304" cy="23083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>
                <a:solidFill>
                  <a:srgbClr val="FF0000"/>
                </a:solidFill>
              </a:rPr>
              <a:t>Categorie speciali</a:t>
            </a:r>
            <a:r>
              <a:rPr lang="it-IT" dirty="0" smtClean="0"/>
              <a:t>, ovvero condannati che accedono alla detenzione domiciliare con una pena o con un residuo di pena non superiore ai quattro anni: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Donna incinta o madre di prole di età inferiore a dieci anni e con lei convivente (</a:t>
            </a:r>
            <a:r>
              <a:rPr lang="it-IT" dirty="0" smtClean="0">
                <a:sym typeface="Wingdings" pitchFamily="2" charset="2"/>
              </a:rPr>
              <a:t> v. anche art. 47-</a:t>
            </a:r>
            <a:r>
              <a:rPr lang="it-IT" i="1" dirty="0" smtClean="0">
                <a:sym typeface="Wingdings" pitchFamily="2" charset="2"/>
              </a:rPr>
              <a:t>quinquies</a:t>
            </a:r>
            <a:r>
              <a:rPr lang="it-IT" dirty="0" smtClean="0">
                <a:sym typeface="Wingdings" pitchFamily="2" charset="2"/>
              </a:rPr>
              <a:t> </a:t>
            </a:r>
            <a:r>
              <a:rPr lang="it-IT" dirty="0" err="1" smtClean="0">
                <a:sym typeface="Wingdings" pitchFamily="2" charset="2"/>
              </a:rPr>
              <a:t>ord</a:t>
            </a:r>
            <a:r>
              <a:rPr lang="it-IT" dirty="0" smtClean="0">
                <a:sym typeface="Wingdings" pitchFamily="2" charset="2"/>
              </a:rPr>
              <a:t>. </a:t>
            </a:r>
            <a:r>
              <a:rPr lang="it-IT" dirty="0" err="1" smtClean="0">
                <a:sym typeface="Wingdings" pitchFamily="2" charset="2"/>
              </a:rPr>
              <a:t>penit</a:t>
            </a:r>
            <a:r>
              <a:rPr lang="it-IT" dirty="0" smtClean="0">
                <a:sym typeface="Wingdings" pitchFamily="2" charset="2"/>
              </a:rPr>
              <a:t>.)</a:t>
            </a:r>
            <a:endParaRPr lang="it-IT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Padre, esercente la responsabilità genitoriale, con prole di età inferiore a dieci anni e convivente, quando la madre sia deceduta o impossibilitata a dare assistenza ai minori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Persona in condizioni di salute particolarmente gravi che richiedono il costante contatto con i presidi sanitari locali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Ultrasessantenne inabile anche parzialmente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err="1" smtClean="0"/>
              <a:t>Infraventunenne</a:t>
            </a:r>
            <a:r>
              <a:rPr lang="it-IT" dirty="0" smtClean="0"/>
              <a:t> per comprovate ragioni di lavoro, salute, famiglia.</a:t>
            </a:r>
            <a:endParaRPr lang="it-IT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190550" y="4509120"/>
            <a:ext cx="11737304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>
                <a:solidFill>
                  <a:srgbClr val="FF0000"/>
                </a:solidFill>
              </a:rPr>
              <a:t>Ulteriore eccezione</a:t>
            </a:r>
            <a:r>
              <a:rPr lang="it-IT" dirty="0" smtClean="0"/>
              <a:t>, detenzione domiciliare concedibile indipendentemente dai limiti di pena nei casi in cui potrebbe essere concesso il rinvio della pena (artt. 146 e 147 c.p.): donne incinte, madre di prole di età inferiore ad un anno, persona affetta da AIDS o da altra grave deficienza immunitaria, persona in grave infermità fisica, persona che ha presentato domanda di grazia.</a:t>
            </a: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190550" y="5770800"/>
            <a:ext cx="11737304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>
                <a:solidFill>
                  <a:srgbClr val="FF0000"/>
                </a:solidFill>
              </a:rPr>
              <a:t>Esiti: </a:t>
            </a:r>
            <a:r>
              <a:rPr lang="it-IT" dirty="0" smtClean="0"/>
              <a:t>condotta positiva (estinzione della pena); negativa, compresa l’ipotesi di allontanamento dal domicilio (art. 47-</a:t>
            </a:r>
            <a:r>
              <a:rPr lang="it-IT" i="1" dirty="0" smtClean="0"/>
              <a:t>sexies</a:t>
            </a:r>
            <a:r>
              <a:rPr lang="it-IT" dirty="0" smtClean="0"/>
              <a:t> </a:t>
            </a:r>
            <a:r>
              <a:rPr lang="it-IT" dirty="0" err="1" smtClean="0"/>
              <a:t>ord</a:t>
            </a:r>
            <a:r>
              <a:rPr lang="it-IT" dirty="0" smtClean="0"/>
              <a:t>. </a:t>
            </a:r>
            <a:r>
              <a:rPr lang="it-IT" dirty="0" err="1" smtClean="0"/>
              <a:t>penit</a:t>
            </a:r>
            <a:r>
              <a:rPr lang="it-IT" dirty="0" smtClean="0"/>
              <a:t>.) (revoca della misura); cessazione delle condizioni necessarie al condannato per rientrare nelle categorie speciali (revoca della misura).</a:t>
            </a:r>
            <a:endParaRPr lang="it-IT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803</TotalTime>
  <Words>1301</Words>
  <Application>Microsoft Office PowerPoint</Application>
  <PresentationFormat>Personalizzato</PresentationFormat>
  <Paragraphs>66</Paragraphs>
  <Slides>6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7" baseType="lpstr">
      <vt:lpstr>Tema di Office</vt:lpstr>
      <vt:lpstr>Mod. 4 – Le alternative al carcere. Affidamento in prova; detenzione domiciliare</vt:lpstr>
      <vt:lpstr>Alternative al carcere</vt:lpstr>
      <vt:lpstr>Misure alternative: regole procedurali comuni</vt:lpstr>
      <vt:lpstr>Affidamento in prova al servizio sociale</vt:lpstr>
      <vt:lpstr>Affidamento in casi particolari</vt:lpstr>
      <vt:lpstr>Detenzione domiciliare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Criminalità, carcere, libertà personale:  quali limiti alla risposta sanzionatoria dello Stato?</dc:title>
  <dc:creator>Francesco Trapella</dc:creator>
  <cp:lastModifiedBy>Francesco Trapella</cp:lastModifiedBy>
  <cp:revision>133</cp:revision>
  <dcterms:created xsi:type="dcterms:W3CDTF">2023-10-03T16:19:00Z</dcterms:created>
  <dcterms:modified xsi:type="dcterms:W3CDTF">2023-11-28T10:15:40Z</dcterms:modified>
</cp:coreProperties>
</file>