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09/10/2023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1570216"/>
            <a:ext cx="10163927" cy="2527121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203864"/>
                </a:solidFill>
              </a:rPr>
              <a:t>Come </a:t>
            </a:r>
            <a:r>
              <a:rPr lang="en-US" sz="4000" dirty="0" err="1" smtClean="0">
                <a:solidFill>
                  <a:srgbClr val="203864"/>
                </a:solidFill>
              </a:rPr>
              <a:t>eseguire</a:t>
            </a:r>
            <a:r>
              <a:rPr lang="en-US" sz="4000" dirty="0" smtClean="0">
                <a:solidFill>
                  <a:srgbClr val="203864"/>
                </a:solidFill>
              </a:rPr>
              <a:t>. </a:t>
            </a:r>
            <a:br>
              <a:rPr lang="en-US" sz="4000" dirty="0" smtClean="0">
                <a:solidFill>
                  <a:srgbClr val="203864"/>
                </a:solidFill>
              </a:rPr>
            </a:br>
            <a:r>
              <a:rPr lang="en-US" sz="4000" dirty="0" smtClean="0">
                <a:solidFill>
                  <a:srgbClr val="203864"/>
                </a:solidFill>
              </a:rPr>
              <a:t>La </a:t>
            </a:r>
            <a:r>
              <a:rPr lang="en-US" sz="4000" dirty="0" err="1" smtClean="0">
                <a:solidFill>
                  <a:srgbClr val="203864"/>
                </a:solidFill>
              </a:rPr>
              <a:t>pena</a:t>
            </a:r>
            <a:r>
              <a:rPr lang="en-US" sz="4000" dirty="0" smtClean="0">
                <a:solidFill>
                  <a:srgbClr val="203864"/>
                </a:solidFill>
              </a:rPr>
              <a:t> è </a:t>
            </a:r>
            <a:r>
              <a:rPr lang="en-US" sz="4000" dirty="0" err="1" smtClean="0">
                <a:solidFill>
                  <a:srgbClr val="203864"/>
                </a:solidFill>
              </a:rPr>
              <a:t>tutta</a:t>
            </a:r>
            <a:r>
              <a:rPr lang="en-US" sz="4000" dirty="0" smtClean="0">
                <a:solidFill>
                  <a:srgbClr val="203864"/>
                </a:solidFill>
              </a:rPr>
              <a:t> quanta </a:t>
            </a:r>
            <a:r>
              <a:rPr lang="en-US" sz="4000" dirty="0" err="1" smtClean="0">
                <a:solidFill>
                  <a:srgbClr val="203864"/>
                </a:solidFill>
              </a:rPr>
              <a:t>carceraria</a:t>
            </a:r>
            <a:r>
              <a:rPr lang="en-US" sz="4000" dirty="0" smtClean="0">
                <a:solidFill>
                  <a:srgbClr val="203864"/>
                </a:solidFill>
              </a:rPr>
              <a:t>? </a:t>
            </a:r>
            <a:br>
              <a:rPr lang="en-US" sz="4000" dirty="0" smtClean="0">
                <a:solidFill>
                  <a:srgbClr val="203864"/>
                </a:solidFill>
              </a:rPr>
            </a:br>
            <a:r>
              <a:rPr lang="en-US" sz="4000" dirty="0" smtClean="0">
                <a:solidFill>
                  <a:srgbClr val="203864"/>
                </a:solidFill>
              </a:rPr>
              <a:t>Si </a:t>
            </a:r>
            <a:r>
              <a:rPr lang="en-US" sz="4000" dirty="0" err="1" smtClean="0">
                <a:solidFill>
                  <a:srgbClr val="203864"/>
                </a:solidFill>
              </a:rPr>
              <a:t>può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finire</a:t>
            </a:r>
            <a:r>
              <a:rPr lang="en-US" sz="4000" dirty="0" smtClean="0">
                <a:solidFill>
                  <a:srgbClr val="203864"/>
                </a:solidFill>
              </a:rPr>
              <a:t> in </a:t>
            </a:r>
            <a:r>
              <a:rPr lang="en-US" sz="4000" dirty="0" err="1" smtClean="0">
                <a:solidFill>
                  <a:srgbClr val="203864"/>
                </a:solidFill>
              </a:rPr>
              <a:t>carcere</a:t>
            </a:r>
            <a:r>
              <a:rPr lang="en-US" sz="4000" dirty="0" smtClean="0">
                <a:solidFill>
                  <a:srgbClr val="203864"/>
                </a:solidFill>
              </a:rPr>
              <a:t> prima </a:t>
            </a:r>
            <a:r>
              <a:rPr lang="en-US" sz="4000" dirty="0" err="1" smtClean="0">
                <a:solidFill>
                  <a:srgbClr val="203864"/>
                </a:solidFill>
              </a:rPr>
              <a:t>della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condanna</a:t>
            </a:r>
            <a:r>
              <a:rPr lang="en-US" sz="4000" dirty="0" smtClean="0">
                <a:solidFill>
                  <a:srgbClr val="203864"/>
                </a:solidFill>
              </a:rPr>
              <a:t>?</a:t>
            </a:r>
            <a:endParaRPr lang="en-GB" sz="4000" dirty="0">
              <a:solidFill>
                <a:srgbClr val="203864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45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11 </a:t>
            </a:r>
            <a:r>
              <a:rPr lang="it-IT" dirty="0" smtClean="0"/>
              <a:t>ottobre 2023, ore 16.00 – 18.00</a:t>
            </a:r>
            <a:endParaRPr lang="it-IT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3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Libertà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personale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478582" y="692696"/>
            <a:ext cx="3096344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Art. </a:t>
            </a:r>
            <a:r>
              <a:rPr lang="it-IT" b="1" dirty="0" smtClean="0"/>
              <a:t>13, commi 1 e 2, </a:t>
            </a:r>
            <a:r>
              <a:rPr lang="it-IT" b="1" dirty="0" smtClean="0"/>
              <a:t>Cost.</a:t>
            </a:r>
            <a:endParaRPr lang="it-IT" b="1" dirty="0"/>
          </a:p>
          <a:p>
            <a:pPr algn="just"/>
            <a:r>
              <a:rPr lang="it-IT" dirty="0" smtClean="0"/>
              <a:t>La libertà personale è </a:t>
            </a:r>
            <a:r>
              <a:rPr lang="it-IT" b="1" dirty="0" smtClean="0"/>
              <a:t>inviolabile</a:t>
            </a:r>
            <a:r>
              <a:rPr lang="it-IT" dirty="0" smtClean="0"/>
              <a:t>. </a:t>
            </a:r>
            <a:r>
              <a:rPr lang="it-IT" b="1" dirty="0" smtClean="0">
                <a:solidFill>
                  <a:srgbClr val="00B050"/>
                </a:solidFill>
              </a:rPr>
              <a:t>[REGOLA]</a:t>
            </a:r>
            <a:endParaRPr lang="it-IT" dirty="0" smtClean="0"/>
          </a:p>
          <a:p>
            <a:pPr algn="just"/>
            <a:r>
              <a:rPr lang="it-IT" dirty="0" smtClean="0"/>
              <a:t>Non è ammessa forma alcuna di </a:t>
            </a:r>
            <a:r>
              <a:rPr lang="it-IT" u="sng" dirty="0" smtClean="0"/>
              <a:t>detenzione</a:t>
            </a:r>
            <a:r>
              <a:rPr lang="it-IT" dirty="0" smtClean="0"/>
              <a:t>, di </a:t>
            </a:r>
            <a:r>
              <a:rPr lang="it-IT" u="sng" dirty="0" smtClean="0"/>
              <a:t>ispezione</a:t>
            </a:r>
            <a:r>
              <a:rPr lang="it-IT" dirty="0" smtClean="0"/>
              <a:t> o </a:t>
            </a:r>
            <a:r>
              <a:rPr lang="it-IT" u="sng" dirty="0" smtClean="0"/>
              <a:t>perquisizion</a:t>
            </a:r>
            <a:r>
              <a:rPr lang="it-IT" u="sng" dirty="0" smtClean="0"/>
              <a:t>e personale</a:t>
            </a:r>
            <a:r>
              <a:rPr lang="it-IT" dirty="0" smtClean="0"/>
              <a:t>, né qualsiasi </a:t>
            </a:r>
            <a:r>
              <a:rPr lang="it-IT" u="sng" dirty="0" smtClean="0"/>
              <a:t>altra restrizione della libertà personale</a:t>
            </a:r>
            <a:r>
              <a:rPr lang="it-IT" dirty="0" smtClean="0"/>
              <a:t>, se non per </a:t>
            </a:r>
            <a:r>
              <a:rPr lang="it-IT" b="1" dirty="0" smtClean="0"/>
              <a:t>atto motivato dell’autorità giudiziaria</a:t>
            </a:r>
            <a:r>
              <a:rPr lang="it-IT" dirty="0" smtClean="0"/>
              <a:t> e </a:t>
            </a:r>
            <a:r>
              <a:rPr lang="it-IT" b="1" dirty="0" smtClean="0"/>
              <a:t>nei soli casi e modi previsti dalla legge</a:t>
            </a:r>
            <a:r>
              <a:rPr lang="it-IT" dirty="0" smtClean="0"/>
              <a:t>. </a:t>
            </a:r>
            <a:r>
              <a:rPr lang="it-IT" b="1" dirty="0" smtClean="0">
                <a:solidFill>
                  <a:srgbClr val="00B050"/>
                </a:solidFill>
              </a:rPr>
              <a:t>[ECCEZIONI]</a:t>
            </a:r>
            <a:endParaRPr lang="it-IT" dirty="0" smtClean="0"/>
          </a:p>
        </p:txBody>
      </p:sp>
      <p:cxnSp>
        <p:nvCxnSpPr>
          <p:cNvPr id="27" name="Connettore 2 26"/>
          <p:cNvCxnSpPr/>
          <p:nvPr/>
        </p:nvCxnSpPr>
        <p:spPr>
          <a:xfrm flipV="1">
            <a:off x="3574926" y="3140968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asellaDiTesto 28"/>
          <p:cNvSpPr txBox="1"/>
          <p:nvPr/>
        </p:nvSpPr>
        <p:spPr>
          <a:xfrm>
            <a:off x="478582" y="4293096"/>
            <a:ext cx="561662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5, par. 1, </a:t>
            </a:r>
            <a:r>
              <a:rPr lang="it-IT" b="1" dirty="0" err="1" smtClean="0"/>
              <a:t>Cedu</a:t>
            </a:r>
            <a:r>
              <a:rPr lang="it-IT" b="1" dirty="0" smtClean="0"/>
              <a:t> </a:t>
            </a:r>
            <a:r>
              <a:rPr lang="it-IT" dirty="0" smtClean="0"/>
              <a:t>– </a:t>
            </a:r>
            <a:r>
              <a:rPr lang="it-IT" dirty="0" smtClean="0"/>
              <a:t>Ogni persona </a:t>
            </a:r>
            <a:r>
              <a:rPr lang="it-IT" b="1" dirty="0" smtClean="0"/>
              <a:t>ha diritto alla libertà e alla sicurezza</a:t>
            </a:r>
            <a:r>
              <a:rPr lang="it-IT" dirty="0" smtClean="0"/>
              <a:t>. </a:t>
            </a:r>
            <a:endParaRPr lang="it-IT" dirty="0" smtClean="0"/>
          </a:p>
          <a:p>
            <a:pPr algn="just"/>
            <a:r>
              <a:rPr lang="it-IT" dirty="0" smtClean="0"/>
              <a:t>Nessuno </a:t>
            </a:r>
            <a:r>
              <a:rPr lang="it-IT" dirty="0" smtClean="0"/>
              <a:t>può essere privato della libertà, se non nei </a:t>
            </a:r>
            <a:r>
              <a:rPr lang="it-IT" b="1" dirty="0" smtClean="0"/>
              <a:t>casi seguenti e nei modi previsti dalla </a:t>
            </a:r>
            <a:r>
              <a:rPr lang="it-IT" b="1" dirty="0" smtClean="0"/>
              <a:t>legge</a:t>
            </a:r>
            <a:r>
              <a:rPr lang="it-IT" dirty="0" smtClean="0"/>
              <a:t> </a:t>
            </a:r>
            <a:r>
              <a:rPr lang="it-IT" i="1" dirty="0" smtClean="0"/>
              <a:t>[segue un elenco di casi esemplificativi]</a:t>
            </a:r>
            <a:endParaRPr lang="it-IT" b="1" dirty="0"/>
          </a:p>
        </p:txBody>
      </p:sp>
      <p:cxnSp>
        <p:nvCxnSpPr>
          <p:cNvPr id="13" name="Connettore 2 12"/>
          <p:cNvCxnSpPr/>
          <p:nvPr/>
        </p:nvCxnSpPr>
        <p:spPr>
          <a:xfrm flipV="1">
            <a:off x="3574926" y="3501008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5231110" y="2924944"/>
            <a:ext cx="309634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RISERVA </a:t>
            </a:r>
            <a:r>
              <a:rPr lang="it-IT" b="1" dirty="0" err="1" smtClean="0">
                <a:solidFill>
                  <a:srgbClr val="FF0000"/>
                </a:solidFill>
              </a:rPr>
              <a:t>DI</a:t>
            </a:r>
            <a:r>
              <a:rPr lang="it-IT" b="1" dirty="0" smtClean="0">
                <a:solidFill>
                  <a:srgbClr val="FF0000"/>
                </a:solidFill>
              </a:rPr>
              <a:t> GIURISDIZIONE</a:t>
            </a:r>
            <a:endParaRPr lang="it-IT" dirty="0" smtClean="0">
              <a:solidFill>
                <a:srgbClr val="FF0000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5231110" y="3356992"/>
            <a:ext cx="309634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RISERVA </a:t>
            </a:r>
            <a:r>
              <a:rPr lang="it-IT" b="1" dirty="0" err="1" smtClean="0">
                <a:solidFill>
                  <a:srgbClr val="FF0000"/>
                </a:solidFill>
              </a:rPr>
              <a:t>DI</a:t>
            </a:r>
            <a:r>
              <a:rPr lang="it-IT" b="1" dirty="0" smtClean="0">
                <a:solidFill>
                  <a:srgbClr val="FF0000"/>
                </a:solidFill>
              </a:rPr>
              <a:t> LEGGE</a:t>
            </a:r>
            <a:endParaRPr lang="it-IT" dirty="0" smtClean="0">
              <a:solidFill>
                <a:srgbClr val="FF000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3718942" y="764704"/>
            <a:ext cx="8280920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C00000"/>
                </a:solidFill>
              </a:rPr>
              <a:t>LESSICO</a:t>
            </a:r>
          </a:p>
          <a:p>
            <a:pPr algn="just"/>
            <a:r>
              <a:rPr lang="it-IT" b="1" dirty="0" smtClean="0"/>
              <a:t>Detenzione – </a:t>
            </a:r>
            <a:r>
              <a:rPr lang="it-IT" dirty="0" smtClean="0"/>
              <a:t>limitazione degli spostamenti entro spazi delimitati.</a:t>
            </a:r>
          </a:p>
          <a:p>
            <a:pPr algn="just"/>
            <a:r>
              <a:rPr lang="it-IT" b="1" dirty="0" smtClean="0"/>
              <a:t>Ispezione </a:t>
            </a:r>
            <a:r>
              <a:rPr lang="it-IT" dirty="0" smtClean="0"/>
              <a:t>– attività di ricerca delle tracce del reato (es. la polvere da sparo sulla mano)</a:t>
            </a:r>
          </a:p>
          <a:p>
            <a:pPr algn="just"/>
            <a:r>
              <a:rPr lang="it-IT" b="1" dirty="0" smtClean="0"/>
              <a:t>Perquisizione</a:t>
            </a:r>
            <a:r>
              <a:rPr lang="it-IT" dirty="0" smtClean="0"/>
              <a:t> – attività di ricerca del corpo del reato (es. ricerca della droga sul corpo dell’arrestato)</a:t>
            </a:r>
          </a:p>
          <a:p>
            <a:pPr algn="just"/>
            <a:r>
              <a:rPr lang="it-IT" b="1" dirty="0" smtClean="0"/>
              <a:t>Altre restrizioni</a:t>
            </a:r>
            <a:r>
              <a:rPr lang="it-IT" dirty="0" smtClean="0"/>
              <a:t> – divieto di frequentare i luoghi della vittima; obbligo di presentarsi alla polizia in certi momenti; divieto di espatrio; ecc.</a:t>
            </a:r>
            <a:endParaRPr lang="it-IT" b="1" dirty="0" smtClean="0"/>
          </a:p>
        </p:txBody>
      </p:sp>
      <p:sp>
        <p:nvSpPr>
          <p:cNvPr id="20" name="CasellaDiTesto 19"/>
          <p:cNvSpPr txBox="1"/>
          <p:nvPr/>
        </p:nvSpPr>
        <p:spPr>
          <a:xfrm>
            <a:off x="478582" y="5805264"/>
            <a:ext cx="561662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RISERVA </a:t>
            </a:r>
            <a:r>
              <a:rPr lang="it-IT" b="1" dirty="0" err="1" smtClean="0">
                <a:solidFill>
                  <a:srgbClr val="FF0000"/>
                </a:solidFill>
              </a:rPr>
              <a:t>DI</a:t>
            </a:r>
            <a:r>
              <a:rPr lang="it-IT" b="1" dirty="0" smtClean="0">
                <a:solidFill>
                  <a:srgbClr val="FF0000"/>
                </a:solidFill>
              </a:rPr>
              <a:t> LEGGE</a:t>
            </a:r>
            <a:endParaRPr lang="it-IT" dirty="0" smtClean="0">
              <a:solidFill>
                <a:srgbClr val="FF0000"/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6239222" y="4293096"/>
            <a:ext cx="5688632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5, par. 3, </a:t>
            </a:r>
            <a:r>
              <a:rPr lang="it-IT" b="1" dirty="0" err="1" smtClean="0"/>
              <a:t>Cedu</a:t>
            </a:r>
            <a:r>
              <a:rPr lang="it-IT" b="1" dirty="0" smtClean="0"/>
              <a:t> </a:t>
            </a:r>
            <a:r>
              <a:rPr lang="it-IT" dirty="0" smtClean="0"/>
              <a:t>– </a:t>
            </a:r>
            <a:r>
              <a:rPr lang="it-IT" dirty="0" smtClean="0"/>
              <a:t>Ogni persona arrestata o detenuta, </a:t>
            </a:r>
            <a:r>
              <a:rPr lang="it-IT" dirty="0" smtClean="0"/>
              <a:t>[…] </a:t>
            </a:r>
            <a:r>
              <a:rPr lang="it-IT" b="1" dirty="0" smtClean="0"/>
              <a:t>deve essere tradotta al più presto davanti a un giudice o a un altro magistrato autorizzato a esercitare funzioni giudiziarie</a:t>
            </a:r>
            <a:r>
              <a:rPr lang="it-IT" dirty="0" smtClean="0"/>
              <a:t> e ha diritto di essere giudicata entro un termine ragionevole o di essere messa in libertà durante la procedura. </a:t>
            </a:r>
            <a:endParaRPr lang="it-IT" b="1" dirty="0"/>
          </a:p>
        </p:txBody>
      </p:sp>
      <p:sp>
        <p:nvSpPr>
          <p:cNvPr id="23" name="CasellaDiTesto 22"/>
          <p:cNvSpPr txBox="1"/>
          <p:nvPr/>
        </p:nvSpPr>
        <p:spPr>
          <a:xfrm>
            <a:off x="6239222" y="6093296"/>
            <a:ext cx="568863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00"/>
                </a:solidFill>
              </a:rPr>
              <a:t>RISERVA </a:t>
            </a:r>
            <a:r>
              <a:rPr lang="it-IT" b="1" dirty="0" err="1" smtClean="0">
                <a:solidFill>
                  <a:srgbClr val="FF0000"/>
                </a:solidFill>
              </a:rPr>
              <a:t>DI</a:t>
            </a:r>
            <a:r>
              <a:rPr lang="it-IT" b="1" dirty="0" smtClean="0">
                <a:solidFill>
                  <a:srgbClr val="FF0000"/>
                </a:solidFill>
              </a:rPr>
              <a:t> GIURISDIZIONE</a:t>
            </a:r>
            <a:endParaRPr lang="it-IT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La </a:t>
            </a:r>
            <a:r>
              <a:rPr lang="en-US" sz="3600" dirty="0" err="1" smtClean="0">
                <a:solidFill>
                  <a:schemeClr val="tx2"/>
                </a:solidFill>
              </a:rPr>
              <a:t>pena</a:t>
            </a:r>
            <a:r>
              <a:rPr lang="en-US" sz="3600" dirty="0" smtClean="0">
                <a:solidFill>
                  <a:schemeClr val="tx2"/>
                </a:solidFill>
              </a:rPr>
              <a:t> è </a:t>
            </a:r>
            <a:r>
              <a:rPr lang="en-US" sz="3600" dirty="0" err="1" smtClean="0">
                <a:solidFill>
                  <a:schemeClr val="tx2"/>
                </a:solidFill>
              </a:rPr>
              <a:t>tutta</a:t>
            </a:r>
            <a:r>
              <a:rPr lang="en-US" sz="3600" dirty="0" smtClean="0">
                <a:solidFill>
                  <a:schemeClr val="tx2"/>
                </a:solidFill>
              </a:rPr>
              <a:t> quanta </a:t>
            </a:r>
            <a:r>
              <a:rPr lang="en-US" sz="3600" dirty="0" err="1" smtClean="0">
                <a:solidFill>
                  <a:schemeClr val="tx2"/>
                </a:solidFill>
              </a:rPr>
              <a:t>carceraria</a:t>
            </a:r>
            <a:r>
              <a:rPr lang="en-US" sz="3600" dirty="0" smtClean="0">
                <a:solidFill>
                  <a:schemeClr val="tx2"/>
                </a:solidFill>
              </a:rPr>
              <a:t>?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478582" y="836712"/>
            <a:ext cx="1123324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002060"/>
                </a:solidFill>
              </a:rPr>
              <a:t>Il carcere come </a:t>
            </a:r>
            <a:r>
              <a:rPr lang="it-IT" b="1" i="1" dirty="0" err="1" smtClean="0">
                <a:solidFill>
                  <a:srgbClr val="002060"/>
                </a:solidFill>
              </a:rPr>
              <a:t>extrema</a:t>
            </a:r>
            <a:r>
              <a:rPr lang="it-IT" b="1" i="1" dirty="0" smtClean="0">
                <a:solidFill>
                  <a:srgbClr val="002060"/>
                </a:solidFill>
              </a:rPr>
              <a:t> ratio</a:t>
            </a:r>
            <a:r>
              <a:rPr lang="it-IT" dirty="0" smtClean="0"/>
              <a:t>, ovvero … la </a:t>
            </a:r>
            <a:r>
              <a:rPr lang="it-IT" u="sng" dirty="0" smtClean="0"/>
              <a:t>pena</a:t>
            </a:r>
            <a:r>
              <a:rPr lang="it-IT" dirty="0" smtClean="0"/>
              <a:t> non è tutta quanta carceraria. </a:t>
            </a:r>
            <a:r>
              <a:rPr lang="it-IT" dirty="0" smtClean="0"/>
              <a:t> </a:t>
            </a:r>
            <a:endParaRPr lang="it-IT" u="sng" dirty="0" smtClean="0"/>
          </a:p>
        </p:txBody>
      </p:sp>
      <p:cxnSp>
        <p:nvCxnSpPr>
          <p:cNvPr id="12" name="Connettore 2 11"/>
          <p:cNvCxnSpPr/>
          <p:nvPr/>
        </p:nvCxnSpPr>
        <p:spPr>
          <a:xfrm>
            <a:off x="4727054" y="1124744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478582" y="1628800"/>
            <a:ext cx="1123324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Principio di proporzionalità </a:t>
            </a:r>
            <a:r>
              <a:rPr lang="it-IT" dirty="0" smtClean="0"/>
              <a:t>– il giudice sceglie, tra le pene possibili (= quelle previste dalla legge), quella proporzionata alla gravità del fatto e alla persona del reo (art. 133 c.p.). Quindi </a:t>
            </a:r>
            <a:r>
              <a:rPr lang="it-IT" i="1" dirty="0" smtClean="0"/>
              <a:t>non è obbligato a scegliere una pena detentiva</a:t>
            </a:r>
            <a:r>
              <a:rPr lang="it-IT" dirty="0" smtClean="0"/>
              <a:t>. </a:t>
            </a:r>
            <a:endParaRPr lang="it-IT" i="1" u="sng" dirty="0" smtClean="0"/>
          </a:p>
        </p:txBody>
      </p:sp>
      <p:sp>
        <p:nvSpPr>
          <p:cNvPr id="14" name="CasellaDiTesto 13"/>
          <p:cNvSpPr txBox="1"/>
          <p:nvPr/>
        </p:nvSpPr>
        <p:spPr>
          <a:xfrm>
            <a:off x="478582" y="2492896"/>
            <a:ext cx="4176464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Quali sanzioni???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/>
              <a:t>Pecuniarie</a:t>
            </a:r>
            <a:r>
              <a:rPr lang="it-IT" dirty="0" smtClean="0"/>
              <a:t> – multa o ammenda (somme di denaro da versare alle casse dello Stato)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/>
              <a:t>Sostitutive di pene detentive brevi </a:t>
            </a:r>
            <a:r>
              <a:rPr lang="it-IT" dirty="0" smtClean="0"/>
              <a:t>– semilibertà sostitutiva, detenzione domiciliare sostitutiva, lavori di pubblica utilità sostitutivi e pene pecuniarie sostitutive </a:t>
            </a:r>
            <a:r>
              <a:rPr lang="it-IT" i="1" dirty="0" smtClean="0"/>
              <a:t>(così definite perché sostituiscono pene detentive non superiori a 4, 3 o 1 anno)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/>
              <a:t>Detentive</a:t>
            </a:r>
            <a:r>
              <a:rPr lang="it-IT" dirty="0" smtClean="0"/>
              <a:t> – reclusione o arresto (per periodi limitati); ergastolo (</a:t>
            </a:r>
            <a:r>
              <a:rPr lang="it-IT" u="sng" dirty="0" smtClean="0"/>
              <a:t>fine pena mai</a:t>
            </a:r>
            <a:r>
              <a:rPr lang="it-IT" dirty="0" smtClean="0"/>
              <a:t>)</a:t>
            </a:r>
            <a:endParaRPr lang="it-IT" dirty="0"/>
          </a:p>
        </p:txBody>
      </p:sp>
      <p:cxnSp>
        <p:nvCxnSpPr>
          <p:cNvPr id="16" name="Connettore 2 15"/>
          <p:cNvCxnSpPr/>
          <p:nvPr/>
        </p:nvCxnSpPr>
        <p:spPr>
          <a:xfrm>
            <a:off x="4655046" y="3140968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5735166" y="2492896"/>
            <a:ext cx="597666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v. </a:t>
            </a:r>
            <a:r>
              <a:rPr lang="it-IT" b="1" dirty="0" smtClean="0"/>
              <a:t>art. 42 Cost. </a:t>
            </a:r>
            <a:r>
              <a:rPr lang="it-IT" dirty="0" smtClean="0"/>
              <a:t>– </a:t>
            </a:r>
            <a:r>
              <a:rPr lang="it-IT" i="1" dirty="0" smtClean="0"/>
              <a:t>“la proprietà privata è garantita dalla </a:t>
            </a:r>
            <a:r>
              <a:rPr lang="it-IT" i="1" u="sng" dirty="0" smtClean="0"/>
              <a:t>legge</a:t>
            </a:r>
            <a:r>
              <a:rPr lang="it-IT" i="1" dirty="0" smtClean="0"/>
              <a:t>, che ne determina i modi di acquisto, di godimento e i </a:t>
            </a:r>
            <a:r>
              <a:rPr lang="it-IT" i="1" u="sng" dirty="0" smtClean="0"/>
              <a:t>limiti</a:t>
            </a:r>
            <a:r>
              <a:rPr lang="it-IT" i="1" dirty="0" smtClean="0"/>
              <a:t> allo scopo di assicurare la funzione sociale …”</a:t>
            </a:r>
            <a:r>
              <a:rPr lang="it-IT" dirty="0" smtClean="0"/>
              <a:t> (comma 2)</a:t>
            </a:r>
            <a:endParaRPr lang="it-IT" u="sng" dirty="0" smtClean="0"/>
          </a:p>
        </p:txBody>
      </p:sp>
      <p:sp>
        <p:nvSpPr>
          <p:cNvPr id="18" name="CasellaDiTesto 17"/>
          <p:cNvSpPr txBox="1"/>
          <p:nvPr/>
        </p:nvSpPr>
        <p:spPr>
          <a:xfrm>
            <a:off x="5735166" y="3501008"/>
            <a:ext cx="5976664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v. </a:t>
            </a:r>
            <a:r>
              <a:rPr lang="it-IT" b="1" dirty="0" smtClean="0"/>
              <a:t>art. 4 Cost. </a:t>
            </a:r>
            <a:r>
              <a:rPr lang="it-IT" dirty="0" smtClean="0"/>
              <a:t>– </a:t>
            </a:r>
            <a:r>
              <a:rPr lang="it-IT" i="1" dirty="0" smtClean="0"/>
              <a:t>“la Repubblica riconosce a tutti i cittadini il diritto al lavoro …”</a:t>
            </a:r>
            <a:r>
              <a:rPr lang="it-IT" dirty="0" smtClean="0"/>
              <a:t> (comma 1). </a:t>
            </a:r>
          </a:p>
          <a:p>
            <a:pPr algn="just"/>
            <a:r>
              <a:rPr lang="it-IT" dirty="0" smtClean="0">
                <a:solidFill>
                  <a:srgbClr val="C00000"/>
                </a:solidFill>
              </a:rPr>
              <a:t>Lavori forzati </a:t>
            </a:r>
            <a:r>
              <a:rPr lang="it-IT" i="1" dirty="0" smtClean="0">
                <a:solidFill>
                  <a:srgbClr val="C00000"/>
                </a:solidFill>
              </a:rPr>
              <a:t>vs.</a:t>
            </a:r>
            <a:r>
              <a:rPr lang="it-IT" dirty="0" smtClean="0">
                <a:solidFill>
                  <a:srgbClr val="C00000"/>
                </a:solidFill>
              </a:rPr>
              <a:t> lavori di pubblica utilità.</a:t>
            </a:r>
          </a:p>
          <a:p>
            <a:pPr algn="just"/>
            <a:r>
              <a:rPr lang="it-IT" dirty="0" smtClean="0"/>
              <a:t>v. </a:t>
            </a:r>
            <a:r>
              <a:rPr lang="it-IT" b="1" dirty="0" smtClean="0"/>
              <a:t>artt. 14</a:t>
            </a:r>
            <a:r>
              <a:rPr lang="it-IT" dirty="0" smtClean="0"/>
              <a:t> e </a:t>
            </a:r>
            <a:r>
              <a:rPr lang="it-IT" b="1" dirty="0" smtClean="0"/>
              <a:t>15 </a:t>
            </a:r>
            <a:r>
              <a:rPr lang="it-IT" b="1" dirty="0" err="1" smtClean="0"/>
              <a:t>Cost</a:t>
            </a:r>
            <a:r>
              <a:rPr lang="it-IT" dirty="0" smtClean="0"/>
              <a:t> sulla libertà di domicilio e di comunicazione (anche qui, </a:t>
            </a:r>
            <a:r>
              <a:rPr lang="it-IT" u="sng" dirty="0" smtClean="0"/>
              <a:t>comprimibili solo su provvedimento giudiziale e nei casi di legge</a:t>
            </a:r>
            <a:r>
              <a:rPr lang="it-IT" dirty="0" smtClean="0"/>
              <a:t>)</a:t>
            </a:r>
            <a:endParaRPr lang="it-IT" dirty="0" smtClean="0"/>
          </a:p>
        </p:txBody>
      </p:sp>
      <p:cxnSp>
        <p:nvCxnSpPr>
          <p:cNvPr id="19" name="Connettore 2 18"/>
          <p:cNvCxnSpPr/>
          <p:nvPr/>
        </p:nvCxnSpPr>
        <p:spPr>
          <a:xfrm>
            <a:off x="4655046" y="4221088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/>
          <p:nvPr/>
        </p:nvCxnSpPr>
        <p:spPr>
          <a:xfrm>
            <a:off x="4439022" y="5733256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1"/>
          <p:cNvSpPr txBox="1"/>
          <p:nvPr/>
        </p:nvSpPr>
        <p:spPr>
          <a:xfrm>
            <a:off x="5735166" y="5373216"/>
            <a:ext cx="597666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E la rieducazione???? </a:t>
            </a:r>
            <a:r>
              <a:rPr lang="it-IT" dirty="0" smtClean="0">
                <a:solidFill>
                  <a:srgbClr val="C00000"/>
                </a:solidFill>
              </a:rPr>
              <a:t>Problema dell’</a:t>
            </a:r>
            <a:r>
              <a:rPr lang="it-IT" dirty="0" err="1" smtClean="0">
                <a:solidFill>
                  <a:srgbClr val="C00000"/>
                </a:solidFill>
              </a:rPr>
              <a:t>ostatività</a:t>
            </a:r>
            <a:r>
              <a:rPr lang="it-IT" dirty="0" smtClean="0"/>
              <a:t> (v. </a:t>
            </a:r>
            <a:r>
              <a:rPr lang="it-IT" b="1" dirty="0" smtClean="0"/>
              <a:t>art. 27, comma 3, Cost.</a:t>
            </a:r>
            <a:r>
              <a:rPr lang="it-IT" dirty="0" smtClean="0"/>
              <a:t>)</a:t>
            </a:r>
            <a:endParaRPr lang="it-IT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Si </a:t>
            </a:r>
            <a:r>
              <a:rPr lang="en-US" sz="3600" dirty="0" err="1" smtClean="0">
                <a:solidFill>
                  <a:schemeClr val="tx2"/>
                </a:solidFill>
              </a:rPr>
              <a:t>può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finire</a:t>
            </a:r>
            <a:r>
              <a:rPr lang="en-US" sz="3600" dirty="0" smtClean="0">
                <a:solidFill>
                  <a:schemeClr val="tx2"/>
                </a:solidFill>
              </a:rPr>
              <a:t> in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r>
              <a:rPr lang="en-US" sz="3600" dirty="0" smtClean="0">
                <a:solidFill>
                  <a:schemeClr val="tx2"/>
                </a:solidFill>
              </a:rPr>
              <a:t> prima </a:t>
            </a:r>
            <a:r>
              <a:rPr lang="en-US" sz="3600" dirty="0" err="1" smtClean="0">
                <a:solidFill>
                  <a:schemeClr val="tx2"/>
                </a:solidFill>
              </a:rPr>
              <a:t>della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condanna</a:t>
            </a:r>
            <a:r>
              <a:rPr lang="en-US" sz="3600" dirty="0" smtClean="0">
                <a:solidFill>
                  <a:schemeClr val="tx2"/>
                </a:solidFill>
              </a:rPr>
              <a:t>?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478582" y="836712"/>
            <a:ext cx="1123324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Sì,</a:t>
            </a:r>
            <a:r>
              <a:rPr lang="it-IT" dirty="0" smtClean="0"/>
              <a:t> ma non è una pena … per quella occorre che si apra la fase esecutiva (</a:t>
            </a:r>
            <a:r>
              <a:rPr lang="it-IT" i="1" dirty="0" smtClean="0"/>
              <a:t>titolo esecutivo + ordine di esecuzione</a:t>
            </a:r>
            <a:r>
              <a:rPr lang="it-IT" dirty="0" smtClean="0"/>
              <a:t>)</a:t>
            </a:r>
            <a:endParaRPr lang="it-IT" b="1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1414686" y="1340768"/>
            <a:ext cx="1029714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MISURE CAUTELARI</a:t>
            </a:r>
            <a:r>
              <a:rPr lang="it-IT" dirty="0" smtClean="0"/>
              <a:t> (non necessariamente detentive) – Limitazioni della libertà personale durante le indagini preliminari o il processo, motivate da un </a:t>
            </a:r>
            <a:r>
              <a:rPr lang="it-IT" u="sng" dirty="0" smtClean="0"/>
              <a:t>pericolo di inquinamento delle prove, da un pericolo di fuga dell’accusato o dal pericolo di reiterazione del reato</a:t>
            </a:r>
            <a:r>
              <a:rPr lang="it-IT" dirty="0" smtClean="0"/>
              <a:t>.</a:t>
            </a:r>
          </a:p>
          <a:p>
            <a:pPr algn="just"/>
            <a:r>
              <a:rPr lang="it-IT" i="1" dirty="0" smtClean="0"/>
              <a:t>Custodia cautelare in carcere o in luogo di cura; arresti domiciliari; divieto di avvicinamento ai luoghi della vittima; allontanamento dalla casa familiare; obbligo o divieto di dimora; obbligo di firma; divieto di espatrio</a:t>
            </a:r>
            <a:r>
              <a:rPr lang="it-IT" dirty="0" smtClean="0"/>
              <a:t>.</a:t>
            </a:r>
            <a:endParaRPr lang="it-IT" i="1" dirty="0" smtClean="0"/>
          </a:p>
        </p:txBody>
      </p:sp>
      <p:sp>
        <p:nvSpPr>
          <p:cNvPr id="15" name="CasellaDiTesto 14"/>
          <p:cNvSpPr txBox="1"/>
          <p:nvPr/>
        </p:nvSpPr>
        <p:spPr>
          <a:xfrm>
            <a:off x="1414686" y="2924944"/>
            <a:ext cx="1029714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MISURE </a:t>
            </a:r>
            <a:r>
              <a:rPr lang="it-IT" b="1" dirty="0" err="1" smtClean="0"/>
              <a:t>DI</a:t>
            </a:r>
            <a:r>
              <a:rPr lang="it-IT" b="1" dirty="0" smtClean="0"/>
              <a:t> SICUREZZA </a:t>
            </a:r>
            <a:r>
              <a:rPr lang="it-IT" dirty="0" smtClean="0"/>
              <a:t>(non necessariamente detentive) – Limitazioni della libertà personale applicabili sia durante le indagini preliminari o il processo, sia con la sentenza (non necessariamente di condanna) legate alla </a:t>
            </a:r>
            <a:r>
              <a:rPr lang="it-IT" u="sng" dirty="0" smtClean="0"/>
              <a:t>pericolosità sociale del soggetto</a:t>
            </a:r>
            <a:r>
              <a:rPr lang="it-IT" dirty="0" smtClean="0"/>
              <a:t>.</a:t>
            </a:r>
          </a:p>
          <a:p>
            <a:pPr algn="just"/>
            <a:r>
              <a:rPr lang="it-IT" i="1" dirty="0" smtClean="0"/>
              <a:t>Es. ricovero in REMS dell’autore dell’omicidio incapace di intendere e di volere.</a:t>
            </a:r>
            <a:endParaRPr lang="it-IT" i="1" dirty="0" smtClean="0"/>
          </a:p>
        </p:txBody>
      </p:sp>
      <p:sp>
        <p:nvSpPr>
          <p:cNvPr id="16" name="CasellaDiTesto 15"/>
          <p:cNvSpPr txBox="1"/>
          <p:nvPr/>
        </p:nvSpPr>
        <p:spPr>
          <a:xfrm>
            <a:off x="1414686" y="4221088"/>
            <a:ext cx="1029714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MISURE </a:t>
            </a:r>
            <a:r>
              <a:rPr lang="it-IT" b="1" dirty="0" err="1" smtClean="0"/>
              <a:t>DI</a:t>
            </a:r>
            <a:r>
              <a:rPr lang="it-IT" b="1" dirty="0" smtClean="0"/>
              <a:t> PREVENZIONE </a:t>
            </a:r>
            <a:r>
              <a:rPr lang="it-IT" dirty="0" smtClean="0"/>
              <a:t>(non necessariamente detentive) – Limitazioni della libertà personale applicabili indipendentemente dalla commissione di un reato, ma </a:t>
            </a:r>
            <a:r>
              <a:rPr lang="it-IT" u="sng" dirty="0" smtClean="0"/>
              <a:t>conseguenti a condotte socialmente pericolose</a:t>
            </a:r>
            <a:r>
              <a:rPr lang="it-IT" dirty="0" smtClean="0"/>
              <a:t>.</a:t>
            </a:r>
          </a:p>
          <a:p>
            <a:pPr algn="just"/>
            <a:r>
              <a:rPr lang="it-IT" i="1" dirty="0" smtClean="0"/>
              <a:t>Es. DASPO applicato alla tifoseria che esplodeva bombe carta allo stadio.</a:t>
            </a:r>
            <a:endParaRPr lang="it-IT" i="1" dirty="0" smtClean="0"/>
          </a:p>
        </p:txBody>
      </p:sp>
      <p:sp>
        <p:nvSpPr>
          <p:cNvPr id="17" name="CasellaDiTesto 16"/>
          <p:cNvSpPr txBox="1"/>
          <p:nvPr/>
        </p:nvSpPr>
        <p:spPr>
          <a:xfrm>
            <a:off x="1414686" y="5301208"/>
            <a:ext cx="1029714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LIMITAZIONI </a:t>
            </a:r>
            <a:r>
              <a:rPr lang="it-IT" b="1" dirty="0" err="1" smtClean="0"/>
              <a:t>DI</a:t>
            </a:r>
            <a:r>
              <a:rPr lang="it-IT" b="1" dirty="0" smtClean="0"/>
              <a:t> </a:t>
            </a:r>
            <a:r>
              <a:rPr lang="it-IT" b="1" u="sng" dirty="0" smtClean="0"/>
              <a:t>DIRITTO AMMINISTRATIVO</a:t>
            </a:r>
            <a:r>
              <a:rPr lang="it-IT" b="1" dirty="0" smtClean="0"/>
              <a:t> FUNZIONALI ALLA SALVAGUARDIA DELL’ORDINE PUBBLICO </a:t>
            </a:r>
            <a:r>
              <a:rPr lang="it-IT" dirty="0" smtClean="0"/>
              <a:t>– es. il TSO, ma pure le limitazioni alla libertà di circolazione connesse all’emergenza pandemica.</a:t>
            </a:r>
            <a:endParaRPr lang="it-IT" i="1" dirty="0" smtClean="0"/>
          </a:p>
        </p:txBody>
      </p:sp>
      <p:cxnSp>
        <p:nvCxnSpPr>
          <p:cNvPr id="19" name="Connettore 1 18"/>
          <p:cNvCxnSpPr/>
          <p:nvPr/>
        </p:nvCxnSpPr>
        <p:spPr>
          <a:xfrm>
            <a:off x="910630" y="1196752"/>
            <a:ext cx="0" cy="4392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>
            <a:endCxn id="17" idx="1"/>
          </p:cNvCxnSpPr>
          <p:nvPr/>
        </p:nvCxnSpPr>
        <p:spPr>
          <a:xfrm>
            <a:off x="910630" y="5589240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/>
          <p:cNvCxnSpPr/>
          <p:nvPr/>
        </p:nvCxnSpPr>
        <p:spPr>
          <a:xfrm>
            <a:off x="910630" y="4725144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2 23"/>
          <p:cNvCxnSpPr/>
          <p:nvPr/>
        </p:nvCxnSpPr>
        <p:spPr>
          <a:xfrm>
            <a:off x="910630" y="3573016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2 24"/>
          <p:cNvCxnSpPr/>
          <p:nvPr/>
        </p:nvCxnSpPr>
        <p:spPr>
          <a:xfrm>
            <a:off x="910630" y="2060848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2 26"/>
          <p:cNvCxnSpPr/>
          <p:nvPr/>
        </p:nvCxnSpPr>
        <p:spPr>
          <a:xfrm>
            <a:off x="4150990" y="5589240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27"/>
          <p:cNvSpPr txBox="1"/>
          <p:nvPr/>
        </p:nvSpPr>
        <p:spPr>
          <a:xfrm>
            <a:off x="3070870" y="6165304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/>
              <a:t>Quindi non riguardanti un reato</a:t>
            </a:r>
            <a:endParaRPr lang="it-IT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478582" y="836712"/>
            <a:ext cx="11233248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Le fonti che regolano la materia carceraria: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Costituzione </a:t>
            </a:r>
            <a:r>
              <a:rPr lang="it-IT" dirty="0" smtClean="0"/>
              <a:t>(artt. 13 e 27, ma pure art. 3 per il principio di uguaglianza e artt. 24, comma 2 e 111 per il diritto di difesa che spetta sempre e comunque anche ai detenuti);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/>
              <a:t>Codice penale </a:t>
            </a:r>
            <a:r>
              <a:rPr lang="it-IT" dirty="0" smtClean="0"/>
              <a:t>(perlopiù nelle parti relative alle tipologie di pene, di misure di sicurezza e di cause di estinzione del reato e della pena – v., p. es., liberazione condizionale – artt. 176 e 177 c.p.);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Codice di procedura penale</a:t>
            </a:r>
            <a:r>
              <a:rPr lang="it-IT" dirty="0" smtClean="0"/>
              <a:t> (perlopiù nelle norme sull’esecuzione penale – Libro X – artt. 648-695 c.p.p.);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Ordinamento penitenziario </a:t>
            </a:r>
            <a:r>
              <a:rPr lang="it-IT" dirty="0" smtClean="0"/>
              <a:t>(Legge 26 luglio 1975, n. 354 che sostituisce il precedente provvedimento del 1931);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Regolamento di esecuzione</a:t>
            </a:r>
            <a:r>
              <a:rPr lang="it-IT" dirty="0" smtClean="0"/>
              <a:t> (Decreto del Presidente della Repubblica 30 giugno 2000, n. 230);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Altra normativa speciale</a:t>
            </a:r>
            <a:r>
              <a:rPr lang="it-IT" dirty="0" smtClean="0"/>
              <a:t> (es. Legge 26 novembre 2010, n. 199 sull’esecuzione domiciliare delle pene detentive “brevi”);</a:t>
            </a:r>
            <a:r>
              <a:rPr lang="it-IT" b="1" dirty="0" smtClean="0"/>
              <a:t> 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Circolari del Dipartimento dell’Amministrazione Penitenziaria (DAP)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Regolamenti interni al singolo istituto</a:t>
            </a:r>
            <a:endParaRPr lang="it-IT" b="1" dirty="0" smtClean="0"/>
          </a:p>
        </p:txBody>
      </p:sp>
      <p:sp>
        <p:nvSpPr>
          <p:cNvPr id="25" name="CasellaDiTesto 24"/>
          <p:cNvSpPr txBox="1"/>
          <p:nvPr/>
        </p:nvSpPr>
        <p:spPr>
          <a:xfrm>
            <a:off x="478582" y="4365104"/>
            <a:ext cx="11233248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 a livello internazionale??? </a:t>
            </a:r>
            <a:r>
              <a:rPr lang="it-IT" b="1" dirty="0" smtClean="0">
                <a:solidFill>
                  <a:srgbClr val="C00000"/>
                </a:solidFill>
              </a:rPr>
              <a:t>[SONO REGOLE VINCOLANTI?]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Regole penitenziarie europee, adottate dal Consiglio d’Europa (Raccomandazione </a:t>
            </a:r>
            <a:r>
              <a:rPr lang="it-IT" dirty="0" err="1" smtClean="0"/>
              <a:t>Rec</a:t>
            </a:r>
            <a:r>
              <a:rPr lang="it-IT" dirty="0" smtClean="0"/>
              <a:t>(2006)2, aggiornata il 1° luglio 2020)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CEDU (in particolare artt. 3 e 5)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Norme ONU (es. </a:t>
            </a:r>
            <a:r>
              <a:rPr lang="it-IT" i="1" dirty="0" smtClean="0"/>
              <a:t>“Mandela </a:t>
            </a:r>
            <a:r>
              <a:rPr lang="it-IT" i="1" dirty="0" err="1" smtClean="0"/>
              <a:t>Rules</a:t>
            </a:r>
            <a:r>
              <a:rPr lang="it-IT" dirty="0" smtClean="0"/>
              <a:t>” – 2015 sui diritti minimi dei detenuti)</a:t>
            </a:r>
          </a:p>
          <a:p>
            <a:pPr algn="just"/>
            <a:r>
              <a:rPr lang="it-IT" dirty="0" smtClean="0">
                <a:sym typeface="Wingdings" pitchFamily="2" charset="2"/>
              </a:rPr>
              <a:t> Difficoltà di concepire atti vincolanti a livello di Unione europea … eppure con il Trattato di Lisbona (2009) la materia penale è oggetto di </a:t>
            </a:r>
            <a:r>
              <a:rPr lang="it-IT" u="sng" dirty="0" smtClean="0">
                <a:sym typeface="Wingdings" pitchFamily="2" charset="2"/>
              </a:rPr>
              <a:t>direttive di armonizzazione</a:t>
            </a:r>
            <a:r>
              <a:rPr lang="it-IT" dirty="0" smtClean="0">
                <a:sym typeface="Wingdings" pitchFamily="2" charset="2"/>
              </a:rPr>
              <a:t>.</a:t>
            </a:r>
            <a:endParaRPr lang="it-IT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L’organizzazione</a:t>
            </a:r>
            <a:r>
              <a:rPr lang="en-US" sz="3600" dirty="0" smtClean="0">
                <a:solidFill>
                  <a:schemeClr val="tx2"/>
                </a:solidFill>
              </a:rPr>
              <a:t> del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endParaRPr lang="en-US" sz="3600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566" y="1196752"/>
            <a:ext cx="6210003" cy="167782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19" name="CasellaDiTesto 18"/>
          <p:cNvSpPr txBox="1"/>
          <p:nvPr/>
        </p:nvSpPr>
        <p:spPr>
          <a:xfrm>
            <a:off x="1774726" y="76470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Schede tratte dal sito del Ministero della giustizia – Carcere di Milano “Opera</a:t>
            </a:r>
            <a:r>
              <a:rPr lang="it-IT" dirty="0" smtClean="0"/>
              <a:t>”</a:t>
            </a:r>
            <a:endParaRPr lang="it-IT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1150" y="3068960"/>
            <a:ext cx="6401269" cy="205267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22" name="CasellaDiTesto 21"/>
          <p:cNvSpPr txBox="1"/>
          <p:nvPr/>
        </p:nvSpPr>
        <p:spPr>
          <a:xfrm>
            <a:off x="6815286" y="1772816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Dati al 31.08.2023</a:t>
            </a:r>
            <a:endParaRPr lang="it-IT" i="1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2278782" y="342900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Dati al 06.06.2023</a:t>
            </a:r>
            <a:endParaRPr lang="it-IT" i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566" y="4149080"/>
            <a:ext cx="5026421" cy="25126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27" name="CasellaDiTesto 26"/>
          <p:cNvSpPr txBox="1"/>
          <p:nvPr/>
        </p:nvSpPr>
        <p:spPr>
          <a:xfrm>
            <a:off x="5591150" y="5517232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Dati al 06.06.2023</a:t>
            </a:r>
            <a:endParaRPr lang="it-IT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L’organizzazione</a:t>
            </a:r>
            <a:r>
              <a:rPr lang="en-US" sz="3600" dirty="0" smtClean="0">
                <a:solidFill>
                  <a:schemeClr val="tx2"/>
                </a:solidFill>
              </a:rPr>
              <a:t> del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774726" y="76470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Schede tratte dal sito del Ministero della giustizia – Carcere di Milano “Opera</a:t>
            </a:r>
            <a:r>
              <a:rPr lang="it-IT" dirty="0" smtClean="0"/>
              <a:t>”</a:t>
            </a:r>
            <a:endParaRPr lang="it-IT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535" y="1412776"/>
            <a:ext cx="5840663" cy="417646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7214" y="4077072"/>
            <a:ext cx="5747828" cy="254900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7214" y="1412775"/>
            <a:ext cx="5760640" cy="262032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10" name="CasellaDiTesto 9"/>
          <p:cNvSpPr txBox="1"/>
          <p:nvPr/>
        </p:nvSpPr>
        <p:spPr>
          <a:xfrm>
            <a:off x="190550" y="5805264"/>
            <a:ext cx="5832648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Possibili regole diverse </a:t>
            </a:r>
            <a:r>
              <a:rPr lang="it-IT" sz="1400" dirty="0" smtClean="0"/>
              <a:t>per i detenuti in diverso regime di sicurezza </a:t>
            </a:r>
            <a:r>
              <a:rPr lang="it-IT" sz="1400" i="1" dirty="0" smtClean="0"/>
              <a:t>(circuiti di alta sicurezza – Circolare DAP 3619/6009 del 21 aprile 2009 </a:t>
            </a:r>
            <a:r>
              <a:rPr lang="it-IT" sz="1400" dirty="0" smtClean="0"/>
              <a:t>istitutiva dei circuiti AS1, AS2 e AS3 – art. 32 D.P.R. 230/2000 – v. </a:t>
            </a:r>
            <a:r>
              <a:rPr lang="it-IT" sz="1400" i="1" smtClean="0"/>
              <a:t>slide</a:t>
            </a:r>
            <a:r>
              <a:rPr lang="it-IT" sz="1400" smtClean="0"/>
              <a:t> successiva).</a:t>
            </a:r>
            <a:endParaRPr lang="it-IT" sz="14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Tipi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detenuti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1340768"/>
            <a:ext cx="1159328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Circolare DAP 3359/5808 del 21 aprile 1993 </a:t>
            </a:r>
            <a:r>
              <a:rPr lang="it-IT" dirty="0" smtClean="0"/>
              <a:t>– strutturazione di circuiti strutturati secondo le necessità di custodia e il grado di pericolosità del detenuto: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Alta sicurezza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Media sicurezza</a:t>
            </a:r>
            <a:r>
              <a:rPr lang="it-IT" dirty="0" smtClean="0"/>
              <a:t> (la maggior parte dei ristretti)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Custodia attenuata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2852936"/>
            <a:ext cx="1159328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Circolare DAP 3619/6069 del 21 aprile 2009 </a:t>
            </a:r>
            <a:r>
              <a:rPr lang="it-IT" dirty="0" smtClean="0"/>
              <a:t>– sottostrutturazione dell’alta sicurezza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Alta sicurezza 1 </a:t>
            </a:r>
            <a:r>
              <a:rPr lang="it-IT" dirty="0" smtClean="0"/>
              <a:t>– criminalità organizzata e contesti mafiosi; è venuto meno il decreto applicativo del regime intramurario speciale cd. “41-bis”.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Alta sicurezza 2 </a:t>
            </a:r>
            <a:r>
              <a:rPr lang="it-IT" dirty="0" smtClean="0"/>
              <a:t>– imputati e condannati per terrorismo anche internazionale e/o atti eversivi violenti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Alta sicurezza 3 </a:t>
            </a:r>
            <a:r>
              <a:rPr lang="it-IT" dirty="0" smtClean="0"/>
              <a:t>– vertici di organizzazioni criminali dedite allo spaccio di stupefacenti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4365104"/>
            <a:ext cx="11593288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32 D.P.R. 230/2000 – </a:t>
            </a:r>
            <a:r>
              <a:rPr lang="it-IT" dirty="0" smtClean="0"/>
              <a:t> 1. I detenuti e gli internati, che abbiano un </a:t>
            </a:r>
            <a:r>
              <a:rPr lang="it-IT" b="1" dirty="0" smtClean="0"/>
              <a:t>comportamento che richiede particolari cautele</a:t>
            </a:r>
            <a:r>
              <a:rPr lang="it-IT" dirty="0" smtClean="0"/>
              <a:t>, anche per la tutela dei compagni da possibili aggressioni o sopraffazioni, sono assegnati ad appositi istituti o sezioni dove sia più agevole adottare le suddette cautele.</a:t>
            </a:r>
          </a:p>
          <a:p>
            <a:pPr algn="just"/>
            <a:r>
              <a:rPr lang="it-IT" dirty="0" smtClean="0"/>
              <a:t>2. La permanenza dei motivi cautelari viene verificata semestralmente.</a:t>
            </a:r>
          </a:p>
          <a:p>
            <a:pPr algn="just"/>
            <a:r>
              <a:rPr lang="it-IT" dirty="0" smtClean="0"/>
              <a:t>3. Si cura, inoltre, la collocazione più idonea di quei detenuti ed internati per i quali </a:t>
            </a:r>
            <a:r>
              <a:rPr lang="it-IT" b="1" dirty="0" smtClean="0"/>
              <a:t>si possano temere aggressioni o sopraffazioni da parte dei compagni</a:t>
            </a:r>
            <a:r>
              <a:rPr lang="it-IT" dirty="0" smtClean="0"/>
              <a:t>. </a:t>
            </a:r>
            <a:r>
              <a:rPr lang="it-IT" i="1" dirty="0" smtClean="0"/>
              <a:t>[…]</a:t>
            </a:r>
            <a:endParaRPr lang="it-IT" i="1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6165304"/>
            <a:ext cx="1159328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Custodia attenuata </a:t>
            </a:r>
            <a:r>
              <a:rPr lang="it-IT" dirty="0" smtClean="0"/>
              <a:t>– ICAM, ICATT, circuiti informali (problema: il trattamento dei più vulnerabili)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62558" y="836712"/>
            <a:ext cx="1159328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iniziamo a familiarizzare con il concetto di </a:t>
            </a:r>
            <a:r>
              <a:rPr lang="it-IT" b="1" dirty="0" smtClean="0">
                <a:solidFill>
                  <a:srgbClr val="C00000"/>
                </a:solidFill>
              </a:rPr>
              <a:t>TRATTAMENTO INDIVIDUALIZZATO</a:t>
            </a:r>
            <a:r>
              <a:rPr lang="it-IT" dirty="0" smtClean="0"/>
              <a:t>.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1306</Words>
  <Application>Microsoft Office PowerPoint</Application>
  <PresentationFormat>Personalizzato</PresentationFormat>
  <Paragraphs>83</Paragraphs>
  <Slides>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Tema di Office</vt:lpstr>
      <vt:lpstr>Come eseguire.  La pena è tutta quanta carceraria?  Si può finire in carcere prima della condanna?</vt:lpstr>
      <vt:lpstr>Libertà personale</vt:lpstr>
      <vt:lpstr>La pena è tutta quanta carceraria?</vt:lpstr>
      <vt:lpstr>Si può finire in carcere prima della condanna?</vt:lpstr>
      <vt:lpstr>Il carcere</vt:lpstr>
      <vt:lpstr>L’organizzazione del carcere</vt:lpstr>
      <vt:lpstr>L’organizzazione del carcere</vt:lpstr>
      <vt:lpstr>Tipi di detenuti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27</cp:revision>
  <dcterms:created xsi:type="dcterms:W3CDTF">2023-10-03T16:19:00Z</dcterms:created>
  <dcterms:modified xsi:type="dcterms:W3CDTF">2023-10-09T16:22:26Z</dcterms:modified>
</cp:coreProperties>
</file>