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2190413"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798" y="-96"/>
      </p:cViewPr>
      <p:guideLst>
        <p:guide orient="horz" pos="2160"/>
        <p:guide pos="384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E58C7ED-290D-4D8D-9A36-402EF7CE85CA}" type="datetimeFigureOut">
              <a:rPr lang="it-IT" smtClean="0"/>
              <a:pPr/>
              <a:t>18/12/2023</a:t>
            </a:fld>
            <a:endParaRPr lang="it-IT"/>
          </a:p>
        </p:txBody>
      </p:sp>
      <p:sp>
        <p:nvSpPr>
          <p:cNvPr id="4" name="Segnaposto immagine diapositiva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78C8ADD-3B18-4E5B-ABF1-FEE4261BA229}" type="slidenum">
              <a:rPr lang="it-IT" smtClean="0"/>
              <a:pPr/>
              <a:t>‹N›</a:t>
            </a:fld>
            <a:endParaRPr lang="it-IT"/>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B78C8ADD-3B18-4E5B-ABF1-FEE4261BA229}" type="slidenum">
              <a:rPr lang="it-IT" smtClean="0"/>
              <a:pPr/>
              <a:t>1</a:t>
            </a:fld>
            <a:endParaRPr lang="it-IT"/>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B78C8ADD-3B18-4E5B-ABF1-FEE4261BA229}" type="slidenum">
              <a:rPr lang="it-IT" smtClean="0"/>
              <a:pPr/>
              <a:t>2</a:t>
            </a:fld>
            <a:endParaRPr lang="it-IT"/>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14281" y="2130426"/>
            <a:ext cx="10361851"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828562" y="3886200"/>
            <a:ext cx="8533289"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FFC52B31-2836-4882-A3DD-BF4E5C353BC2}" type="datetimeFigureOut">
              <a:rPr lang="it-IT" smtClean="0"/>
              <a:pPr/>
              <a:t>18/12/2023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FFC52B31-2836-4882-A3DD-BF4E5C353BC2}" type="datetimeFigureOut">
              <a:rPr lang="it-IT" smtClean="0"/>
              <a:pPr/>
              <a:t>18/12/2023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962959" y="4406901"/>
            <a:ext cx="10361851"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962959" y="2906713"/>
            <a:ext cx="1036185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FFC52B31-2836-4882-A3DD-BF4E5C353BC2}" type="datetimeFigureOut">
              <a:rPr lang="it-IT" smtClean="0"/>
              <a:pPr/>
              <a:t>18/12/2023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12695" y="1600201"/>
            <a:ext cx="721054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8226413" y="1600201"/>
            <a:ext cx="7212661"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FFC52B31-2836-4882-A3DD-BF4E5C353BC2}" type="datetimeFigureOut">
              <a:rPr lang="it-IT" smtClean="0"/>
              <a:pPr/>
              <a:t>18/12/2023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09521" y="274638"/>
            <a:ext cx="10971372"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609521" y="1535113"/>
            <a:ext cx="538621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609521" y="2174875"/>
            <a:ext cx="538621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92561" y="1535113"/>
            <a:ext cx="538833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92561" y="2174875"/>
            <a:ext cx="538833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FFC52B31-2836-4882-A3DD-BF4E5C353BC2}" type="datetimeFigureOut">
              <a:rPr lang="it-IT" smtClean="0"/>
              <a:pPr/>
              <a:t>18/12/2023</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FFC52B31-2836-4882-A3DD-BF4E5C353BC2}" type="datetimeFigureOut">
              <a:rPr lang="it-IT" smtClean="0"/>
              <a:pPr/>
              <a:t>18/12/2023</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FFC52B31-2836-4882-A3DD-BF4E5C353BC2}" type="datetimeFigureOut">
              <a:rPr lang="it-IT" smtClean="0"/>
              <a:pPr/>
              <a:t>18/12/2023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09521" y="273050"/>
            <a:ext cx="4010562"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4766113" y="273051"/>
            <a:ext cx="681477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609521" y="1435101"/>
            <a:ext cx="401056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FFC52B31-2836-4882-A3DD-BF4E5C353BC2}" type="datetimeFigureOut">
              <a:rPr lang="it-IT" smtClean="0"/>
              <a:pPr/>
              <a:t>18/12/2023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389406" y="4800600"/>
            <a:ext cx="7314248"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2389406" y="612775"/>
            <a:ext cx="731424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2389406" y="5367338"/>
            <a:ext cx="731424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FFC52B31-2836-4882-A3DD-BF4E5C353BC2}" type="datetimeFigureOut">
              <a:rPr lang="it-IT" smtClean="0"/>
              <a:pPr/>
              <a:t>18/12/2023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FFC52B31-2836-4882-A3DD-BF4E5C353BC2}" type="datetimeFigureOut">
              <a:rPr lang="it-IT" smtClean="0"/>
              <a:pPr/>
              <a:t>18/12/2023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11784067" y="274639"/>
            <a:ext cx="3655008"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12694" y="274639"/>
            <a:ext cx="10768198"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FFC52B31-2836-4882-A3DD-BF4E5C353BC2}" type="datetimeFigureOut">
              <a:rPr lang="it-IT" smtClean="0"/>
              <a:pPr/>
              <a:t>18/12/2023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609521" y="274638"/>
            <a:ext cx="10971372"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609521" y="1600201"/>
            <a:ext cx="10971372"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609521" y="6356351"/>
            <a:ext cx="284443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C52B31-2836-4882-A3DD-BF4E5C353BC2}" type="datetimeFigureOut">
              <a:rPr lang="it-IT" smtClean="0"/>
              <a:pPr/>
              <a:t>18/12/2023</a:t>
            </a:fld>
            <a:endParaRPr lang="it-IT"/>
          </a:p>
        </p:txBody>
      </p:sp>
      <p:sp>
        <p:nvSpPr>
          <p:cNvPr id="5" name="Segnaposto piè di pagina 4"/>
          <p:cNvSpPr>
            <a:spLocks noGrp="1"/>
          </p:cNvSpPr>
          <p:nvPr>
            <p:ph type="ftr" sz="quarter" idx="3"/>
          </p:nvPr>
        </p:nvSpPr>
        <p:spPr>
          <a:xfrm>
            <a:off x="4165058" y="6356351"/>
            <a:ext cx="3860297"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736463" y="6356351"/>
            <a:ext cx="284443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CDE1C8-D92B-4993-950A-4CC39A2B2A2C}"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 xmlns:a16="http://schemas.microsoft.com/office/drawing/2014/main" id="{6608E192-2EF0-433A-8024-67F22F041EBC}"/>
              </a:ext>
            </a:extLst>
          </p:cNvPr>
          <p:cNvPicPr>
            <a:picLocks noChangeAspect="1"/>
          </p:cNvPicPr>
          <p:nvPr/>
        </p:nvPicPr>
        <p:blipFill>
          <a:blip r:embed="rId3" cstate="print"/>
          <a:stretch>
            <a:fillRect/>
          </a:stretch>
        </p:blipFill>
        <p:spPr>
          <a:xfrm>
            <a:off x="18428" y="-1600"/>
            <a:ext cx="1374799" cy="1374799"/>
          </a:xfrm>
          <a:prstGeom prst="rect">
            <a:avLst/>
          </a:prstGeom>
        </p:spPr>
      </p:pic>
      <p:sp>
        <p:nvSpPr>
          <p:cNvPr id="5" name="Title 1">
            <a:extLst>
              <a:ext uri="{FF2B5EF4-FFF2-40B4-BE49-F238E27FC236}">
                <a16:creationId xmlns="" xmlns:a16="http://schemas.microsoft.com/office/drawing/2014/main" id="{AB1E116B-F72E-4E11-A62D-AAE26B8D40E9}"/>
              </a:ext>
            </a:extLst>
          </p:cNvPr>
          <p:cNvSpPr>
            <a:spLocks noGrp="1"/>
          </p:cNvSpPr>
          <p:nvPr>
            <p:ph type="ctrTitle"/>
          </p:nvPr>
        </p:nvSpPr>
        <p:spPr>
          <a:xfrm>
            <a:off x="550590" y="2132856"/>
            <a:ext cx="10361851" cy="1470025"/>
          </a:xfrm>
        </p:spPr>
        <p:txBody>
          <a:bodyPr>
            <a:normAutofit/>
          </a:bodyPr>
          <a:lstStyle/>
          <a:p>
            <a:r>
              <a:rPr lang="en-US" dirty="0" smtClean="0">
                <a:solidFill>
                  <a:srgbClr val="002060"/>
                </a:solidFill>
              </a:rPr>
              <a:t>Mod. 6 – </a:t>
            </a:r>
            <a:r>
              <a:rPr lang="en-US" dirty="0" err="1" smtClean="0">
                <a:solidFill>
                  <a:srgbClr val="002060"/>
                </a:solidFill>
              </a:rPr>
              <a:t>Particolari</a:t>
            </a:r>
            <a:r>
              <a:rPr lang="en-US" dirty="0" smtClean="0">
                <a:solidFill>
                  <a:srgbClr val="002060"/>
                </a:solidFill>
              </a:rPr>
              <a:t> </a:t>
            </a:r>
            <a:r>
              <a:rPr lang="en-US" dirty="0" err="1" smtClean="0">
                <a:solidFill>
                  <a:srgbClr val="002060"/>
                </a:solidFill>
              </a:rPr>
              <a:t>categorie</a:t>
            </a:r>
            <a:r>
              <a:rPr lang="en-US" dirty="0" smtClean="0">
                <a:solidFill>
                  <a:srgbClr val="002060"/>
                </a:solidFill>
              </a:rPr>
              <a:t> </a:t>
            </a:r>
            <a:r>
              <a:rPr lang="en-US" dirty="0" err="1" smtClean="0">
                <a:solidFill>
                  <a:srgbClr val="002060"/>
                </a:solidFill>
              </a:rPr>
              <a:t>di</a:t>
            </a:r>
            <a:r>
              <a:rPr lang="en-US" dirty="0" smtClean="0">
                <a:solidFill>
                  <a:srgbClr val="002060"/>
                </a:solidFill>
              </a:rPr>
              <a:t> </a:t>
            </a:r>
            <a:r>
              <a:rPr lang="en-US" dirty="0" err="1" smtClean="0">
                <a:solidFill>
                  <a:srgbClr val="002060"/>
                </a:solidFill>
              </a:rPr>
              <a:t>ristretti</a:t>
            </a:r>
            <a:r>
              <a:rPr lang="en-US" dirty="0" smtClean="0">
                <a:solidFill>
                  <a:srgbClr val="002060"/>
                </a:solidFill>
              </a:rPr>
              <a:t>.</a:t>
            </a:r>
            <a:br>
              <a:rPr lang="en-US" dirty="0" smtClean="0">
                <a:solidFill>
                  <a:srgbClr val="002060"/>
                </a:solidFill>
              </a:rPr>
            </a:br>
            <a:r>
              <a:rPr lang="en-US" dirty="0" err="1" smtClean="0">
                <a:solidFill>
                  <a:srgbClr val="002060"/>
                </a:solidFill>
              </a:rPr>
              <a:t>L’ostatività</a:t>
            </a:r>
            <a:r>
              <a:rPr lang="en-US" dirty="0" smtClean="0">
                <a:solidFill>
                  <a:srgbClr val="002060"/>
                </a:solidFill>
              </a:rPr>
              <a:t> </a:t>
            </a:r>
            <a:endParaRPr lang="en-GB" dirty="0">
              <a:solidFill>
                <a:srgbClr val="002060"/>
              </a:solidFill>
            </a:endParaRPr>
          </a:p>
        </p:txBody>
      </p:sp>
      <p:pic>
        <p:nvPicPr>
          <p:cNvPr id="6" name="Picture 17">
            <a:extLst>
              <a:ext uri="{FF2B5EF4-FFF2-40B4-BE49-F238E27FC236}">
                <a16:creationId xmlns="" xmlns:a16="http://schemas.microsoft.com/office/drawing/2014/main" id="{33BBE889-19EA-4438-B198-2A37F5DAF28B}"/>
              </a:ext>
            </a:extLst>
          </p:cNvPr>
          <p:cNvPicPr>
            <a:picLocks noChangeAspect="1"/>
          </p:cNvPicPr>
          <p:nvPr/>
        </p:nvPicPr>
        <p:blipFill>
          <a:blip r:embed="rId4" cstate="print"/>
          <a:stretch>
            <a:fillRect/>
          </a:stretch>
        </p:blipFill>
        <p:spPr>
          <a:xfrm>
            <a:off x="10501221" y="-1600"/>
            <a:ext cx="1900859" cy="6858000"/>
          </a:xfrm>
          <a:prstGeom prst="rect">
            <a:avLst/>
          </a:prstGeom>
        </p:spPr>
      </p:pic>
      <p:cxnSp>
        <p:nvCxnSpPr>
          <p:cNvPr id="7" name="Straight Connector 12">
            <a:extLst>
              <a:ext uri="{FF2B5EF4-FFF2-40B4-BE49-F238E27FC236}">
                <a16:creationId xmlns="" xmlns:a16="http://schemas.microsoft.com/office/drawing/2014/main" id="{4E844D55-2498-485F-A068-303F614D4BAE}"/>
              </a:ext>
            </a:extLst>
          </p:cNvPr>
          <p:cNvCxnSpPr>
            <a:cxnSpLocks/>
          </p:cNvCxnSpPr>
          <p:nvPr/>
        </p:nvCxnSpPr>
        <p:spPr>
          <a:xfrm>
            <a:off x="331734" y="5140302"/>
            <a:ext cx="10181181" cy="0"/>
          </a:xfrm>
          <a:prstGeom prst="line">
            <a:avLst/>
          </a:prstGeom>
          <a:ln w="38100">
            <a:solidFill>
              <a:srgbClr val="8FAAC4"/>
            </a:solidFill>
          </a:ln>
        </p:spPr>
        <p:style>
          <a:lnRef idx="1">
            <a:schemeClr val="accent1"/>
          </a:lnRef>
          <a:fillRef idx="0">
            <a:schemeClr val="accent1"/>
          </a:fillRef>
          <a:effectRef idx="0">
            <a:schemeClr val="accent1"/>
          </a:effectRef>
          <a:fontRef idx="minor">
            <a:schemeClr val="tx1"/>
          </a:fontRef>
        </p:style>
      </p:cxnSp>
      <p:cxnSp>
        <p:nvCxnSpPr>
          <p:cNvPr id="8" name="Straight Connector 18">
            <a:extLst>
              <a:ext uri="{FF2B5EF4-FFF2-40B4-BE49-F238E27FC236}">
                <a16:creationId xmlns="" xmlns:a16="http://schemas.microsoft.com/office/drawing/2014/main" id="{7597A951-F3AF-4358-BBAF-F5E6C9E47139}"/>
              </a:ext>
            </a:extLst>
          </p:cNvPr>
          <p:cNvCxnSpPr>
            <a:cxnSpLocks/>
          </p:cNvCxnSpPr>
          <p:nvPr/>
        </p:nvCxnSpPr>
        <p:spPr>
          <a:xfrm>
            <a:off x="331734" y="6527142"/>
            <a:ext cx="10181181"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9" name="CasellaDiTesto 8"/>
          <p:cNvSpPr txBox="1"/>
          <p:nvPr/>
        </p:nvSpPr>
        <p:spPr>
          <a:xfrm>
            <a:off x="3879669" y="4702628"/>
            <a:ext cx="4632871" cy="369332"/>
          </a:xfrm>
          <a:prstGeom prst="rect">
            <a:avLst/>
          </a:prstGeom>
          <a:noFill/>
        </p:spPr>
        <p:txBody>
          <a:bodyPr wrap="none" rtlCol="0">
            <a:spAutoFit/>
          </a:bodyPr>
          <a:lstStyle/>
          <a:p>
            <a:r>
              <a:rPr lang="it-IT" dirty="0" smtClean="0"/>
              <a:t>Mercoledì 20 dicembre 2023, ore 16.00 – 18.00</a:t>
            </a:r>
            <a:endParaRPr lang="it-IT" dirty="0"/>
          </a:p>
        </p:txBody>
      </p:sp>
      <p:pic>
        <p:nvPicPr>
          <p:cNvPr id="1026" name="Picture 2"/>
          <p:cNvPicPr>
            <a:picLocks noChangeAspect="1" noChangeArrowheads="1"/>
          </p:cNvPicPr>
          <p:nvPr/>
        </p:nvPicPr>
        <p:blipFill>
          <a:blip r:embed="rId5" cstate="print"/>
          <a:srcRect/>
          <a:stretch>
            <a:fillRect/>
          </a:stretch>
        </p:blipFill>
        <p:spPr bwMode="auto">
          <a:xfrm>
            <a:off x="8399462" y="260648"/>
            <a:ext cx="1924050" cy="581025"/>
          </a:xfrm>
          <a:prstGeom prst="rect">
            <a:avLst/>
          </a:prstGeom>
          <a:noFill/>
          <a:ln w="9525">
            <a:noFill/>
            <a:miter lim="800000"/>
            <a:headEnd/>
            <a:tailEnd/>
          </a:ln>
          <a:effectLst/>
        </p:spPr>
      </p:pic>
      <p:sp>
        <p:nvSpPr>
          <p:cNvPr id="14" name="Subtitle 2">
            <a:extLst>
              <a:ext uri="{FF2B5EF4-FFF2-40B4-BE49-F238E27FC236}">
                <a16:creationId xmlns:a16="http://schemas.microsoft.com/office/drawing/2014/main" xmlns="" id="{8C0D0ED9-22F7-4699-AF14-D3C3BA0CAEE2}"/>
              </a:ext>
            </a:extLst>
          </p:cNvPr>
          <p:cNvSpPr>
            <a:spLocks noGrp="1"/>
          </p:cNvSpPr>
          <p:nvPr>
            <p:ph type="subTitle" idx="1"/>
          </p:nvPr>
        </p:nvSpPr>
        <p:spPr>
          <a:xfrm>
            <a:off x="320041" y="5140302"/>
            <a:ext cx="10133616" cy="1374798"/>
          </a:xfrm>
        </p:spPr>
        <p:txBody>
          <a:bodyPr>
            <a:normAutofit lnSpcReduction="10000"/>
          </a:bodyPr>
          <a:lstStyle/>
          <a:p>
            <a:endParaRPr lang="en-US" sz="1800" dirty="0">
              <a:solidFill>
                <a:schemeClr val="tx2"/>
              </a:solidFill>
            </a:endParaRPr>
          </a:p>
          <a:p>
            <a:pPr algn="r"/>
            <a:r>
              <a:rPr lang="en-GB" sz="2000" dirty="0" smtClean="0">
                <a:solidFill>
                  <a:schemeClr val="tx2"/>
                </a:solidFill>
              </a:rPr>
              <a:t>Francesco Trapella</a:t>
            </a:r>
            <a:endParaRPr lang="en-GB" sz="2000" dirty="0">
              <a:solidFill>
                <a:schemeClr val="tx2"/>
              </a:solidFill>
            </a:endParaRPr>
          </a:p>
          <a:p>
            <a:pPr algn="r"/>
            <a:r>
              <a:rPr lang="en-GB" sz="2000" b="1" dirty="0" err="1" smtClean="0">
                <a:solidFill>
                  <a:schemeClr val="tx2"/>
                </a:solidFill>
              </a:rPr>
              <a:t>Elementi</a:t>
            </a:r>
            <a:r>
              <a:rPr lang="en-GB" sz="2000" b="1" dirty="0" smtClean="0">
                <a:solidFill>
                  <a:schemeClr val="tx2"/>
                </a:solidFill>
              </a:rPr>
              <a:t> </a:t>
            </a:r>
            <a:r>
              <a:rPr lang="en-GB" sz="2000" b="1" dirty="0" err="1" smtClean="0">
                <a:solidFill>
                  <a:schemeClr val="tx2"/>
                </a:solidFill>
              </a:rPr>
              <a:t>di</a:t>
            </a:r>
            <a:r>
              <a:rPr lang="en-GB" sz="2000" b="1" dirty="0" smtClean="0">
                <a:solidFill>
                  <a:schemeClr val="tx2"/>
                </a:solidFill>
              </a:rPr>
              <a:t> </a:t>
            </a:r>
            <a:r>
              <a:rPr lang="en-GB" sz="2000" b="1" dirty="0" err="1" smtClean="0">
                <a:solidFill>
                  <a:schemeClr val="tx2"/>
                </a:solidFill>
              </a:rPr>
              <a:t>diritto</a:t>
            </a:r>
            <a:r>
              <a:rPr lang="en-GB" sz="2000" b="1" dirty="0" smtClean="0">
                <a:solidFill>
                  <a:schemeClr val="tx2"/>
                </a:solidFill>
              </a:rPr>
              <a:t> </a:t>
            </a:r>
            <a:r>
              <a:rPr lang="en-GB" sz="2000" b="1" dirty="0" err="1" smtClean="0">
                <a:solidFill>
                  <a:schemeClr val="tx2"/>
                </a:solidFill>
              </a:rPr>
              <a:t>penitenziario</a:t>
            </a:r>
            <a:endParaRPr lang="en-GB" sz="2000" b="1" dirty="0">
              <a:solidFill>
                <a:schemeClr val="tx2"/>
              </a:solidFill>
            </a:endParaRPr>
          </a:p>
          <a:p>
            <a:pPr algn="r"/>
            <a:r>
              <a:rPr lang="en-GB" sz="2000" b="1" dirty="0" err="1" smtClean="0">
                <a:solidFill>
                  <a:schemeClr val="tx2"/>
                </a:solidFill>
              </a:rPr>
              <a:t>Lezione</a:t>
            </a:r>
            <a:r>
              <a:rPr lang="en-GB" sz="2000" b="1" dirty="0" smtClean="0">
                <a:solidFill>
                  <a:schemeClr val="tx2"/>
                </a:solidFill>
              </a:rPr>
              <a:t> 18</a:t>
            </a:r>
            <a:endParaRPr lang="en-GB" sz="2000" b="1" dirty="0">
              <a:solidFill>
                <a:schemeClr val="tx2"/>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784C2CA7-DE91-4FC9-826F-218A18D433E4}"/>
              </a:ext>
            </a:extLst>
          </p:cNvPr>
          <p:cNvSpPr>
            <a:spLocks noGrp="1"/>
          </p:cNvSpPr>
          <p:nvPr>
            <p:ph type="title"/>
          </p:nvPr>
        </p:nvSpPr>
        <p:spPr>
          <a:xfrm>
            <a:off x="87614" y="2120"/>
            <a:ext cx="11704675" cy="749049"/>
          </a:xfrm>
        </p:spPr>
        <p:txBody>
          <a:bodyPr>
            <a:normAutofit/>
          </a:bodyPr>
          <a:lstStyle/>
          <a:p>
            <a:r>
              <a:rPr lang="en-US" sz="3600" dirty="0" err="1" smtClean="0">
                <a:solidFill>
                  <a:schemeClr val="tx2"/>
                </a:solidFill>
              </a:rPr>
              <a:t>Limitazioni</a:t>
            </a:r>
            <a:r>
              <a:rPr lang="en-US" sz="3600" dirty="0" smtClean="0">
                <a:solidFill>
                  <a:schemeClr val="tx2"/>
                </a:solidFill>
              </a:rPr>
              <a:t> </a:t>
            </a:r>
            <a:r>
              <a:rPr lang="en-US" sz="3600" dirty="0" err="1" smtClean="0">
                <a:solidFill>
                  <a:schemeClr val="tx2"/>
                </a:solidFill>
              </a:rPr>
              <a:t>alle</a:t>
            </a:r>
            <a:r>
              <a:rPr lang="en-US" sz="3600" dirty="0" smtClean="0">
                <a:solidFill>
                  <a:schemeClr val="tx2"/>
                </a:solidFill>
              </a:rPr>
              <a:t> </a:t>
            </a:r>
            <a:r>
              <a:rPr lang="en-US" sz="3600" dirty="0" err="1" smtClean="0">
                <a:solidFill>
                  <a:schemeClr val="tx2"/>
                </a:solidFill>
              </a:rPr>
              <a:t>normali</a:t>
            </a:r>
            <a:r>
              <a:rPr lang="en-US" sz="3600" dirty="0" smtClean="0">
                <a:solidFill>
                  <a:schemeClr val="tx2"/>
                </a:solidFill>
              </a:rPr>
              <a:t> </a:t>
            </a:r>
            <a:r>
              <a:rPr lang="en-US" sz="3600" dirty="0" err="1" smtClean="0">
                <a:solidFill>
                  <a:schemeClr val="tx2"/>
                </a:solidFill>
              </a:rPr>
              <a:t>regole</a:t>
            </a:r>
            <a:r>
              <a:rPr lang="en-US" sz="3600" dirty="0" smtClean="0">
                <a:solidFill>
                  <a:schemeClr val="tx2"/>
                </a:solidFill>
              </a:rPr>
              <a:t> </a:t>
            </a:r>
            <a:r>
              <a:rPr lang="en-US" sz="3600" dirty="0" err="1" smtClean="0">
                <a:solidFill>
                  <a:schemeClr val="tx2"/>
                </a:solidFill>
              </a:rPr>
              <a:t>di</a:t>
            </a:r>
            <a:r>
              <a:rPr lang="en-US" sz="3600" dirty="0" smtClean="0">
                <a:solidFill>
                  <a:schemeClr val="tx2"/>
                </a:solidFill>
              </a:rPr>
              <a:t> </a:t>
            </a:r>
            <a:r>
              <a:rPr lang="en-US" sz="3600" dirty="0" err="1" smtClean="0">
                <a:solidFill>
                  <a:schemeClr val="tx2"/>
                </a:solidFill>
              </a:rPr>
              <a:t>trattamento</a:t>
            </a:r>
            <a:endParaRPr lang="en-US" sz="3600" dirty="0">
              <a:solidFill>
                <a:schemeClr val="tx2"/>
              </a:solidFill>
            </a:endParaRPr>
          </a:p>
        </p:txBody>
      </p:sp>
      <p:sp>
        <p:nvSpPr>
          <p:cNvPr id="8" name="CasellaDiTesto 7"/>
          <p:cNvSpPr txBox="1"/>
          <p:nvPr/>
        </p:nvSpPr>
        <p:spPr>
          <a:xfrm>
            <a:off x="262558" y="908720"/>
            <a:ext cx="11665296" cy="923330"/>
          </a:xfrm>
          <a:prstGeom prst="rect">
            <a:avLst/>
          </a:prstGeom>
          <a:noFill/>
          <a:ln>
            <a:solidFill>
              <a:schemeClr val="accent1"/>
            </a:solidFill>
          </a:ln>
        </p:spPr>
        <p:txBody>
          <a:bodyPr wrap="square" rtlCol="0">
            <a:spAutoFit/>
          </a:bodyPr>
          <a:lstStyle/>
          <a:p>
            <a:pPr algn="just"/>
            <a:r>
              <a:rPr lang="it-IT" b="1" dirty="0" smtClean="0"/>
              <a:t>Lavoro all’esterno, permessi premio, misure alternative </a:t>
            </a:r>
            <a:r>
              <a:rPr lang="it-IT" b="1" dirty="0" smtClean="0">
                <a:sym typeface="Wingdings" pitchFamily="2" charset="2"/>
              </a:rPr>
              <a:t> </a:t>
            </a:r>
            <a:r>
              <a:rPr lang="it-IT" dirty="0" smtClean="0">
                <a:solidFill>
                  <a:schemeClr val="accent1">
                    <a:lumMod val="75000"/>
                  </a:schemeClr>
                </a:solidFill>
                <a:sym typeface="Wingdings" pitchFamily="2" charset="2"/>
              </a:rPr>
              <a:t>funzione rieducativa </a:t>
            </a:r>
            <a:r>
              <a:rPr lang="it-IT" dirty="0" smtClean="0">
                <a:sym typeface="Wingdings" pitchFamily="2" charset="2"/>
              </a:rPr>
              <a:t>della pena (</a:t>
            </a:r>
            <a:r>
              <a:rPr lang="it-IT" b="1" dirty="0" smtClean="0">
                <a:sym typeface="Wingdings" pitchFamily="2" charset="2"/>
              </a:rPr>
              <a:t>art. 27, comma 3, Cost.</a:t>
            </a:r>
            <a:r>
              <a:rPr lang="it-IT" dirty="0" smtClean="0">
                <a:sym typeface="Wingdings" pitchFamily="2" charset="2"/>
              </a:rPr>
              <a:t>); pena “</a:t>
            </a:r>
            <a:r>
              <a:rPr lang="it-IT" dirty="0" smtClean="0">
                <a:solidFill>
                  <a:schemeClr val="accent1">
                    <a:lumMod val="75000"/>
                  </a:schemeClr>
                </a:solidFill>
                <a:sym typeface="Wingdings" pitchFamily="2" charset="2"/>
              </a:rPr>
              <a:t>umana</a:t>
            </a:r>
            <a:r>
              <a:rPr lang="it-IT" dirty="0" smtClean="0">
                <a:sym typeface="Wingdings" pitchFamily="2" charset="2"/>
              </a:rPr>
              <a:t>”, cioè non solo afflittiva (sempre </a:t>
            </a:r>
            <a:r>
              <a:rPr lang="it-IT" b="1" dirty="0" smtClean="0">
                <a:sym typeface="Wingdings" pitchFamily="2" charset="2"/>
              </a:rPr>
              <a:t>art. 27, comma 3, Cost.</a:t>
            </a:r>
            <a:r>
              <a:rPr lang="it-IT" dirty="0" smtClean="0">
                <a:sym typeface="Wingdings" pitchFamily="2" charset="2"/>
              </a:rPr>
              <a:t> – </a:t>
            </a:r>
            <a:r>
              <a:rPr lang="it-IT" b="1" dirty="0" err="1" smtClean="0">
                <a:sym typeface="Wingdings" pitchFamily="2" charset="2"/>
              </a:rPr>
              <a:t>art.</a:t>
            </a:r>
            <a:r>
              <a:rPr lang="it-IT" b="1" dirty="0" smtClean="0">
                <a:sym typeface="Wingdings" pitchFamily="2" charset="2"/>
              </a:rPr>
              <a:t> 3 </a:t>
            </a:r>
            <a:r>
              <a:rPr lang="it-IT" b="1" dirty="0" err="1" smtClean="0">
                <a:sym typeface="Wingdings" pitchFamily="2" charset="2"/>
              </a:rPr>
              <a:t>Cedu</a:t>
            </a:r>
            <a:r>
              <a:rPr lang="it-IT" dirty="0" smtClean="0">
                <a:sym typeface="Wingdings" pitchFamily="2" charset="2"/>
              </a:rPr>
              <a:t>); carcere come “</a:t>
            </a:r>
            <a:r>
              <a:rPr lang="it-IT" dirty="0" smtClean="0">
                <a:solidFill>
                  <a:schemeClr val="accent1">
                    <a:lumMod val="75000"/>
                  </a:schemeClr>
                </a:solidFill>
                <a:sym typeface="Wingdings" pitchFamily="2" charset="2"/>
              </a:rPr>
              <a:t>formazione sociale</a:t>
            </a:r>
            <a:r>
              <a:rPr lang="it-IT" dirty="0" smtClean="0">
                <a:sym typeface="Wingdings" pitchFamily="2" charset="2"/>
              </a:rPr>
              <a:t>” (</a:t>
            </a:r>
            <a:r>
              <a:rPr lang="it-IT" b="1" dirty="0" smtClean="0">
                <a:sym typeface="Wingdings" pitchFamily="2" charset="2"/>
              </a:rPr>
              <a:t>art. 2 Cost.</a:t>
            </a:r>
            <a:r>
              <a:rPr lang="it-IT" dirty="0" smtClean="0">
                <a:sym typeface="Wingdings" pitchFamily="2" charset="2"/>
              </a:rPr>
              <a:t>).</a:t>
            </a:r>
            <a:r>
              <a:rPr lang="it-IT" b="1" dirty="0" smtClean="0">
                <a:sym typeface="Wingdings" pitchFamily="2" charset="2"/>
              </a:rPr>
              <a:t> </a:t>
            </a:r>
            <a:endParaRPr lang="it-IT" dirty="0" smtClean="0"/>
          </a:p>
        </p:txBody>
      </p:sp>
      <p:cxnSp>
        <p:nvCxnSpPr>
          <p:cNvPr id="17" name="Connettore 2 16"/>
          <p:cNvCxnSpPr/>
          <p:nvPr/>
        </p:nvCxnSpPr>
        <p:spPr>
          <a:xfrm>
            <a:off x="2062758" y="1844824"/>
            <a:ext cx="0" cy="86409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9" name="CasellaDiTesto 18"/>
          <p:cNvSpPr txBox="1"/>
          <p:nvPr/>
        </p:nvSpPr>
        <p:spPr>
          <a:xfrm>
            <a:off x="262558" y="2708920"/>
            <a:ext cx="4464496" cy="3693319"/>
          </a:xfrm>
          <a:prstGeom prst="rect">
            <a:avLst/>
          </a:prstGeom>
          <a:noFill/>
          <a:ln>
            <a:solidFill>
              <a:schemeClr val="accent1"/>
            </a:solidFill>
          </a:ln>
        </p:spPr>
        <p:txBody>
          <a:bodyPr wrap="square" rtlCol="0">
            <a:spAutoFit/>
          </a:bodyPr>
          <a:lstStyle/>
          <a:p>
            <a:pPr algn="ctr"/>
            <a:r>
              <a:rPr lang="it-IT" b="1" dirty="0" smtClean="0"/>
              <a:t>Regime intramurario “ordinario”</a:t>
            </a:r>
            <a:r>
              <a:rPr lang="it-IT" dirty="0" smtClean="0"/>
              <a:t> </a:t>
            </a:r>
          </a:p>
          <a:p>
            <a:pPr algn="just">
              <a:buFont typeface="Arial" pitchFamily="34" charset="0"/>
              <a:buChar char="•"/>
            </a:pPr>
            <a:r>
              <a:rPr lang="it-IT" dirty="0" smtClean="0"/>
              <a:t>Trattamento individualizzato (art. 13 </a:t>
            </a:r>
            <a:r>
              <a:rPr lang="it-IT" dirty="0" err="1" smtClean="0"/>
              <a:t>ord</a:t>
            </a:r>
            <a:r>
              <a:rPr lang="it-IT" dirty="0" smtClean="0"/>
              <a:t>. </a:t>
            </a:r>
            <a:r>
              <a:rPr lang="it-IT" dirty="0" err="1" smtClean="0"/>
              <a:t>penit</a:t>
            </a:r>
            <a:r>
              <a:rPr lang="it-IT" dirty="0" smtClean="0"/>
              <a:t>.) e osservazione costante dei ristretti</a:t>
            </a:r>
          </a:p>
          <a:p>
            <a:pPr algn="just">
              <a:buFont typeface="Arial" pitchFamily="34" charset="0"/>
              <a:buChar char="•"/>
            </a:pPr>
            <a:r>
              <a:rPr lang="it-IT" dirty="0" smtClean="0"/>
              <a:t> Elementi del trattamento (artt. 15 ss. </a:t>
            </a:r>
            <a:r>
              <a:rPr lang="it-IT" dirty="0" err="1" smtClean="0"/>
              <a:t>ord</a:t>
            </a:r>
            <a:r>
              <a:rPr lang="it-IT" dirty="0" smtClean="0"/>
              <a:t>. </a:t>
            </a:r>
            <a:r>
              <a:rPr lang="it-IT" dirty="0" err="1" smtClean="0"/>
              <a:t>penit</a:t>
            </a:r>
            <a:r>
              <a:rPr lang="it-IT" dirty="0" smtClean="0"/>
              <a:t>.)</a:t>
            </a:r>
          </a:p>
          <a:p>
            <a:pPr algn="just">
              <a:buFont typeface="Arial" pitchFamily="34" charset="0"/>
              <a:buChar char="•"/>
            </a:pPr>
            <a:r>
              <a:rPr lang="it-IT" dirty="0" smtClean="0"/>
              <a:t> Reclamo giurisdizionale in caso di violazione di diritti (artt. 35-</a:t>
            </a:r>
            <a:r>
              <a:rPr lang="it-IT" i="1" dirty="0" smtClean="0"/>
              <a:t>bis</a:t>
            </a:r>
            <a:r>
              <a:rPr lang="it-IT" dirty="0" smtClean="0"/>
              <a:t> e 69, comma 6, lett. </a:t>
            </a:r>
            <a:r>
              <a:rPr lang="it-IT" i="1" dirty="0" smtClean="0"/>
              <a:t>b)</a:t>
            </a:r>
            <a:r>
              <a:rPr lang="it-IT" dirty="0" smtClean="0"/>
              <a:t>, </a:t>
            </a:r>
            <a:r>
              <a:rPr lang="it-IT" dirty="0" err="1" smtClean="0"/>
              <a:t>ord</a:t>
            </a:r>
            <a:r>
              <a:rPr lang="it-IT" dirty="0" smtClean="0"/>
              <a:t>. </a:t>
            </a:r>
            <a:r>
              <a:rPr lang="it-IT" dirty="0" err="1" smtClean="0"/>
              <a:t>penit</a:t>
            </a:r>
            <a:r>
              <a:rPr lang="it-IT" dirty="0" smtClean="0"/>
              <a:t>.)</a:t>
            </a:r>
          </a:p>
          <a:p>
            <a:pPr algn="just">
              <a:buFont typeface="Arial" pitchFamily="34" charset="0"/>
              <a:buChar char="•"/>
            </a:pPr>
            <a:r>
              <a:rPr lang="it-IT" dirty="0" smtClean="0"/>
              <a:t> Procedimento disciplinare “responsabilizzante” (art. 36 </a:t>
            </a:r>
            <a:r>
              <a:rPr lang="it-IT" dirty="0" err="1" smtClean="0"/>
              <a:t>ord</a:t>
            </a:r>
            <a:r>
              <a:rPr lang="it-IT" dirty="0" smtClean="0"/>
              <a:t>. </a:t>
            </a:r>
            <a:r>
              <a:rPr lang="it-IT" dirty="0" err="1" smtClean="0"/>
              <a:t>penit</a:t>
            </a:r>
            <a:r>
              <a:rPr lang="it-IT" dirty="0" smtClean="0"/>
              <a:t>.) e reclamo giurisdizionale in caso di sanzione irrogata ingiustamente (artt. 35-</a:t>
            </a:r>
            <a:r>
              <a:rPr lang="it-IT" i="1" dirty="0" smtClean="0"/>
              <a:t>bis</a:t>
            </a:r>
            <a:r>
              <a:rPr lang="it-IT" dirty="0" smtClean="0"/>
              <a:t> e 69, comma 6, lett. </a:t>
            </a:r>
            <a:r>
              <a:rPr lang="it-IT" i="1" dirty="0" smtClean="0"/>
              <a:t>a)</a:t>
            </a:r>
            <a:r>
              <a:rPr lang="it-IT" dirty="0" smtClean="0"/>
              <a:t>, </a:t>
            </a:r>
            <a:r>
              <a:rPr lang="it-IT" dirty="0" err="1" smtClean="0"/>
              <a:t>ord</a:t>
            </a:r>
            <a:r>
              <a:rPr lang="it-IT" dirty="0" smtClean="0"/>
              <a:t>. </a:t>
            </a:r>
            <a:r>
              <a:rPr lang="it-IT" dirty="0" err="1" smtClean="0"/>
              <a:t>penit</a:t>
            </a:r>
            <a:r>
              <a:rPr lang="it-IT" dirty="0" smtClean="0"/>
              <a:t>.)</a:t>
            </a:r>
            <a:endParaRPr lang="it-IT" dirty="0"/>
          </a:p>
        </p:txBody>
      </p:sp>
      <p:cxnSp>
        <p:nvCxnSpPr>
          <p:cNvPr id="22" name="Connettore 1 21"/>
          <p:cNvCxnSpPr/>
          <p:nvPr/>
        </p:nvCxnSpPr>
        <p:spPr>
          <a:xfrm>
            <a:off x="8975526" y="1844824"/>
            <a:ext cx="0" cy="576064"/>
          </a:xfrm>
          <a:prstGeom prst="line">
            <a:avLst/>
          </a:prstGeom>
        </p:spPr>
        <p:style>
          <a:lnRef idx="1">
            <a:schemeClr val="accent1"/>
          </a:lnRef>
          <a:fillRef idx="0">
            <a:schemeClr val="accent1"/>
          </a:fillRef>
          <a:effectRef idx="0">
            <a:schemeClr val="accent1"/>
          </a:effectRef>
          <a:fontRef idx="minor">
            <a:schemeClr val="tx1"/>
          </a:fontRef>
        </p:style>
      </p:cxnSp>
      <p:sp>
        <p:nvSpPr>
          <p:cNvPr id="23" name="CasellaDiTesto 22"/>
          <p:cNvSpPr txBox="1"/>
          <p:nvPr/>
        </p:nvSpPr>
        <p:spPr>
          <a:xfrm>
            <a:off x="5951190" y="2420888"/>
            <a:ext cx="5976664" cy="646331"/>
          </a:xfrm>
          <a:prstGeom prst="rect">
            <a:avLst/>
          </a:prstGeom>
          <a:noFill/>
          <a:ln>
            <a:solidFill>
              <a:schemeClr val="accent1"/>
            </a:solidFill>
          </a:ln>
        </p:spPr>
        <p:txBody>
          <a:bodyPr wrap="square" rtlCol="0">
            <a:spAutoFit/>
          </a:bodyPr>
          <a:lstStyle/>
          <a:p>
            <a:pPr algn="ctr"/>
            <a:r>
              <a:rPr lang="it-IT" dirty="0" smtClean="0"/>
              <a:t>… e se esistono </a:t>
            </a:r>
            <a:r>
              <a:rPr lang="it-IT" b="1" dirty="0" smtClean="0"/>
              <a:t>pericoli per la sicurezza/ordine pubblico</a:t>
            </a:r>
            <a:r>
              <a:rPr lang="it-IT" dirty="0" smtClean="0"/>
              <a:t>? Se c’è un </a:t>
            </a:r>
            <a:r>
              <a:rPr lang="it-IT" b="1" dirty="0" smtClean="0"/>
              <a:t>problema di pericolosità sociale</a:t>
            </a:r>
            <a:r>
              <a:rPr lang="it-IT" dirty="0" smtClean="0"/>
              <a:t>?</a:t>
            </a:r>
            <a:endParaRPr lang="it-IT" dirty="0"/>
          </a:p>
        </p:txBody>
      </p:sp>
      <p:cxnSp>
        <p:nvCxnSpPr>
          <p:cNvPr id="28" name="Connettore 2 27"/>
          <p:cNvCxnSpPr/>
          <p:nvPr/>
        </p:nvCxnSpPr>
        <p:spPr>
          <a:xfrm>
            <a:off x="8975526" y="3068960"/>
            <a:ext cx="0" cy="5760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9" name="CasellaDiTesto 28"/>
          <p:cNvSpPr txBox="1"/>
          <p:nvPr/>
        </p:nvSpPr>
        <p:spPr>
          <a:xfrm>
            <a:off x="5951190" y="3645024"/>
            <a:ext cx="5976664" cy="2031325"/>
          </a:xfrm>
          <a:prstGeom prst="rect">
            <a:avLst/>
          </a:prstGeom>
          <a:noFill/>
          <a:ln>
            <a:solidFill>
              <a:schemeClr val="accent1"/>
            </a:solidFill>
          </a:ln>
        </p:spPr>
        <p:txBody>
          <a:bodyPr wrap="square" rtlCol="0">
            <a:spAutoFit/>
          </a:bodyPr>
          <a:lstStyle/>
          <a:p>
            <a:pPr algn="just"/>
            <a:r>
              <a:rPr lang="it-IT" dirty="0" smtClean="0"/>
              <a:t>Si giustificano </a:t>
            </a:r>
            <a:r>
              <a:rPr lang="it-IT" b="1" dirty="0" smtClean="0"/>
              <a:t>limitazioni</a:t>
            </a:r>
            <a:r>
              <a:rPr lang="it-IT" dirty="0" smtClean="0"/>
              <a:t> al regime intramurario “ordinario”:</a:t>
            </a:r>
          </a:p>
          <a:p>
            <a:pPr algn="just">
              <a:buFont typeface="Arial" pitchFamily="34" charset="0"/>
              <a:buChar char="•"/>
            </a:pPr>
            <a:r>
              <a:rPr lang="it-IT" dirty="0" smtClean="0"/>
              <a:t> Limitazioni all’accesso a benefici e misure alternative (art. 4-</a:t>
            </a:r>
            <a:r>
              <a:rPr lang="it-IT" i="1" dirty="0" smtClean="0"/>
              <a:t>bis</a:t>
            </a:r>
            <a:r>
              <a:rPr lang="it-IT" dirty="0" smtClean="0"/>
              <a:t> </a:t>
            </a:r>
            <a:r>
              <a:rPr lang="it-IT" dirty="0" err="1" smtClean="0"/>
              <a:t>ord</a:t>
            </a:r>
            <a:r>
              <a:rPr lang="it-IT" dirty="0" smtClean="0"/>
              <a:t>. </a:t>
            </a:r>
            <a:r>
              <a:rPr lang="it-IT" dirty="0" err="1" smtClean="0"/>
              <a:t>penit</a:t>
            </a:r>
            <a:r>
              <a:rPr lang="it-IT" dirty="0" smtClean="0"/>
              <a:t>.)</a:t>
            </a:r>
          </a:p>
          <a:p>
            <a:pPr algn="just">
              <a:buFont typeface="Arial" pitchFamily="34" charset="0"/>
              <a:buChar char="•"/>
            </a:pPr>
            <a:r>
              <a:rPr lang="it-IT" dirty="0" smtClean="0"/>
              <a:t> Sospensione delle normali regole di trattamento legate a situazioni emergenziali (art. 41-</a:t>
            </a:r>
            <a:r>
              <a:rPr lang="it-IT" i="1" dirty="0" smtClean="0"/>
              <a:t>bis</a:t>
            </a:r>
            <a:r>
              <a:rPr lang="it-IT" dirty="0" smtClean="0"/>
              <a:t>, comma 1, </a:t>
            </a:r>
            <a:r>
              <a:rPr lang="it-IT" dirty="0" err="1" smtClean="0"/>
              <a:t>ord</a:t>
            </a:r>
            <a:r>
              <a:rPr lang="it-IT" dirty="0" smtClean="0"/>
              <a:t>. </a:t>
            </a:r>
            <a:r>
              <a:rPr lang="it-IT" dirty="0" err="1" smtClean="0"/>
              <a:t>penit</a:t>
            </a:r>
            <a:r>
              <a:rPr lang="it-IT" dirty="0" smtClean="0"/>
              <a:t>.)</a:t>
            </a:r>
          </a:p>
          <a:p>
            <a:pPr algn="just">
              <a:buFont typeface="Arial" pitchFamily="34" charset="0"/>
              <a:buChar char="•"/>
            </a:pPr>
            <a:r>
              <a:rPr lang="it-IT" dirty="0" smtClean="0"/>
              <a:t> Regime </a:t>
            </a:r>
            <a:r>
              <a:rPr lang="it-IT" i="1" dirty="0" smtClean="0"/>
              <a:t>ex</a:t>
            </a:r>
            <a:r>
              <a:rPr lang="it-IT" dirty="0" smtClean="0"/>
              <a:t> art. 41-</a:t>
            </a:r>
            <a:r>
              <a:rPr lang="it-IT" i="1" dirty="0" smtClean="0"/>
              <a:t>bis</a:t>
            </a:r>
            <a:r>
              <a:rPr lang="it-IT" dirty="0" smtClean="0"/>
              <a:t>, commi 2 ss., </a:t>
            </a:r>
            <a:r>
              <a:rPr lang="it-IT" dirty="0" err="1" smtClean="0"/>
              <a:t>ord</a:t>
            </a:r>
            <a:r>
              <a:rPr lang="it-IT" dirty="0" smtClean="0"/>
              <a:t>. </a:t>
            </a:r>
            <a:r>
              <a:rPr lang="it-IT" dirty="0" err="1" smtClean="0"/>
              <a:t>penit</a:t>
            </a:r>
            <a:r>
              <a:rPr lang="it-IT" dirty="0" smtClean="0"/>
              <a:t>.</a:t>
            </a:r>
          </a:p>
          <a:p>
            <a:pPr algn="just">
              <a:buFont typeface="Arial" pitchFamily="34" charset="0"/>
              <a:buChar char="•"/>
            </a:pPr>
            <a:r>
              <a:rPr lang="it-IT" dirty="0" smtClean="0"/>
              <a:t> Sorveglianza particolare (art. 14-</a:t>
            </a:r>
            <a:r>
              <a:rPr lang="it-IT" i="1" dirty="0" smtClean="0"/>
              <a:t>bis</a:t>
            </a:r>
            <a:r>
              <a:rPr lang="it-IT" dirty="0" smtClean="0"/>
              <a:t> </a:t>
            </a:r>
            <a:r>
              <a:rPr lang="it-IT" dirty="0" err="1" smtClean="0"/>
              <a:t>ord</a:t>
            </a:r>
            <a:r>
              <a:rPr lang="it-IT" dirty="0" smtClean="0"/>
              <a:t>. </a:t>
            </a:r>
            <a:r>
              <a:rPr lang="it-IT" dirty="0" err="1" smtClean="0"/>
              <a:t>penit</a:t>
            </a:r>
            <a:r>
              <a:rPr lang="it-IT" dirty="0" smtClean="0"/>
              <a:t>.)</a:t>
            </a:r>
            <a:endParaRPr lang="it-IT" dirty="0"/>
          </a:p>
        </p:txBody>
      </p:sp>
      <p:sp>
        <p:nvSpPr>
          <p:cNvPr id="30" name="CasellaDiTesto 29"/>
          <p:cNvSpPr txBox="1"/>
          <p:nvPr/>
        </p:nvSpPr>
        <p:spPr>
          <a:xfrm>
            <a:off x="5951190" y="5733256"/>
            <a:ext cx="5976664" cy="646331"/>
          </a:xfrm>
          <a:prstGeom prst="rect">
            <a:avLst/>
          </a:prstGeom>
          <a:noFill/>
          <a:ln>
            <a:solidFill>
              <a:schemeClr val="accent1"/>
            </a:solidFill>
          </a:ln>
        </p:spPr>
        <p:txBody>
          <a:bodyPr wrap="square" rtlCol="0">
            <a:spAutoFit/>
          </a:bodyPr>
          <a:lstStyle/>
          <a:p>
            <a:pPr algn="just"/>
            <a:r>
              <a:rPr lang="it-IT" dirty="0" smtClean="0"/>
              <a:t>Due tipi di valutazione: </a:t>
            </a:r>
            <a:r>
              <a:rPr lang="it-IT" b="1" dirty="0" smtClean="0"/>
              <a:t>1)</a:t>
            </a:r>
            <a:r>
              <a:rPr lang="it-IT" dirty="0" smtClean="0"/>
              <a:t> sul fatto per cui è condanna; </a:t>
            </a:r>
            <a:r>
              <a:rPr lang="it-IT" b="1" dirty="0" smtClean="0"/>
              <a:t>2)</a:t>
            </a:r>
            <a:r>
              <a:rPr lang="it-IT" dirty="0" smtClean="0"/>
              <a:t> sulla condotta carceraria.</a:t>
            </a:r>
            <a:endParaRPr lang="it-IT" dirty="0"/>
          </a:p>
        </p:txBody>
      </p:sp>
      <p:cxnSp>
        <p:nvCxnSpPr>
          <p:cNvPr id="33" name="Connettore 1 32"/>
          <p:cNvCxnSpPr/>
          <p:nvPr/>
        </p:nvCxnSpPr>
        <p:spPr>
          <a:xfrm>
            <a:off x="5231110" y="1988840"/>
            <a:ext cx="0" cy="4536504"/>
          </a:xfrm>
          <a:prstGeom prst="line">
            <a:avLst/>
          </a:prstGeom>
        </p:spPr>
        <p:style>
          <a:lnRef idx="1">
            <a:schemeClr val="accent1"/>
          </a:lnRef>
          <a:fillRef idx="0">
            <a:schemeClr val="accent1"/>
          </a:fillRef>
          <a:effectRef idx="0">
            <a:schemeClr val="accent1"/>
          </a:effectRef>
          <a:fontRef idx="minor">
            <a:schemeClr val="tx1"/>
          </a:fontRef>
        </p:style>
      </p:cxnSp>
      <p:sp>
        <p:nvSpPr>
          <p:cNvPr id="34" name="CasellaDiTesto 33"/>
          <p:cNvSpPr txBox="1"/>
          <p:nvPr/>
        </p:nvSpPr>
        <p:spPr>
          <a:xfrm>
            <a:off x="2350790" y="1916832"/>
            <a:ext cx="2520280" cy="369332"/>
          </a:xfrm>
          <a:prstGeom prst="rect">
            <a:avLst/>
          </a:prstGeom>
          <a:noFill/>
        </p:spPr>
        <p:txBody>
          <a:bodyPr wrap="square" rtlCol="0">
            <a:spAutoFit/>
          </a:bodyPr>
          <a:lstStyle/>
          <a:p>
            <a:pPr algn="ctr"/>
            <a:r>
              <a:rPr lang="it-IT" b="1" dirty="0" smtClean="0">
                <a:solidFill>
                  <a:srgbClr val="C00000"/>
                </a:solidFill>
              </a:rPr>
              <a:t>FISIOLOGIA</a:t>
            </a:r>
            <a:endParaRPr lang="it-IT" b="1" dirty="0">
              <a:solidFill>
                <a:srgbClr val="C00000"/>
              </a:solidFill>
            </a:endParaRPr>
          </a:p>
        </p:txBody>
      </p:sp>
      <p:sp>
        <p:nvSpPr>
          <p:cNvPr id="35" name="CasellaDiTesto 34"/>
          <p:cNvSpPr txBox="1"/>
          <p:nvPr/>
        </p:nvSpPr>
        <p:spPr>
          <a:xfrm>
            <a:off x="9335566" y="1916832"/>
            <a:ext cx="2520280" cy="369332"/>
          </a:xfrm>
          <a:prstGeom prst="rect">
            <a:avLst/>
          </a:prstGeom>
          <a:noFill/>
        </p:spPr>
        <p:txBody>
          <a:bodyPr wrap="square" rtlCol="0">
            <a:spAutoFit/>
          </a:bodyPr>
          <a:lstStyle/>
          <a:p>
            <a:pPr algn="ctr"/>
            <a:r>
              <a:rPr lang="it-IT" b="1" dirty="0" smtClean="0">
                <a:solidFill>
                  <a:srgbClr val="C00000"/>
                </a:solidFill>
              </a:rPr>
              <a:t>PATOLOGIA</a:t>
            </a:r>
            <a:endParaRPr lang="it-IT" b="1" dirty="0">
              <a:solidFill>
                <a:srgbClr val="C000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784C2CA7-DE91-4FC9-826F-218A18D433E4}"/>
              </a:ext>
            </a:extLst>
          </p:cNvPr>
          <p:cNvSpPr>
            <a:spLocks noGrp="1"/>
          </p:cNvSpPr>
          <p:nvPr>
            <p:ph type="title"/>
          </p:nvPr>
        </p:nvSpPr>
        <p:spPr>
          <a:xfrm>
            <a:off x="87614" y="2120"/>
            <a:ext cx="11704675" cy="749049"/>
          </a:xfrm>
        </p:spPr>
        <p:txBody>
          <a:bodyPr>
            <a:normAutofit/>
          </a:bodyPr>
          <a:lstStyle/>
          <a:p>
            <a:r>
              <a:rPr lang="en-US" sz="3600" dirty="0" err="1" smtClean="0">
                <a:solidFill>
                  <a:schemeClr val="tx2"/>
                </a:solidFill>
              </a:rPr>
              <a:t>Ostatività</a:t>
            </a:r>
            <a:r>
              <a:rPr lang="en-US" sz="3600" dirty="0" smtClean="0">
                <a:solidFill>
                  <a:schemeClr val="tx2"/>
                </a:solidFill>
              </a:rPr>
              <a:t> – art. 4-</a:t>
            </a:r>
            <a:r>
              <a:rPr lang="en-US" sz="3600" i="1" dirty="0" smtClean="0">
                <a:solidFill>
                  <a:schemeClr val="tx2"/>
                </a:solidFill>
              </a:rPr>
              <a:t>bis</a:t>
            </a:r>
            <a:r>
              <a:rPr lang="en-US" sz="3600" dirty="0" smtClean="0">
                <a:solidFill>
                  <a:schemeClr val="tx2"/>
                </a:solidFill>
              </a:rPr>
              <a:t> ord. </a:t>
            </a:r>
            <a:r>
              <a:rPr lang="en-US" sz="3600" dirty="0" err="1" smtClean="0">
                <a:solidFill>
                  <a:schemeClr val="tx2"/>
                </a:solidFill>
              </a:rPr>
              <a:t>penit</a:t>
            </a:r>
            <a:r>
              <a:rPr lang="en-US" sz="3600" dirty="0" smtClean="0">
                <a:solidFill>
                  <a:schemeClr val="tx2"/>
                </a:solidFill>
              </a:rPr>
              <a:t>.</a:t>
            </a:r>
            <a:endParaRPr lang="en-US" sz="3600" dirty="0">
              <a:solidFill>
                <a:schemeClr val="tx2"/>
              </a:solidFill>
            </a:endParaRPr>
          </a:p>
        </p:txBody>
      </p:sp>
      <p:sp>
        <p:nvSpPr>
          <p:cNvPr id="5" name="CasellaDiTesto 4"/>
          <p:cNvSpPr txBox="1"/>
          <p:nvPr/>
        </p:nvSpPr>
        <p:spPr>
          <a:xfrm>
            <a:off x="334566" y="1196752"/>
            <a:ext cx="11521280" cy="3139321"/>
          </a:xfrm>
          <a:prstGeom prst="rect">
            <a:avLst/>
          </a:prstGeom>
          <a:noFill/>
          <a:ln>
            <a:solidFill>
              <a:schemeClr val="accent1"/>
            </a:solidFill>
          </a:ln>
        </p:spPr>
        <p:txBody>
          <a:bodyPr wrap="square" rtlCol="0">
            <a:spAutoFit/>
          </a:bodyPr>
          <a:lstStyle/>
          <a:p>
            <a:pPr algn="ctr"/>
            <a:r>
              <a:rPr lang="it-IT" b="1" dirty="0" smtClean="0"/>
              <a:t>Casi nei quali è limitata la possibilità di accesso a lavoro all’esterno, permessi premio e misure alternative.</a:t>
            </a:r>
          </a:p>
          <a:p>
            <a:pPr algn="ctr"/>
            <a:r>
              <a:rPr lang="it-IT" i="1" dirty="0" smtClean="0"/>
              <a:t>(varie ipotesi; i detenuti rientrano nell’una o nell’altra in base al reato per cui sono stati condannati)</a:t>
            </a:r>
          </a:p>
          <a:p>
            <a:pPr algn="just">
              <a:buFont typeface="Arial" pitchFamily="34" charset="0"/>
              <a:buChar char="•"/>
            </a:pPr>
            <a:r>
              <a:rPr lang="it-IT" dirty="0" smtClean="0"/>
              <a:t> Ipotesi del comma 1 – accesso possibile </a:t>
            </a:r>
            <a:r>
              <a:rPr lang="it-IT" u="sng" dirty="0" smtClean="0"/>
              <a:t>solo se i detenuti collaborano con la giustizia</a:t>
            </a:r>
            <a:r>
              <a:rPr lang="it-IT" dirty="0" smtClean="0"/>
              <a:t> (art. 58-</a:t>
            </a:r>
            <a:r>
              <a:rPr lang="it-IT" i="1" dirty="0" smtClean="0"/>
              <a:t>ter</a:t>
            </a:r>
            <a:r>
              <a:rPr lang="it-IT" dirty="0" smtClean="0"/>
              <a:t> </a:t>
            </a:r>
            <a:r>
              <a:rPr lang="it-IT" dirty="0" err="1" smtClean="0"/>
              <a:t>ord</a:t>
            </a:r>
            <a:r>
              <a:rPr lang="it-IT" dirty="0" smtClean="0"/>
              <a:t>. </a:t>
            </a:r>
            <a:r>
              <a:rPr lang="it-IT" dirty="0" err="1" smtClean="0"/>
              <a:t>penit</a:t>
            </a:r>
            <a:r>
              <a:rPr lang="it-IT" dirty="0" smtClean="0"/>
              <a:t>.).</a:t>
            </a:r>
          </a:p>
          <a:p>
            <a:pPr algn="just">
              <a:buFont typeface="Arial" pitchFamily="34" charset="0"/>
              <a:buChar char="•"/>
            </a:pPr>
            <a:r>
              <a:rPr lang="it-IT" dirty="0" smtClean="0"/>
              <a:t> Ipotesi dei commi 1-</a:t>
            </a:r>
            <a:r>
              <a:rPr lang="it-IT" i="1" dirty="0" smtClean="0"/>
              <a:t>bis </a:t>
            </a:r>
            <a:r>
              <a:rPr lang="it-IT" dirty="0" smtClean="0"/>
              <a:t>e 1-</a:t>
            </a:r>
            <a:r>
              <a:rPr lang="it-IT" i="1" dirty="0" smtClean="0"/>
              <a:t>bis</a:t>
            </a:r>
            <a:r>
              <a:rPr lang="it-IT" dirty="0" smtClean="0"/>
              <a:t>.1 – accesso possibile ai detenuti del comma 1 anche senza collaborazione con la giustizia, ma previo </a:t>
            </a:r>
            <a:r>
              <a:rPr lang="it-IT" u="sng" dirty="0" smtClean="0"/>
              <a:t>adempimento delle obbligazioni civili da reato</a:t>
            </a:r>
            <a:r>
              <a:rPr lang="it-IT" dirty="0" smtClean="0"/>
              <a:t>, </a:t>
            </a:r>
            <a:r>
              <a:rPr lang="it-IT" u="sng" dirty="0" smtClean="0"/>
              <a:t>adesione al percorso rieducativo</a:t>
            </a:r>
            <a:r>
              <a:rPr lang="it-IT" dirty="0" smtClean="0"/>
              <a:t> e </a:t>
            </a:r>
            <a:r>
              <a:rPr lang="it-IT" u="sng" dirty="0" smtClean="0"/>
              <a:t>dissociazione dal contesto criminale di provenienza</a:t>
            </a:r>
            <a:r>
              <a:rPr lang="it-IT" dirty="0" smtClean="0"/>
              <a:t>.</a:t>
            </a:r>
          </a:p>
          <a:p>
            <a:pPr algn="just">
              <a:buFont typeface="Arial" pitchFamily="34" charset="0"/>
              <a:buChar char="•"/>
            </a:pPr>
            <a:r>
              <a:rPr lang="it-IT" dirty="0" smtClean="0"/>
              <a:t> Ipotesi del comma 1-</a:t>
            </a:r>
            <a:r>
              <a:rPr lang="it-IT" i="1" dirty="0" smtClean="0"/>
              <a:t>ter</a:t>
            </a:r>
            <a:r>
              <a:rPr lang="it-IT" dirty="0" smtClean="0"/>
              <a:t> – accesso possibile solo se </a:t>
            </a:r>
            <a:r>
              <a:rPr lang="it-IT" u="sng" dirty="0" smtClean="0"/>
              <a:t>mancano elementi di collegamento con la criminalità organizzata, terroristica o eversiva</a:t>
            </a:r>
            <a:r>
              <a:rPr lang="it-IT" dirty="0" smtClean="0"/>
              <a:t>.</a:t>
            </a:r>
          </a:p>
          <a:p>
            <a:pPr algn="just">
              <a:buFont typeface="Arial" pitchFamily="34" charset="0"/>
              <a:buChar char="•"/>
            </a:pPr>
            <a:r>
              <a:rPr lang="it-IT" dirty="0" smtClean="0"/>
              <a:t> Ipotesi del comma 1-</a:t>
            </a:r>
            <a:r>
              <a:rPr lang="it-IT" i="1" dirty="0" smtClean="0"/>
              <a:t>quater</a:t>
            </a:r>
            <a:r>
              <a:rPr lang="it-IT" dirty="0" smtClean="0"/>
              <a:t> – accesso possibile solo dopo un anno di </a:t>
            </a:r>
            <a:r>
              <a:rPr lang="it-IT" u="sng" dirty="0" smtClean="0"/>
              <a:t>osservazione scientifica della personalità</a:t>
            </a:r>
            <a:r>
              <a:rPr lang="it-IT" dirty="0" smtClean="0"/>
              <a:t>, con esito positivo della medesima (obbligo di partecipazione ai programmi di riabilitazione </a:t>
            </a:r>
            <a:r>
              <a:rPr lang="it-IT" i="1" dirty="0" smtClean="0"/>
              <a:t>ex</a:t>
            </a:r>
            <a:r>
              <a:rPr lang="it-IT" dirty="0" smtClean="0"/>
              <a:t> art. 13-</a:t>
            </a:r>
            <a:r>
              <a:rPr lang="it-IT" i="1" dirty="0" smtClean="0"/>
              <a:t>bis</a:t>
            </a:r>
            <a:r>
              <a:rPr lang="it-IT" dirty="0" smtClean="0"/>
              <a:t> </a:t>
            </a:r>
            <a:r>
              <a:rPr lang="it-IT" dirty="0" err="1" smtClean="0"/>
              <a:t>ord</a:t>
            </a:r>
            <a:r>
              <a:rPr lang="it-IT" dirty="0" smtClean="0"/>
              <a:t>. </a:t>
            </a:r>
            <a:r>
              <a:rPr lang="it-IT" dirty="0" err="1" smtClean="0"/>
              <a:t>penit</a:t>
            </a:r>
            <a:r>
              <a:rPr lang="it-IT" dirty="0" smtClean="0"/>
              <a:t>. se ci sono vittime minorenni).</a:t>
            </a:r>
          </a:p>
        </p:txBody>
      </p:sp>
      <p:cxnSp>
        <p:nvCxnSpPr>
          <p:cNvPr id="7" name="Connettore 2 6"/>
          <p:cNvCxnSpPr/>
          <p:nvPr/>
        </p:nvCxnSpPr>
        <p:spPr>
          <a:xfrm>
            <a:off x="7607374" y="2060848"/>
            <a:ext cx="0" cy="25922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 name="CasellaDiTesto 7"/>
          <p:cNvSpPr txBox="1"/>
          <p:nvPr/>
        </p:nvSpPr>
        <p:spPr>
          <a:xfrm>
            <a:off x="5087094" y="4653136"/>
            <a:ext cx="6696744" cy="1754326"/>
          </a:xfrm>
          <a:prstGeom prst="rect">
            <a:avLst/>
          </a:prstGeom>
          <a:noFill/>
          <a:ln>
            <a:solidFill>
              <a:schemeClr val="accent1"/>
            </a:solidFill>
          </a:ln>
        </p:spPr>
        <p:txBody>
          <a:bodyPr wrap="square" rtlCol="0">
            <a:spAutoFit/>
          </a:bodyPr>
          <a:lstStyle/>
          <a:p>
            <a:pPr algn="just"/>
            <a:r>
              <a:rPr lang="it-IT" b="1" dirty="0" smtClean="0">
                <a:solidFill>
                  <a:srgbClr val="C00000"/>
                </a:solidFill>
              </a:rPr>
              <a:t>Definizione – Collaboratore di giustizia: </a:t>
            </a:r>
            <a:r>
              <a:rPr lang="it-IT" dirty="0" smtClean="0"/>
              <a:t>colui che si adopera per </a:t>
            </a:r>
            <a:r>
              <a:rPr lang="it-IT" u="sng" dirty="0" smtClean="0"/>
              <a:t>evitare che l'attività delittuosa sia portata a conseguenze ulteriori</a:t>
            </a:r>
            <a:r>
              <a:rPr lang="it-IT" dirty="0" smtClean="0"/>
              <a:t> o che </a:t>
            </a:r>
            <a:r>
              <a:rPr lang="it-IT" u="sng" dirty="0" smtClean="0"/>
              <a:t>ha aiutato concretamente l'autorità (di polizia o giudiziaria)</a:t>
            </a:r>
            <a:r>
              <a:rPr lang="it-IT" dirty="0" smtClean="0"/>
              <a:t> nella raccolta di elementi decisivi per la ricostruzione dei fatti e per l'individuazione o la cattura degli autori dei reati (art. 58-</a:t>
            </a:r>
            <a:r>
              <a:rPr lang="it-IT" i="1" dirty="0" smtClean="0"/>
              <a:t>ter</a:t>
            </a:r>
            <a:r>
              <a:rPr lang="it-IT" dirty="0" smtClean="0"/>
              <a:t>, comma 1, </a:t>
            </a:r>
            <a:r>
              <a:rPr lang="it-IT" dirty="0" err="1" smtClean="0"/>
              <a:t>ord</a:t>
            </a:r>
            <a:r>
              <a:rPr lang="it-IT" dirty="0" smtClean="0"/>
              <a:t>. </a:t>
            </a:r>
            <a:r>
              <a:rPr lang="it-IT" dirty="0" err="1" smtClean="0"/>
              <a:t>penit</a:t>
            </a:r>
            <a:r>
              <a:rPr lang="it-IT" dirty="0" smtClean="0"/>
              <a:t>.).</a:t>
            </a:r>
            <a:endParaRPr lang="it-IT" b="1" dirty="0">
              <a:solidFill>
                <a:srgbClr val="C00000"/>
              </a:solidFill>
            </a:endParaRPr>
          </a:p>
        </p:txBody>
      </p:sp>
      <p:sp>
        <p:nvSpPr>
          <p:cNvPr id="10" name="CasellaDiTesto 9"/>
          <p:cNvSpPr txBox="1"/>
          <p:nvPr/>
        </p:nvSpPr>
        <p:spPr>
          <a:xfrm>
            <a:off x="334566" y="5013176"/>
            <a:ext cx="4104456" cy="923330"/>
          </a:xfrm>
          <a:prstGeom prst="rect">
            <a:avLst/>
          </a:prstGeom>
          <a:noFill/>
          <a:ln>
            <a:solidFill>
              <a:schemeClr val="accent1"/>
            </a:solidFill>
          </a:ln>
        </p:spPr>
        <p:txBody>
          <a:bodyPr wrap="square" rtlCol="0">
            <a:spAutoFit/>
          </a:bodyPr>
          <a:lstStyle/>
          <a:p>
            <a:pPr algn="just"/>
            <a:r>
              <a:rPr lang="it-IT" dirty="0" smtClean="0"/>
              <a:t>Vaglio del tribunale di sorveglianza sulle condotte collaborative (art. 58-</a:t>
            </a:r>
            <a:r>
              <a:rPr lang="it-IT" i="1" dirty="0" smtClean="0"/>
              <a:t>ter</a:t>
            </a:r>
            <a:r>
              <a:rPr lang="it-IT" dirty="0" smtClean="0"/>
              <a:t>, comma 2, </a:t>
            </a:r>
            <a:r>
              <a:rPr lang="it-IT" dirty="0" err="1" smtClean="0"/>
              <a:t>ord</a:t>
            </a:r>
            <a:r>
              <a:rPr lang="it-IT" dirty="0" smtClean="0"/>
              <a:t>. </a:t>
            </a:r>
            <a:r>
              <a:rPr lang="it-IT" dirty="0" err="1" smtClean="0"/>
              <a:t>penit</a:t>
            </a:r>
            <a:r>
              <a:rPr lang="it-IT" dirty="0" smtClean="0"/>
              <a:t>.)</a:t>
            </a:r>
            <a:endParaRPr lang="it-IT" dirty="0"/>
          </a:p>
        </p:txBody>
      </p:sp>
      <p:cxnSp>
        <p:nvCxnSpPr>
          <p:cNvPr id="12" name="Connettore 2 11"/>
          <p:cNvCxnSpPr>
            <a:stCxn id="8" idx="1"/>
          </p:cNvCxnSpPr>
          <p:nvPr/>
        </p:nvCxnSpPr>
        <p:spPr>
          <a:xfrm flipH="1" flipV="1">
            <a:off x="4439022" y="5517232"/>
            <a:ext cx="64807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 name="CasellaDiTesto 10"/>
          <p:cNvSpPr txBox="1"/>
          <p:nvPr/>
        </p:nvSpPr>
        <p:spPr>
          <a:xfrm>
            <a:off x="334566" y="764704"/>
            <a:ext cx="11521280" cy="338554"/>
          </a:xfrm>
          <a:prstGeom prst="rect">
            <a:avLst/>
          </a:prstGeom>
          <a:noFill/>
          <a:ln>
            <a:solidFill>
              <a:schemeClr val="accent1"/>
            </a:solidFill>
          </a:ln>
        </p:spPr>
        <p:txBody>
          <a:bodyPr wrap="square" rtlCol="0">
            <a:spAutoFit/>
          </a:bodyPr>
          <a:lstStyle/>
          <a:p>
            <a:pPr algn="just"/>
            <a:r>
              <a:rPr lang="it-IT" sz="1600" dirty="0" smtClean="0"/>
              <a:t>Introdotto dal </a:t>
            </a:r>
            <a:r>
              <a:rPr lang="it-IT" sz="1600" b="1" dirty="0" smtClean="0">
                <a:solidFill>
                  <a:srgbClr val="FF0000"/>
                </a:solidFill>
              </a:rPr>
              <a:t>d.lgs. 152/1991</a:t>
            </a:r>
            <a:r>
              <a:rPr lang="it-IT" sz="1600" dirty="0" smtClean="0"/>
              <a:t> e modificato in senso ulteriormente restrittivo dal </a:t>
            </a:r>
            <a:r>
              <a:rPr lang="it-IT" sz="1600" b="1" dirty="0" smtClean="0">
                <a:solidFill>
                  <a:srgbClr val="FF0000"/>
                </a:solidFill>
              </a:rPr>
              <a:t>d.lgs. 306/1992</a:t>
            </a:r>
            <a:r>
              <a:rPr lang="it-IT" sz="1600" dirty="0" smtClean="0"/>
              <a:t> (</a:t>
            </a:r>
            <a:r>
              <a:rPr lang="it-IT" sz="1600" u="sng" dirty="0" smtClean="0"/>
              <a:t>stagione delle stragi di mafia</a:t>
            </a:r>
            <a:r>
              <a:rPr lang="it-IT" sz="1600" dirty="0" smtClean="0"/>
              <a:t>)</a:t>
            </a:r>
            <a:endParaRPr lang="it-IT" sz="16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784C2CA7-DE91-4FC9-826F-218A18D433E4}"/>
              </a:ext>
            </a:extLst>
          </p:cNvPr>
          <p:cNvSpPr>
            <a:spLocks noGrp="1"/>
          </p:cNvSpPr>
          <p:nvPr>
            <p:ph type="title"/>
          </p:nvPr>
        </p:nvSpPr>
        <p:spPr>
          <a:xfrm>
            <a:off x="87614" y="2120"/>
            <a:ext cx="11704675" cy="749049"/>
          </a:xfrm>
        </p:spPr>
        <p:txBody>
          <a:bodyPr>
            <a:normAutofit/>
          </a:bodyPr>
          <a:lstStyle/>
          <a:p>
            <a:r>
              <a:rPr lang="en-US" sz="3600" dirty="0" err="1" smtClean="0">
                <a:solidFill>
                  <a:schemeClr val="tx2"/>
                </a:solidFill>
              </a:rPr>
              <a:t>Ostatività</a:t>
            </a:r>
            <a:r>
              <a:rPr lang="en-US" sz="3600" dirty="0" smtClean="0">
                <a:solidFill>
                  <a:schemeClr val="tx2"/>
                </a:solidFill>
              </a:rPr>
              <a:t> – </a:t>
            </a:r>
            <a:r>
              <a:rPr lang="en-US" sz="3600" dirty="0" err="1" smtClean="0">
                <a:solidFill>
                  <a:schemeClr val="tx2"/>
                </a:solidFill>
              </a:rPr>
              <a:t>Ipotesi</a:t>
            </a:r>
            <a:r>
              <a:rPr lang="en-US" sz="3600" dirty="0" smtClean="0">
                <a:solidFill>
                  <a:schemeClr val="tx2"/>
                </a:solidFill>
              </a:rPr>
              <a:t> del comma 1</a:t>
            </a:r>
            <a:endParaRPr lang="en-US" sz="3600" dirty="0">
              <a:solidFill>
                <a:schemeClr val="tx2"/>
              </a:solidFill>
            </a:endParaRPr>
          </a:p>
        </p:txBody>
      </p:sp>
      <p:sp>
        <p:nvSpPr>
          <p:cNvPr id="5" name="CasellaDiTesto 4"/>
          <p:cNvSpPr txBox="1"/>
          <p:nvPr/>
        </p:nvSpPr>
        <p:spPr>
          <a:xfrm>
            <a:off x="334566" y="836712"/>
            <a:ext cx="11521280" cy="2554545"/>
          </a:xfrm>
          <a:prstGeom prst="rect">
            <a:avLst/>
          </a:prstGeom>
          <a:noFill/>
          <a:ln>
            <a:solidFill>
              <a:schemeClr val="accent1"/>
            </a:solidFill>
          </a:ln>
        </p:spPr>
        <p:txBody>
          <a:bodyPr wrap="square" rtlCol="0">
            <a:spAutoFit/>
          </a:bodyPr>
          <a:lstStyle/>
          <a:p>
            <a:pPr algn="just"/>
            <a:r>
              <a:rPr lang="it-IT" sz="1600" dirty="0" smtClean="0"/>
              <a:t>Esclusione del </a:t>
            </a:r>
            <a:r>
              <a:rPr lang="it-IT" sz="1600" b="1" dirty="0" smtClean="0"/>
              <a:t>lavoro all’esterno</a:t>
            </a:r>
            <a:r>
              <a:rPr lang="it-IT" sz="1600" dirty="0" smtClean="0"/>
              <a:t>, dei </a:t>
            </a:r>
            <a:r>
              <a:rPr lang="it-IT" sz="1600" b="1" dirty="0" smtClean="0"/>
              <a:t>permessi premio</a:t>
            </a:r>
            <a:r>
              <a:rPr lang="it-IT" sz="1600" dirty="0" smtClean="0"/>
              <a:t> e delle </a:t>
            </a:r>
            <a:r>
              <a:rPr lang="it-IT" sz="1600" b="1" dirty="0" smtClean="0"/>
              <a:t>misure alternative</a:t>
            </a:r>
            <a:r>
              <a:rPr lang="it-IT" sz="1600" dirty="0" smtClean="0"/>
              <a:t> (</a:t>
            </a:r>
            <a:r>
              <a:rPr lang="it-IT" sz="1600" u="sng" dirty="0" smtClean="0"/>
              <a:t>ma non della liberazione anticipata</a:t>
            </a:r>
            <a:r>
              <a:rPr lang="it-IT" sz="1600" dirty="0" smtClean="0"/>
              <a:t>) per </a:t>
            </a:r>
            <a:r>
              <a:rPr lang="it-IT" sz="1600" b="1" dirty="0" smtClean="0"/>
              <a:t>detenuti </a:t>
            </a:r>
            <a:r>
              <a:rPr lang="it-IT" sz="1600" b="1" u="sng" dirty="0" smtClean="0"/>
              <a:t>collaboranti</a:t>
            </a:r>
            <a:r>
              <a:rPr lang="it-IT" sz="1600" dirty="0" smtClean="0"/>
              <a:t> quando siano stati condannati per:</a:t>
            </a:r>
          </a:p>
          <a:p>
            <a:pPr algn="just">
              <a:buFont typeface="Arial" pitchFamily="34" charset="0"/>
              <a:buChar char="•"/>
            </a:pPr>
            <a:r>
              <a:rPr lang="it-IT" sz="1600" dirty="0" smtClean="0"/>
              <a:t> delitti commessi con finalità di </a:t>
            </a:r>
            <a:r>
              <a:rPr lang="it-IT" sz="1600" i="1" dirty="0" smtClean="0"/>
              <a:t>terrorismo</a:t>
            </a:r>
            <a:r>
              <a:rPr lang="it-IT" sz="1600" dirty="0" smtClean="0"/>
              <a:t> (anche internazionale) o di eversione dell’ordine democratico mediante il compimento di atti di violenza;</a:t>
            </a:r>
          </a:p>
          <a:p>
            <a:pPr algn="just">
              <a:buFont typeface="Arial" pitchFamily="34" charset="0"/>
              <a:buChar char="•"/>
            </a:pPr>
            <a:r>
              <a:rPr lang="it-IT" sz="1600" dirty="0" smtClean="0"/>
              <a:t> delitti di associazione a delinquere </a:t>
            </a:r>
            <a:r>
              <a:rPr lang="it-IT" sz="1600" i="1" dirty="0" smtClean="0"/>
              <a:t>di stampo mafioso</a:t>
            </a:r>
            <a:r>
              <a:rPr lang="it-IT" sz="1600" dirty="0" smtClean="0"/>
              <a:t> e commessi al fine di agevolare le attività di tali associazioni</a:t>
            </a:r>
          </a:p>
          <a:p>
            <a:pPr algn="just">
              <a:buFont typeface="Arial" pitchFamily="34" charset="0"/>
              <a:buChar char="•"/>
            </a:pPr>
            <a:r>
              <a:rPr lang="it-IT" sz="1600" dirty="0" smtClean="0"/>
              <a:t> delitti di riduzione o mantenimento in </a:t>
            </a:r>
            <a:r>
              <a:rPr lang="it-IT" sz="1600" i="1" dirty="0" smtClean="0"/>
              <a:t>schiavitù</a:t>
            </a:r>
            <a:r>
              <a:rPr lang="it-IT" sz="1600" dirty="0" smtClean="0"/>
              <a:t>, </a:t>
            </a:r>
            <a:r>
              <a:rPr lang="it-IT" sz="1600" i="1" dirty="0" smtClean="0"/>
              <a:t>prostituzione minorile</a:t>
            </a:r>
            <a:r>
              <a:rPr lang="it-IT" sz="1600" dirty="0" smtClean="0"/>
              <a:t>, </a:t>
            </a:r>
            <a:r>
              <a:rPr lang="it-IT" sz="1600" i="1" dirty="0" smtClean="0"/>
              <a:t>pornografia minorile</a:t>
            </a:r>
            <a:r>
              <a:rPr lang="it-IT" sz="1600" dirty="0" smtClean="0"/>
              <a:t>, tratta di persone, acquisto e alienazione di schiavi, </a:t>
            </a:r>
            <a:r>
              <a:rPr lang="it-IT" sz="1600" i="1" dirty="0" smtClean="0"/>
              <a:t>violenza sessuale di gruppo</a:t>
            </a:r>
            <a:r>
              <a:rPr lang="it-IT" sz="1600" dirty="0" smtClean="0"/>
              <a:t>, </a:t>
            </a:r>
            <a:r>
              <a:rPr lang="it-IT" sz="1600" i="1" dirty="0" smtClean="0"/>
              <a:t>sequestro di persona</a:t>
            </a:r>
            <a:r>
              <a:rPr lang="it-IT" sz="1600" dirty="0" smtClean="0"/>
              <a:t> a scopo di estorsione, favoreggiamento dell’</a:t>
            </a:r>
            <a:r>
              <a:rPr lang="it-IT" sz="1600" i="1" dirty="0" smtClean="0"/>
              <a:t>immigrazione clandestina</a:t>
            </a:r>
            <a:r>
              <a:rPr lang="it-IT" sz="1600" dirty="0" smtClean="0"/>
              <a:t>, </a:t>
            </a:r>
            <a:r>
              <a:rPr lang="it-IT" sz="1600" i="1" dirty="0" smtClean="0"/>
              <a:t>contrabbando</a:t>
            </a:r>
            <a:r>
              <a:rPr lang="it-IT" sz="1600" dirty="0" smtClean="0"/>
              <a:t>, associazione finalizzata al traffico di </a:t>
            </a:r>
            <a:r>
              <a:rPr lang="it-IT" sz="1600" i="1" dirty="0" smtClean="0"/>
              <a:t>stupefacenti</a:t>
            </a:r>
            <a:r>
              <a:rPr lang="it-IT" sz="1600" dirty="0" smtClean="0"/>
              <a:t>;</a:t>
            </a:r>
          </a:p>
          <a:p>
            <a:pPr algn="just">
              <a:buFont typeface="Arial" pitchFamily="34" charset="0"/>
              <a:buChar char="•"/>
            </a:pPr>
            <a:r>
              <a:rPr lang="it-IT" sz="1600" dirty="0" smtClean="0"/>
              <a:t> delitti commessi con lo scopo di </a:t>
            </a:r>
            <a:r>
              <a:rPr lang="it-IT" sz="1600" i="1" dirty="0" smtClean="0"/>
              <a:t>eseguire o di occultare</a:t>
            </a:r>
            <a:r>
              <a:rPr lang="it-IT" sz="1600" dirty="0" smtClean="0"/>
              <a:t> uno dei reati sopra indicati o per assicurare al condannato o ad altri il prodotto, il </a:t>
            </a:r>
            <a:r>
              <a:rPr lang="it-IT" sz="1600" i="1" dirty="0" smtClean="0"/>
              <a:t>prezzo, il profitto o l’impunità di detti reati</a:t>
            </a:r>
            <a:r>
              <a:rPr lang="it-IT" sz="1600" dirty="0" smtClean="0"/>
              <a:t>.</a:t>
            </a:r>
          </a:p>
        </p:txBody>
      </p:sp>
      <p:cxnSp>
        <p:nvCxnSpPr>
          <p:cNvPr id="7" name="Connettore 2 6"/>
          <p:cNvCxnSpPr/>
          <p:nvPr/>
        </p:nvCxnSpPr>
        <p:spPr>
          <a:xfrm>
            <a:off x="982638" y="1340768"/>
            <a:ext cx="0" cy="23762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 name="CasellaDiTesto 8"/>
          <p:cNvSpPr txBox="1"/>
          <p:nvPr/>
        </p:nvSpPr>
        <p:spPr>
          <a:xfrm>
            <a:off x="334566" y="3717032"/>
            <a:ext cx="11521280" cy="584775"/>
          </a:xfrm>
          <a:prstGeom prst="rect">
            <a:avLst/>
          </a:prstGeom>
          <a:noFill/>
          <a:ln>
            <a:solidFill>
              <a:schemeClr val="accent1"/>
            </a:solidFill>
          </a:ln>
        </p:spPr>
        <p:txBody>
          <a:bodyPr wrap="square" rtlCol="0">
            <a:spAutoFit/>
          </a:bodyPr>
          <a:lstStyle/>
          <a:p>
            <a:pPr algn="just"/>
            <a:r>
              <a:rPr lang="it-IT" sz="1600" b="1" dirty="0" smtClean="0">
                <a:solidFill>
                  <a:srgbClr val="C00000"/>
                </a:solidFill>
              </a:rPr>
              <a:t>Problema: </a:t>
            </a:r>
            <a:r>
              <a:rPr lang="it-IT" sz="1600" dirty="0" smtClean="0"/>
              <a:t>la collaborazione impossibile/inesigibile (</a:t>
            </a:r>
            <a:r>
              <a:rPr lang="it-IT" sz="1600" i="1" dirty="0" smtClean="0"/>
              <a:t>es. il giovane Tizio trasporta droga da un paese all’altro per conto di una certa famiglia mafiosa; è chiamato a rendere conto sui traffici della famiglia in luoghi molto lontani dai suoi e di cui non sa nulla</a:t>
            </a:r>
            <a:r>
              <a:rPr lang="it-IT" sz="1600" dirty="0" smtClean="0"/>
              <a:t>).</a:t>
            </a:r>
            <a:endParaRPr lang="it-IT" sz="1600" b="1" dirty="0">
              <a:solidFill>
                <a:srgbClr val="C00000"/>
              </a:solidFill>
            </a:endParaRPr>
          </a:p>
        </p:txBody>
      </p:sp>
      <p:sp>
        <p:nvSpPr>
          <p:cNvPr id="10" name="CasellaDiTesto 9"/>
          <p:cNvSpPr txBox="1"/>
          <p:nvPr/>
        </p:nvSpPr>
        <p:spPr>
          <a:xfrm>
            <a:off x="334566" y="4365104"/>
            <a:ext cx="11521280" cy="1815882"/>
          </a:xfrm>
          <a:prstGeom prst="rect">
            <a:avLst/>
          </a:prstGeom>
          <a:noFill/>
          <a:ln>
            <a:solidFill>
              <a:schemeClr val="accent1"/>
            </a:solidFill>
          </a:ln>
        </p:spPr>
        <p:txBody>
          <a:bodyPr wrap="square" rtlCol="0">
            <a:spAutoFit/>
          </a:bodyPr>
          <a:lstStyle/>
          <a:p>
            <a:pPr algn="just"/>
            <a:r>
              <a:rPr lang="it-IT" sz="1600" b="1" dirty="0" smtClean="0"/>
              <a:t>Corte cost. 253/2019 – </a:t>
            </a:r>
            <a:r>
              <a:rPr lang="it-IT" sz="1600" dirty="0" smtClean="0"/>
              <a:t>incostituzionalità del comma 1 laddove non prevede che ai detenuti per l’associazione a delinquere di stampo mafioso e commessi al fine di agevolare le attività di tali associazioni i permessi premio possano essere concessi anche in assenza di collaborazione, laddove, però, </a:t>
            </a:r>
            <a:r>
              <a:rPr lang="it-IT" sz="1600" b="1" dirty="0" smtClean="0">
                <a:solidFill>
                  <a:schemeClr val="accent1">
                    <a:lumMod val="75000"/>
                  </a:schemeClr>
                </a:solidFill>
              </a:rPr>
              <a:t>sia provata l’assenza di collegamenti con la criminalità organizzata e del pericolo di ripristino di tali collegamenti</a:t>
            </a:r>
            <a:r>
              <a:rPr lang="it-IT" sz="1600" dirty="0" smtClean="0"/>
              <a:t>. 		        </a:t>
            </a:r>
            <a:r>
              <a:rPr lang="it-IT" sz="1600" i="1" dirty="0" err="1" smtClean="0">
                <a:solidFill>
                  <a:schemeClr val="accent1">
                    <a:lumMod val="75000"/>
                  </a:schemeClr>
                </a:solidFill>
              </a:rPr>
              <a:t>Probatio</a:t>
            </a:r>
            <a:r>
              <a:rPr lang="it-IT" sz="1600" i="1" dirty="0" smtClean="0">
                <a:solidFill>
                  <a:schemeClr val="accent1">
                    <a:lumMod val="75000"/>
                  </a:schemeClr>
                </a:solidFill>
              </a:rPr>
              <a:t> diabolica</a:t>
            </a:r>
            <a:r>
              <a:rPr lang="it-IT" sz="1600" dirty="0" smtClean="0">
                <a:solidFill>
                  <a:schemeClr val="accent1">
                    <a:lumMod val="75000"/>
                  </a:schemeClr>
                </a:solidFill>
              </a:rPr>
              <a:t>: il detenuto non collaborante che deve dimostrare l’assenza di collegamenti</a:t>
            </a:r>
            <a:r>
              <a:rPr lang="it-IT" sz="1600" dirty="0" smtClean="0"/>
              <a:t>.</a:t>
            </a:r>
          </a:p>
          <a:p>
            <a:pPr algn="just"/>
            <a:r>
              <a:rPr lang="it-IT" sz="1600" b="1" dirty="0" smtClean="0"/>
              <a:t>Corte cost. 20/2022 </a:t>
            </a:r>
            <a:r>
              <a:rPr lang="it-IT" sz="1600" dirty="0" smtClean="0"/>
              <a:t>– rilevanza della distinzione tra il </a:t>
            </a:r>
            <a:r>
              <a:rPr lang="it-IT" sz="1600" u="sng" dirty="0" smtClean="0"/>
              <a:t>non collaborante “per scelta” e il non collaborante “suo malgrado”</a:t>
            </a:r>
            <a:r>
              <a:rPr lang="it-IT" sz="1600" dirty="0" smtClean="0"/>
              <a:t>. Semplificazione, nell’ultimo caso, del regime probatorio utile all’esclusione dell’</a:t>
            </a:r>
            <a:r>
              <a:rPr lang="it-IT" sz="1600" dirty="0" err="1" smtClean="0"/>
              <a:t>ostatività</a:t>
            </a:r>
            <a:r>
              <a:rPr lang="it-IT" sz="1600" dirty="0" smtClean="0"/>
              <a:t>, limitato solo all’assenza di collegamenti con la criminalità organizzata.</a:t>
            </a:r>
            <a:endParaRPr lang="it-IT" sz="1600" b="1" dirty="0"/>
          </a:p>
        </p:txBody>
      </p:sp>
      <p:cxnSp>
        <p:nvCxnSpPr>
          <p:cNvPr id="12" name="Connettore 2 11"/>
          <p:cNvCxnSpPr/>
          <p:nvPr/>
        </p:nvCxnSpPr>
        <p:spPr>
          <a:xfrm>
            <a:off x="1558702" y="5229200"/>
            <a:ext cx="187220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784C2CA7-DE91-4FC9-826F-218A18D433E4}"/>
              </a:ext>
            </a:extLst>
          </p:cNvPr>
          <p:cNvSpPr>
            <a:spLocks noGrp="1"/>
          </p:cNvSpPr>
          <p:nvPr>
            <p:ph type="title"/>
          </p:nvPr>
        </p:nvSpPr>
        <p:spPr>
          <a:xfrm>
            <a:off x="87614" y="2120"/>
            <a:ext cx="11704675" cy="749049"/>
          </a:xfrm>
        </p:spPr>
        <p:txBody>
          <a:bodyPr>
            <a:normAutofit/>
          </a:bodyPr>
          <a:lstStyle/>
          <a:p>
            <a:r>
              <a:rPr lang="en-US" sz="3600" dirty="0" err="1" smtClean="0">
                <a:solidFill>
                  <a:schemeClr val="tx2"/>
                </a:solidFill>
              </a:rPr>
              <a:t>Ostatività</a:t>
            </a:r>
            <a:r>
              <a:rPr lang="en-US" sz="3600" dirty="0" smtClean="0">
                <a:solidFill>
                  <a:schemeClr val="tx2"/>
                </a:solidFill>
              </a:rPr>
              <a:t> – </a:t>
            </a:r>
            <a:r>
              <a:rPr lang="en-US" sz="3600" dirty="0" err="1" smtClean="0">
                <a:solidFill>
                  <a:schemeClr val="tx2"/>
                </a:solidFill>
              </a:rPr>
              <a:t>Ipotesi</a:t>
            </a:r>
            <a:r>
              <a:rPr lang="en-US" sz="3600" dirty="0" smtClean="0">
                <a:solidFill>
                  <a:schemeClr val="tx2"/>
                </a:solidFill>
              </a:rPr>
              <a:t> del comma 1-</a:t>
            </a:r>
            <a:r>
              <a:rPr lang="en-US" sz="3600" i="1" dirty="0" smtClean="0">
                <a:solidFill>
                  <a:schemeClr val="tx2"/>
                </a:solidFill>
              </a:rPr>
              <a:t>bis</a:t>
            </a:r>
            <a:endParaRPr lang="en-US" sz="3600" dirty="0">
              <a:solidFill>
                <a:schemeClr val="tx2"/>
              </a:solidFill>
            </a:endParaRPr>
          </a:p>
        </p:txBody>
      </p:sp>
      <p:sp>
        <p:nvSpPr>
          <p:cNvPr id="5" name="CasellaDiTesto 4"/>
          <p:cNvSpPr txBox="1"/>
          <p:nvPr/>
        </p:nvSpPr>
        <p:spPr>
          <a:xfrm>
            <a:off x="262558" y="764705"/>
            <a:ext cx="11737304" cy="307777"/>
          </a:xfrm>
          <a:prstGeom prst="rect">
            <a:avLst/>
          </a:prstGeom>
          <a:noFill/>
          <a:ln>
            <a:solidFill>
              <a:schemeClr val="accent1"/>
            </a:solidFill>
          </a:ln>
        </p:spPr>
        <p:txBody>
          <a:bodyPr wrap="square" rtlCol="0">
            <a:spAutoFit/>
          </a:bodyPr>
          <a:lstStyle/>
          <a:p>
            <a:pPr algn="just"/>
            <a:r>
              <a:rPr lang="it-IT" sz="1400" dirty="0" smtClean="0"/>
              <a:t>Sempre il problema della collaborazione impossibile/inesigibile ha determinato la necessità di adeguare il comma 1-</a:t>
            </a:r>
            <a:r>
              <a:rPr lang="it-IT" sz="1400" i="1" dirty="0" smtClean="0"/>
              <a:t>bis</a:t>
            </a:r>
            <a:r>
              <a:rPr lang="it-IT" sz="1400" dirty="0" smtClean="0"/>
              <a:t> ai moniti della Corte costituzionale.</a:t>
            </a:r>
            <a:endParaRPr lang="it-IT" sz="1400" dirty="0"/>
          </a:p>
        </p:txBody>
      </p:sp>
      <p:sp>
        <p:nvSpPr>
          <p:cNvPr id="6" name="CasellaDiTesto 5"/>
          <p:cNvSpPr txBox="1"/>
          <p:nvPr/>
        </p:nvSpPr>
        <p:spPr>
          <a:xfrm>
            <a:off x="262558" y="1196752"/>
            <a:ext cx="11737304" cy="1815882"/>
          </a:xfrm>
          <a:prstGeom prst="rect">
            <a:avLst/>
          </a:prstGeom>
          <a:noFill/>
          <a:ln>
            <a:solidFill>
              <a:schemeClr val="accent1"/>
            </a:solidFill>
          </a:ln>
        </p:spPr>
        <p:txBody>
          <a:bodyPr wrap="square" rtlCol="0">
            <a:spAutoFit/>
          </a:bodyPr>
          <a:lstStyle/>
          <a:p>
            <a:pPr algn="just"/>
            <a:r>
              <a:rPr lang="it-IT" sz="1400" b="1" dirty="0" smtClean="0"/>
              <a:t>Versione </a:t>
            </a:r>
            <a:r>
              <a:rPr lang="it-IT" sz="1400" b="1" i="1" dirty="0" smtClean="0"/>
              <a:t>ante </a:t>
            </a:r>
            <a:r>
              <a:rPr lang="it-IT" sz="1400" b="1" dirty="0" smtClean="0"/>
              <a:t>d.l. </a:t>
            </a:r>
            <a:r>
              <a:rPr lang="it-IT" sz="1400" b="1" dirty="0" smtClean="0"/>
              <a:t>31 ottobre 2022, </a:t>
            </a:r>
            <a:r>
              <a:rPr lang="it-IT" sz="1400" b="1" dirty="0" smtClean="0"/>
              <a:t>n. </a:t>
            </a:r>
            <a:r>
              <a:rPr lang="it-IT" sz="1400" b="1" dirty="0" smtClean="0"/>
              <a:t>162, </a:t>
            </a:r>
            <a:r>
              <a:rPr lang="it-IT" sz="1400" b="1" dirty="0" err="1" smtClean="0"/>
              <a:t>conv</a:t>
            </a:r>
            <a:r>
              <a:rPr lang="it-IT" sz="1400" b="1" dirty="0" smtClean="0"/>
              <a:t>. l. </a:t>
            </a:r>
            <a:r>
              <a:rPr lang="it-IT" sz="1400" b="1" dirty="0" smtClean="0"/>
              <a:t>30 dicembre 2022, </a:t>
            </a:r>
            <a:r>
              <a:rPr lang="it-IT" sz="1400" b="1" dirty="0" smtClean="0"/>
              <a:t>n. </a:t>
            </a:r>
            <a:r>
              <a:rPr lang="it-IT" sz="1400" b="1" dirty="0" smtClean="0"/>
              <a:t>199, </a:t>
            </a:r>
            <a:r>
              <a:rPr lang="it-IT" sz="1400" b="1" dirty="0" smtClean="0"/>
              <a:t>introdotta </a:t>
            </a:r>
            <a:r>
              <a:rPr lang="it-IT" sz="1400" b="1" dirty="0" smtClean="0"/>
              <a:t>con </a:t>
            </a:r>
            <a:r>
              <a:rPr lang="it-IT" sz="1400" b="1" dirty="0" smtClean="0"/>
              <a:t>il d.l. 23 febbraio 2009, n. 11 e in parte modificata successivamente.</a:t>
            </a:r>
          </a:p>
          <a:p>
            <a:pPr algn="just"/>
            <a:r>
              <a:rPr lang="it-IT" sz="1400" i="1" dirty="0" smtClean="0"/>
              <a:t>“I benefici di cui al comma 1 possono essere concessi ai detenuti o internati per uno dei delitti ivi previsti, purché siano stati </a:t>
            </a:r>
            <a:r>
              <a:rPr lang="it-IT" sz="1400" b="1" i="1" dirty="0" smtClean="0">
                <a:solidFill>
                  <a:srgbClr val="FF0000"/>
                </a:solidFill>
              </a:rPr>
              <a:t>acquisiti elementi tali da escludere l’attualità di collegamenti con la criminalità organizzata, terroristica o eversiva</a:t>
            </a:r>
            <a:r>
              <a:rPr lang="it-IT" sz="1400" i="1" dirty="0" smtClean="0"/>
              <a:t>, altresì nei casi in cui la limitata partecipazione al fatto criminoso, accertata nella sentenza di condanna, ovvero l’integrale accertamento dei fatti e delle responsabilità operato con sentenza irrevocabile, rendono comunque </a:t>
            </a:r>
            <a:r>
              <a:rPr lang="it-IT" sz="1400" b="1" i="1" dirty="0" smtClean="0">
                <a:solidFill>
                  <a:srgbClr val="FF0000"/>
                </a:solidFill>
              </a:rPr>
              <a:t>impossibile un’utile collaborazione con la giustizia</a:t>
            </a:r>
            <a:r>
              <a:rPr lang="it-IT" sz="1400" i="1" dirty="0" smtClean="0"/>
              <a:t>, nonché nei casi in cui, anche se la collaborazione che viene offerta risulti oggettivamente irrilevante, nei confronti dei medesimi detenuti o internati sia stata </a:t>
            </a:r>
            <a:r>
              <a:rPr lang="it-IT" sz="1400" b="1" i="1" dirty="0" smtClean="0">
                <a:solidFill>
                  <a:srgbClr val="FF0000"/>
                </a:solidFill>
              </a:rPr>
              <a:t>applicata una delle circostanze attenuanti di cui all’art. 62 n. 6</a:t>
            </a:r>
            <a:r>
              <a:rPr lang="it-IT" sz="1400" i="1" dirty="0" smtClean="0"/>
              <a:t>, anche qualora il risarcimento del danno sia avvenuto dopo la sentenza di condanna, dall’art. 114 ovvero dall’art. 116, secondo comma, del codice penale”</a:t>
            </a:r>
            <a:endParaRPr lang="it-IT" sz="1400" i="1" dirty="0"/>
          </a:p>
        </p:txBody>
      </p:sp>
      <p:sp>
        <p:nvSpPr>
          <p:cNvPr id="7" name="CasellaDiTesto 6"/>
          <p:cNvSpPr txBox="1"/>
          <p:nvPr/>
        </p:nvSpPr>
        <p:spPr>
          <a:xfrm>
            <a:off x="262558" y="3140968"/>
            <a:ext cx="11737304" cy="3323987"/>
          </a:xfrm>
          <a:prstGeom prst="rect">
            <a:avLst/>
          </a:prstGeom>
          <a:noFill/>
          <a:ln>
            <a:solidFill>
              <a:schemeClr val="accent1"/>
            </a:solidFill>
          </a:ln>
        </p:spPr>
        <p:txBody>
          <a:bodyPr wrap="square" rtlCol="0">
            <a:spAutoFit/>
          </a:bodyPr>
          <a:lstStyle/>
          <a:p>
            <a:pPr algn="just"/>
            <a:r>
              <a:rPr lang="it-IT" sz="1400" b="1" dirty="0" smtClean="0"/>
              <a:t>Versione attuale (… dopo la sentenza 20/2022)</a:t>
            </a:r>
          </a:p>
          <a:p>
            <a:pPr algn="just"/>
            <a:r>
              <a:rPr lang="it-IT" sz="1400" i="1" dirty="0" smtClean="0"/>
              <a:t>“I benefici di cui al comma 1 possono essere concessi, anche in assenza di collaborazione con la giustizia ai sensi dell’art. 58-ter, ai detenuti e agli internati per delitti commessi per finalità di terrorismo, anche internazionale, o di eversione dell'ordine democratico mediante il compimento di atti di violenza, per i delitti di cui agli artt. 416 e 416-ter c.p., per delitti commessi avvalendosi delle condizioni previste dall‘art. 416-bis c.p., ovvero al fine di agevolare l'attività delle associazioni in esso previste, per i delitti di cui agli articoli 12, commi 1 e 3, e 12-bis del testo unico delle disposizioni concernenti la disciplina dell'immigrazione e norme sulla condizione dello straniero, di cui al d.lgs. 25 luglio 1998, n. 286, e per i delitti di cui all'articolo 291-quater del testo unico delle disposizioni legislative in materia doganale, di cui al </a:t>
            </a:r>
            <a:r>
              <a:rPr lang="it-IT" sz="1400" i="1" dirty="0" err="1" smtClean="0"/>
              <a:t>d.P.R.</a:t>
            </a:r>
            <a:r>
              <a:rPr lang="it-IT" sz="1400" i="1" dirty="0" smtClean="0"/>
              <a:t> 23 gennaio 1973, n. 43, e dall’art. 74 del testo unico delle leggi in materia di disciplina degli stupefacenti e sostanze psicotrope, prevenzione, cura e riabilitazione dei relativi stati di tossicodipendenza, di cui al </a:t>
            </a:r>
            <a:r>
              <a:rPr lang="it-IT" sz="1400" i="1" dirty="0" err="1" smtClean="0"/>
              <a:t>d.P.R.</a:t>
            </a:r>
            <a:r>
              <a:rPr lang="it-IT" sz="1400" i="1" dirty="0" smtClean="0"/>
              <a:t> 9 ottobre 1990, n. 309, purché gli stessi dimostrino l'adempimento delle </a:t>
            </a:r>
            <a:r>
              <a:rPr lang="it-IT" sz="1400" b="1" i="1" dirty="0" smtClean="0">
                <a:solidFill>
                  <a:srgbClr val="7030A0"/>
                </a:solidFill>
              </a:rPr>
              <a:t>obbligazioni civili e degli obblighi di riparazione pecuniaria</a:t>
            </a:r>
            <a:r>
              <a:rPr lang="it-IT" sz="1400" i="1" dirty="0" smtClean="0"/>
              <a:t> conseguenti alla condanna o l'assoluta impossibilità di tale adempimento e alleghino elementi specifici, diversi e ulteriori rispetto alla regolare condotta carceraria, alla partecipazione del detenuto al percorso rieducativo e alla mera dichiarazione di dissociazione dall'organizzazione criminale</a:t>
            </a:r>
            <a:r>
              <a:rPr lang="it-IT" sz="1400" b="1" i="1" dirty="0" smtClean="0">
                <a:solidFill>
                  <a:srgbClr val="7030A0"/>
                </a:solidFill>
              </a:rPr>
              <a:t> </a:t>
            </a:r>
            <a:r>
              <a:rPr lang="it-IT" sz="1400" i="1" dirty="0" smtClean="0"/>
              <a:t>di eventuale appartenenza, che consentano di </a:t>
            </a:r>
            <a:r>
              <a:rPr lang="it-IT" sz="1400" b="1" i="1" dirty="0" smtClean="0">
                <a:solidFill>
                  <a:srgbClr val="7030A0"/>
                </a:solidFill>
              </a:rPr>
              <a:t>escludere l'attualità di collegamenti con la criminalità organizzata, terroristica o eversiva e con il contesto nel quale il reato è stato commesso, nonché il pericolo di ripristino di tali collegamenti</a:t>
            </a:r>
            <a:r>
              <a:rPr lang="it-IT" sz="1400" i="1" dirty="0" smtClean="0"/>
              <a:t>, anche indiretti o tramite terzi, tenuto conto delle circostanze personali e ambientali, delle ragioni eventualmente dedotte a sostegno della mancata collaborazione, della revisione critica della condotta criminosa e di ogni altra informazione disponibile. Al fine della concessione dei benefici, il giudice accerta altresì la sussistenza di iniziative dell'interessato a favore delle vittime, sia nelle forme risarcitorie che in quelle della </a:t>
            </a:r>
            <a:r>
              <a:rPr lang="it-IT" sz="1400" b="1" i="1" dirty="0" smtClean="0">
                <a:solidFill>
                  <a:srgbClr val="7030A0"/>
                </a:solidFill>
              </a:rPr>
              <a:t>giustizia </a:t>
            </a:r>
            <a:r>
              <a:rPr lang="it-IT" sz="1400" b="1" i="1" dirty="0" err="1" smtClean="0">
                <a:solidFill>
                  <a:srgbClr val="7030A0"/>
                </a:solidFill>
              </a:rPr>
              <a:t>riparativa</a:t>
            </a:r>
            <a:r>
              <a:rPr lang="it-IT" sz="1400" i="1" dirty="0" smtClean="0"/>
              <a:t>”.</a:t>
            </a:r>
            <a:endParaRPr lang="it-IT" sz="1400" i="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784C2CA7-DE91-4FC9-826F-218A18D433E4}"/>
              </a:ext>
            </a:extLst>
          </p:cNvPr>
          <p:cNvSpPr>
            <a:spLocks noGrp="1"/>
          </p:cNvSpPr>
          <p:nvPr>
            <p:ph type="title"/>
          </p:nvPr>
        </p:nvSpPr>
        <p:spPr>
          <a:xfrm>
            <a:off x="87614" y="2120"/>
            <a:ext cx="11704675" cy="749049"/>
          </a:xfrm>
        </p:spPr>
        <p:txBody>
          <a:bodyPr>
            <a:normAutofit/>
          </a:bodyPr>
          <a:lstStyle/>
          <a:p>
            <a:r>
              <a:rPr lang="en-US" sz="3600" dirty="0" err="1" smtClean="0">
                <a:solidFill>
                  <a:schemeClr val="tx2"/>
                </a:solidFill>
              </a:rPr>
              <a:t>Ostatività</a:t>
            </a:r>
            <a:r>
              <a:rPr lang="en-US" sz="3600" dirty="0" smtClean="0">
                <a:solidFill>
                  <a:schemeClr val="tx2"/>
                </a:solidFill>
              </a:rPr>
              <a:t> – </a:t>
            </a:r>
            <a:r>
              <a:rPr lang="en-US" sz="3600" dirty="0" err="1" smtClean="0">
                <a:solidFill>
                  <a:schemeClr val="tx2"/>
                </a:solidFill>
              </a:rPr>
              <a:t>Ipotesi</a:t>
            </a:r>
            <a:r>
              <a:rPr lang="en-US" sz="3600" dirty="0" smtClean="0">
                <a:solidFill>
                  <a:schemeClr val="tx2"/>
                </a:solidFill>
              </a:rPr>
              <a:t> del comma 1-</a:t>
            </a:r>
            <a:r>
              <a:rPr lang="en-US" sz="3600" i="1" dirty="0" smtClean="0">
                <a:solidFill>
                  <a:schemeClr val="tx2"/>
                </a:solidFill>
              </a:rPr>
              <a:t>bis</a:t>
            </a:r>
            <a:endParaRPr lang="en-US" sz="3600" dirty="0">
              <a:solidFill>
                <a:schemeClr val="tx2"/>
              </a:solidFill>
            </a:endParaRPr>
          </a:p>
        </p:txBody>
      </p:sp>
      <p:cxnSp>
        <p:nvCxnSpPr>
          <p:cNvPr id="6" name="Connettore 1 5"/>
          <p:cNvCxnSpPr/>
          <p:nvPr/>
        </p:nvCxnSpPr>
        <p:spPr>
          <a:xfrm>
            <a:off x="6167214" y="764704"/>
            <a:ext cx="0" cy="5688632"/>
          </a:xfrm>
          <a:prstGeom prst="line">
            <a:avLst/>
          </a:prstGeom>
        </p:spPr>
        <p:style>
          <a:lnRef idx="1">
            <a:schemeClr val="accent1"/>
          </a:lnRef>
          <a:fillRef idx="0">
            <a:schemeClr val="accent1"/>
          </a:fillRef>
          <a:effectRef idx="0">
            <a:schemeClr val="accent1"/>
          </a:effectRef>
          <a:fontRef idx="minor">
            <a:schemeClr val="tx1"/>
          </a:fontRef>
        </p:style>
      </p:cxnSp>
      <p:sp>
        <p:nvSpPr>
          <p:cNvPr id="7" name="CasellaDiTesto 6"/>
          <p:cNvSpPr txBox="1"/>
          <p:nvPr/>
        </p:nvSpPr>
        <p:spPr>
          <a:xfrm>
            <a:off x="190550" y="764704"/>
            <a:ext cx="5688632" cy="369332"/>
          </a:xfrm>
          <a:prstGeom prst="rect">
            <a:avLst/>
          </a:prstGeom>
          <a:noFill/>
          <a:ln>
            <a:solidFill>
              <a:schemeClr val="accent1"/>
            </a:solidFill>
          </a:ln>
        </p:spPr>
        <p:txBody>
          <a:bodyPr wrap="square" rtlCol="0">
            <a:spAutoFit/>
          </a:bodyPr>
          <a:lstStyle/>
          <a:p>
            <a:pPr algn="ctr"/>
            <a:r>
              <a:rPr lang="it-IT" b="1" dirty="0" smtClean="0"/>
              <a:t>Il comma 1-</a:t>
            </a:r>
            <a:r>
              <a:rPr lang="it-IT" b="1" i="1" dirty="0" smtClean="0"/>
              <a:t>bis</a:t>
            </a:r>
            <a:r>
              <a:rPr lang="it-IT" b="1" dirty="0" smtClean="0"/>
              <a:t> prima del 2023</a:t>
            </a:r>
            <a:endParaRPr lang="it-IT" b="1" dirty="0"/>
          </a:p>
        </p:txBody>
      </p:sp>
      <p:sp>
        <p:nvSpPr>
          <p:cNvPr id="8" name="CasellaDiTesto 7"/>
          <p:cNvSpPr txBox="1"/>
          <p:nvPr/>
        </p:nvSpPr>
        <p:spPr>
          <a:xfrm>
            <a:off x="190550" y="1268760"/>
            <a:ext cx="5688632" cy="3416320"/>
          </a:xfrm>
          <a:prstGeom prst="rect">
            <a:avLst/>
          </a:prstGeom>
          <a:noFill/>
          <a:ln>
            <a:solidFill>
              <a:schemeClr val="accent1"/>
            </a:solidFill>
          </a:ln>
        </p:spPr>
        <p:txBody>
          <a:bodyPr wrap="square" rtlCol="0">
            <a:spAutoFit/>
          </a:bodyPr>
          <a:lstStyle/>
          <a:p>
            <a:pPr algn="just"/>
            <a:r>
              <a:rPr lang="it-IT" i="1" dirty="0" smtClean="0"/>
              <a:t>Sono possibili benefici, benché si tratti di un detenuto per uno dei reati del comma 1, se si verifica </a:t>
            </a:r>
            <a:r>
              <a:rPr lang="it-IT" i="1" u="sng" dirty="0" smtClean="0"/>
              <a:t>almeno una</a:t>
            </a:r>
            <a:r>
              <a:rPr lang="it-IT" i="1" dirty="0" smtClean="0"/>
              <a:t> delle seguenti circostanze:</a:t>
            </a:r>
            <a:r>
              <a:rPr lang="it-IT" dirty="0" smtClean="0"/>
              <a:t> </a:t>
            </a:r>
          </a:p>
          <a:p>
            <a:pPr algn="just">
              <a:buFont typeface="Arial" pitchFamily="34" charset="0"/>
              <a:buChar char="•"/>
            </a:pPr>
            <a:r>
              <a:rPr lang="it-IT" dirty="0" smtClean="0"/>
              <a:t>Prova dell’assenza di collegamenti con la criminalità organizzata, terroristica, eversiva.</a:t>
            </a:r>
          </a:p>
          <a:p>
            <a:pPr algn="just">
              <a:buFont typeface="Arial" pitchFamily="34" charset="0"/>
              <a:buChar char="•"/>
            </a:pPr>
            <a:r>
              <a:rPr lang="it-IT" dirty="0" smtClean="0"/>
              <a:t> Impossibile collaborazione con la giustizia per la limitata partecipazione al consesso criminoso (dimostrata con la sentenza).</a:t>
            </a:r>
          </a:p>
          <a:p>
            <a:pPr algn="just">
              <a:buFont typeface="Arial" pitchFamily="34" charset="0"/>
              <a:buChar char="•"/>
            </a:pPr>
            <a:r>
              <a:rPr lang="it-IT" dirty="0" smtClean="0"/>
              <a:t> Limitata collaborazione con la giustizia per la limitata partecipazione al consesso criminoso (dimostrata con la sentenza che riconosce le attenuanti dell’art. 62, n. 6, c.p. e degli artt. 114 e 116, comma 2, c.p.).</a:t>
            </a:r>
            <a:endParaRPr lang="it-IT" dirty="0"/>
          </a:p>
        </p:txBody>
      </p:sp>
      <p:sp>
        <p:nvSpPr>
          <p:cNvPr id="9" name="CasellaDiTesto 8"/>
          <p:cNvSpPr txBox="1"/>
          <p:nvPr/>
        </p:nvSpPr>
        <p:spPr>
          <a:xfrm>
            <a:off x="190550" y="4797152"/>
            <a:ext cx="5688632" cy="646331"/>
          </a:xfrm>
          <a:prstGeom prst="rect">
            <a:avLst/>
          </a:prstGeom>
          <a:noFill/>
          <a:ln>
            <a:solidFill>
              <a:schemeClr val="accent1"/>
            </a:solidFill>
          </a:ln>
        </p:spPr>
        <p:txBody>
          <a:bodyPr wrap="square" rtlCol="0">
            <a:spAutoFit/>
          </a:bodyPr>
          <a:lstStyle/>
          <a:p>
            <a:pPr algn="just"/>
            <a:r>
              <a:rPr lang="it-IT" i="1" dirty="0" err="1" smtClean="0"/>
              <a:t>Probatio</a:t>
            </a:r>
            <a:r>
              <a:rPr lang="it-IT" i="1" dirty="0" smtClean="0"/>
              <a:t> </a:t>
            </a:r>
            <a:r>
              <a:rPr lang="it-IT" dirty="0" smtClean="0"/>
              <a:t>diabolica … del resto, la prova di un fatto negativo (l’assenza di collegamenti) è sempre difficile … </a:t>
            </a:r>
            <a:endParaRPr lang="it-IT" i="1" dirty="0"/>
          </a:p>
        </p:txBody>
      </p:sp>
      <p:sp>
        <p:nvSpPr>
          <p:cNvPr id="10" name="CasellaDiTesto 9"/>
          <p:cNvSpPr txBox="1"/>
          <p:nvPr/>
        </p:nvSpPr>
        <p:spPr>
          <a:xfrm>
            <a:off x="6311230" y="764704"/>
            <a:ext cx="5688632" cy="369332"/>
          </a:xfrm>
          <a:prstGeom prst="rect">
            <a:avLst/>
          </a:prstGeom>
          <a:noFill/>
          <a:ln>
            <a:solidFill>
              <a:schemeClr val="accent1"/>
            </a:solidFill>
          </a:ln>
        </p:spPr>
        <p:txBody>
          <a:bodyPr wrap="square" rtlCol="0">
            <a:spAutoFit/>
          </a:bodyPr>
          <a:lstStyle/>
          <a:p>
            <a:pPr algn="ctr"/>
            <a:r>
              <a:rPr lang="it-IT" b="1" dirty="0" smtClean="0"/>
              <a:t>Il comma 1-</a:t>
            </a:r>
            <a:r>
              <a:rPr lang="it-IT" b="1" i="1" dirty="0" smtClean="0"/>
              <a:t>bis</a:t>
            </a:r>
            <a:r>
              <a:rPr lang="it-IT" b="1" dirty="0" smtClean="0"/>
              <a:t> dopo il 2023</a:t>
            </a:r>
            <a:endParaRPr lang="it-IT" b="1" dirty="0"/>
          </a:p>
        </p:txBody>
      </p:sp>
      <p:sp>
        <p:nvSpPr>
          <p:cNvPr id="11" name="CasellaDiTesto 10"/>
          <p:cNvSpPr txBox="1"/>
          <p:nvPr/>
        </p:nvSpPr>
        <p:spPr>
          <a:xfrm>
            <a:off x="6311230" y="1268760"/>
            <a:ext cx="5688632" cy="3139321"/>
          </a:xfrm>
          <a:prstGeom prst="rect">
            <a:avLst/>
          </a:prstGeom>
          <a:noFill/>
          <a:ln>
            <a:solidFill>
              <a:schemeClr val="accent1"/>
            </a:solidFill>
          </a:ln>
        </p:spPr>
        <p:txBody>
          <a:bodyPr wrap="square" rtlCol="0">
            <a:spAutoFit/>
          </a:bodyPr>
          <a:lstStyle/>
          <a:p>
            <a:pPr algn="just"/>
            <a:r>
              <a:rPr lang="it-IT" i="1" dirty="0" smtClean="0"/>
              <a:t>Sono possibili benefici, benché si tratti di un detenuto per uno dei reati indicati nel comma 1-</a:t>
            </a:r>
            <a:r>
              <a:rPr lang="it-IT" dirty="0" smtClean="0"/>
              <a:t>bis </a:t>
            </a:r>
            <a:r>
              <a:rPr lang="it-IT" i="1" dirty="0" smtClean="0"/>
              <a:t>e nel </a:t>
            </a:r>
            <a:r>
              <a:rPr lang="it-IT" i="1" u="sng" dirty="0" smtClean="0"/>
              <a:t>comma 1-</a:t>
            </a:r>
            <a:r>
              <a:rPr lang="it-IT" u="sng" dirty="0" smtClean="0"/>
              <a:t>bis</a:t>
            </a:r>
            <a:r>
              <a:rPr lang="it-IT" i="1" u="sng" dirty="0" smtClean="0"/>
              <a:t>.1</a:t>
            </a:r>
            <a:r>
              <a:rPr lang="it-IT" i="1" dirty="0" smtClean="0"/>
              <a:t>, se è provato:</a:t>
            </a:r>
            <a:r>
              <a:rPr lang="it-IT" dirty="0" smtClean="0"/>
              <a:t> </a:t>
            </a:r>
          </a:p>
          <a:p>
            <a:pPr algn="just">
              <a:buFont typeface="Arial" pitchFamily="34" charset="0"/>
              <a:buChar char="•"/>
            </a:pPr>
            <a:r>
              <a:rPr lang="it-IT" dirty="0" smtClean="0"/>
              <a:t>L’adempimento alle obbligazioni civili derivanti dal reato.</a:t>
            </a:r>
          </a:p>
          <a:p>
            <a:pPr algn="just">
              <a:buFont typeface="Arial" pitchFamily="34" charset="0"/>
              <a:buChar char="•"/>
            </a:pPr>
            <a:r>
              <a:rPr lang="it-IT" dirty="0" smtClean="0"/>
              <a:t> Assenza di collegamenti con il contesto criminale di provenienza attraverso elementi specifici, diversi e ulteriori rispetto alla regolare condotta carceraria, all’adesione al programma rieducativo e alla mera declaratoria di dissociazione dall’ambiente di appartenenza.</a:t>
            </a:r>
          </a:p>
          <a:p>
            <a:pPr algn="just">
              <a:buFont typeface="Arial" pitchFamily="34" charset="0"/>
              <a:buChar char="•"/>
            </a:pPr>
            <a:r>
              <a:rPr lang="it-IT" dirty="0" smtClean="0"/>
              <a:t> La revisione critica e l’eventuale adesione ad iniziative in favore delle vittime (</a:t>
            </a:r>
            <a:r>
              <a:rPr lang="it-IT" i="1" dirty="0" smtClean="0"/>
              <a:t>giustizia </a:t>
            </a:r>
            <a:r>
              <a:rPr lang="it-IT" i="1" dirty="0" err="1" smtClean="0"/>
              <a:t>riparativa</a:t>
            </a:r>
            <a:r>
              <a:rPr lang="it-IT" dirty="0" smtClean="0"/>
              <a:t>).</a:t>
            </a:r>
            <a:endParaRPr lang="it-IT" dirty="0"/>
          </a:p>
        </p:txBody>
      </p:sp>
      <p:cxnSp>
        <p:nvCxnSpPr>
          <p:cNvPr id="13" name="Connettore 2 12"/>
          <p:cNvCxnSpPr/>
          <p:nvPr/>
        </p:nvCxnSpPr>
        <p:spPr>
          <a:xfrm>
            <a:off x="11207774" y="1844824"/>
            <a:ext cx="0" cy="302433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4" name="CasellaDiTesto 13"/>
          <p:cNvSpPr txBox="1"/>
          <p:nvPr/>
        </p:nvSpPr>
        <p:spPr>
          <a:xfrm>
            <a:off x="9767614" y="4869160"/>
            <a:ext cx="2232248" cy="1815882"/>
          </a:xfrm>
          <a:prstGeom prst="rect">
            <a:avLst/>
          </a:prstGeom>
          <a:noFill/>
          <a:ln>
            <a:solidFill>
              <a:schemeClr val="accent1"/>
            </a:solidFill>
          </a:ln>
        </p:spPr>
        <p:txBody>
          <a:bodyPr wrap="square" rtlCol="0">
            <a:spAutoFit/>
          </a:bodyPr>
          <a:lstStyle/>
          <a:p>
            <a:pPr algn="just"/>
            <a:r>
              <a:rPr lang="it-IT" sz="1400" dirty="0" smtClean="0"/>
              <a:t>Si riferisce non tanto alla criminalità organizzata, quanto ai reati di riduzione in schiavitù, tratta, alienazione e acquisto di schiavi, violenza sessuale di gruppo, prostituzione e pornografia minorile.</a:t>
            </a:r>
            <a:endParaRPr lang="it-IT" sz="1400" dirty="0"/>
          </a:p>
        </p:txBody>
      </p:sp>
      <p:sp>
        <p:nvSpPr>
          <p:cNvPr id="15" name="CasellaDiTesto 14"/>
          <p:cNvSpPr txBox="1"/>
          <p:nvPr/>
        </p:nvSpPr>
        <p:spPr>
          <a:xfrm>
            <a:off x="6311230" y="4509120"/>
            <a:ext cx="3312368" cy="1569660"/>
          </a:xfrm>
          <a:prstGeom prst="rect">
            <a:avLst/>
          </a:prstGeom>
          <a:noFill/>
          <a:ln>
            <a:solidFill>
              <a:schemeClr val="accent1"/>
            </a:solidFill>
          </a:ln>
        </p:spPr>
        <p:txBody>
          <a:bodyPr wrap="square" rtlCol="0">
            <a:spAutoFit/>
          </a:bodyPr>
          <a:lstStyle/>
          <a:p>
            <a:pPr algn="just"/>
            <a:r>
              <a:rPr lang="it-IT" sz="1600" dirty="0" smtClean="0"/>
              <a:t>Definizione di indici attraverso i quali è possibile presumere il distacco dell’interessato dall’ambiente criminale di provenienza. Si tenta, così, di superare il problema della </a:t>
            </a:r>
            <a:r>
              <a:rPr lang="it-IT" sz="1600" i="1" dirty="0" err="1" smtClean="0"/>
              <a:t>probatio</a:t>
            </a:r>
            <a:r>
              <a:rPr lang="it-IT" sz="1600" i="1" dirty="0" smtClean="0"/>
              <a:t> </a:t>
            </a:r>
            <a:r>
              <a:rPr lang="it-IT" sz="1600" dirty="0" smtClean="0"/>
              <a:t>diabolica.</a:t>
            </a:r>
            <a:endParaRPr lang="it-IT" sz="1600" dirty="0"/>
          </a:p>
        </p:txBody>
      </p:sp>
      <p:sp>
        <p:nvSpPr>
          <p:cNvPr id="16" name="CasellaDiTesto 15"/>
          <p:cNvSpPr txBox="1"/>
          <p:nvPr/>
        </p:nvSpPr>
        <p:spPr>
          <a:xfrm>
            <a:off x="6311230" y="6165304"/>
            <a:ext cx="3312368" cy="584775"/>
          </a:xfrm>
          <a:prstGeom prst="rect">
            <a:avLst/>
          </a:prstGeom>
          <a:noFill/>
          <a:ln>
            <a:solidFill>
              <a:schemeClr val="accent1"/>
            </a:solidFill>
          </a:ln>
        </p:spPr>
        <p:txBody>
          <a:bodyPr wrap="square" rtlCol="0">
            <a:spAutoFit/>
          </a:bodyPr>
          <a:lstStyle/>
          <a:p>
            <a:pPr algn="just"/>
            <a:r>
              <a:rPr lang="it-IT" sz="1600" dirty="0" smtClean="0"/>
              <a:t>Prescrizioni </a:t>
            </a:r>
            <a:r>
              <a:rPr lang="it-IT" sz="1600" dirty="0" err="1" smtClean="0"/>
              <a:t>trattamentali</a:t>
            </a:r>
            <a:r>
              <a:rPr lang="it-IT" sz="1600" dirty="0" smtClean="0"/>
              <a:t> individualizzate (comma 1-</a:t>
            </a:r>
            <a:r>
              <a:rPr lang="it-IT" sz="1600" i="1" dirty="0" smtClean="0"/>
              <a:t>bis</a:t>
            </a:r>
            <a:r>
              <a:rPr lang="it-IT" sz="1600" dirty="0" smtClean="0"/>
              <a:t>.2).</a:t>
            </a:r>
            <a:endParaRPr lang="it-IT" sz="16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784C2CA7-DE91-4FC9-826F-218A18D433E4}"/>
              </a:ext>
            </a:extLst>
          </p:cNvPr>
          <p:cNvSpPr>
            <a:spLocks noGrp="1"/>
          </p:cNvSpPr>
          <p:nvPr>
            <p:ph type="title"/>
          </p:nvPr>
        </p:nvSpPr>
        <p:spPr>
          <a:xfrm>
            <a:off x="87614" y="2120"/>
            <a:ext cx="11704675" cy="749049"/>
          </a:xfrm>
        </p:spPr>
        <p:txBody>
          <a:bodyPr>
            <a:normAutofit/>
          </a:bodyPr>
          <a:lstStyle/>
          <a:p>
            <a:r>
              <a:rPr lang="en-US" sz="3600" dirty="0" err="1" smtClean="0">
                <a:solidFill>
                  <a:schemeClr val="tx2"/>
                </a:solidFill>
              </a:rPr>
              <a:t>Ostatività</a:t>
            </a:r>
            <a:r>
              <a:rPr lang="en-US" sz="3600" dirty="0" smtClean="0">
                <a:solidFill>
                  <a:schemeClr val="tx2"/>
                </a:solidFill>
              </a:rPr>
              <a:t> – </a:t>
            </a:r>
            <a:r>
              <a:rPr lang="en-US" sz="3600" dirty="0" err="1" smtClean="0">
                <a:solidFill>
                  <a:schemeClr val="tx2"/>
                </a:solidFill>
              </a:rPr>
              <a:t>Ipotesi</a:t>
            </a:r>
            <a:r>
              <a:rPr lang="en-US" sz="3600" dirty="0" smtClean="0">
                <a:solidFill>
                  <a:schemeClr val="tx2"/>
                </a:solidFill>
              </a:rPr>
              <a:t> del comma 1-</a:t>
            </a:r>
            <a:r>
              <a:rPr lang="en-US" sz="3600" i="1" dirty="0" smtClean="0">
                <a:solidFill>
                  <a:schemeClr val="tx2"/>
                </a:solidFill>
              </a:rPr>
              <a:t>ter</a:t>
            </a:r>
            <a:endParaRPr lang="en-US" sz="3600" dirty="0">
              <a:solidFill>
                <a:schemeClr val="tx2"/>
              </a:solidFill>
            </a:endParaRPr>
          </a:p>
        </p:txBody>
      </p:sp>
      <p:sp>
        <p:nvSpPr>
          <p:cNvPr id="5" name="CasellaDiTesto 4"/>
          <p:cNvSpPr txBox="1"/>
          <p:nvPr/>
        </p:nvSpPr>
        <p:spPr>
          <a:xfrm>
            <a:off x="190550" y="764704"/>
            <a:ext cx="11809312" cy="646331"/>
          </a:xfrm>
          <a:prstGeom prst="rect">
            <a:avLst/>
          </a:prstGeom>
          <a:noFill/>
          <a:ln>
            <a:solidFill>
              <a:schemeClr val="accent1"/>
            </a:solidFill>
          </a:ln>
        </p:spPr>
        <p:txBody>
          <a:bodyPr wrap="square" rtlCol="0">
            <a:spAutoFit/>
          </a:bodyPr>
          <a:lstStyle/>
          <a:p>
            <a:pPr algn="just"/>
            <a:r>
              <a:rPr lang="it-IT" b="1" dirty="0" smtClean="0"/>
              <a:t>… benefici possibili </a:t>
            </a:r>
            <a:r>
              <a:rPr lang="it-IT" b="1" i="1" dirty="0" smtClean="0"/>
              <a:t>“purché non vi siano elementi tali da far ritenere la sussistenza di collegamenti con la criminalità organizzata”</a:t>
            </a:r>
            <a:endParaRPr lang="it-IT" b="1" dirty="0"/>
          </a:p>
        </p:txBody>
      </p:sp>
      <p:sp>
        <p:nvSpPr>
          <p:cNvPr id="6" name="CasellaDiTesto 5"/>
          <p:cNvSpPr txBox="1"/>
          <p:nvPr/>
        </p:nvSpPr>
        <p:spPr>
          <a:xfrm>
            <a:off x="190550" y="1556792"/>
            <a:ext cx="11809312" cy="2062103"/>
          </a:xfrm>
          <a:prstGeom prst="rect">
            <a:avLst/>
          </a:prstGeom>
          <a:noFill/>
          <a:ln>
            <a:solidFill>
              <a:schemeClr val="accent1"/>
            </a:solidFill>
          </a:ln>
        </p:spPr>
        <p:txBody>
          <a:bodyPr wrap="square" rtlCol="0">
            <a:spAutoFit/>
          </a:bodyPr>
          <a:lstStyle/>
          <a:p>
            <a:pPr algn="just">
              <a:buFont typeface="Arial" pitchFamily="34" charset="0"/>
              <a:buChar char="•"/>
            </a:pPr>
            <a:r>
              <a:rPr lang="it-IT" sz="1600" dirty="0" smtClean="0"/>
              <a:t> Omicidio</a:t>
            </a:r>
          </a:p>
          <a:p>
            <a:pPr algn="just">
              <a:buFont typeface="Arial" pitchFamily="34" charset="0"/>
              <a:buChar char="•"/>
            </a:pPr>
            <a:r>
              <a:rPr lang="it-IT" sz="1600" dirty="0" smtClean="0"/>
              <a:t> Prostituzione minorile (vittima con età &gt; 14 anni)</a:t>
            </a:r>
          </a:p>
          <a:p>
            <a:pPr algn="just">
              <a:buFont typeface="Arial" pitchFamily="34" charset="0"/>
              <a:buChar char="•"/>
            </a:pPr>
            <a:r>
              <a:rPr lang="it-IT" sz="1600" dirty="0" smtClean="0"/>
              <a:t> Divulgazione di immagini/filmati pornografici con minori</a:t>
            </a:r>
          </a:p>
          <a:p>
            <a:pPr algn="just">
              <a:buFont typeface="Arial" pitchFamily="34" charset="0"/>
              <a:buChar char="•"/>
            </a:pPr>
            <a:r>
              <a:rPr lang="it-IT" sz="1600" dirty="0" smtClean="0"/>
              <a:t> Rapina ed estorsione </a:t>
            </a:r>
          </a:p>
          <a:p>
            <a:pPr algn="just">
              <a:buFont typeface="Arial" pitchFamily="34" charset="0"/>
              <a:buChar char="•"/>
            </a:pPr>
            <a:r>
              <a:rPr lang="it-IT" sz="1600" dirty="0" smtClean="0"/>
              <a:t> Contrabbando di tabacchi esteri aggravato</a:t>
            </a:r>
          </a:p>
          <a:p>
            <a:pPr algn="just">
              <a:buFont typeface="Arial" pitchFamily="34" charset="0"/>
              <a:buChar char="•"/>
            </a:pPr>
            <a:r>
              <a:rPr lang="it-IT" sz="1600" dirty="0" smtClean="0"/>
              <a:t> Traffico di stupefacenti, limitatamente ad alcune ipotesi aggravate (grande quantità)</a:t>
            </a:r>
          </a:p>
          <a:p>
            <a:pPr algn="just">
              <a:buFont typeface="Arial" pitchFamily="34" charset="0"/>
              <a:buChar char="•"/>
            </a:pPr>
            <a:r>
              <a:rPr lang="it-IT" sz="1600" dirty="0" smtClean="0"/>
              <a:t> Associazione a delinquere finalizzata al compimento di alcuni reati individuati dal legislatore</a:t>
            </a:r>
          </a:p>
          <a:p>
            <a:pPr algn="just">
              <a:buFont typeface="Arial" pitchFamily="34" charset="0"/>
              <a:buChar char="•"/>
            </a:pPr>
            <a:r>
              <a:rPr lang="it-IT" sz="1600" dirty="0" smtClean="0"/>
              <a:t> Reati di immigrazione diversi da quelli del comma 1</a:t>
            </a:r>
          </a:p>
        </p:txBody>
      </p:sp>
      <p:sp>
        <p:nvSpPr>
          <p:cNvPr id="7" name="CasellaDiTesto 6"/>
          <p:cNvSpPr txBox="1"/>
          <p:nvPr/>
        </p:nvSpPr>
        <p:spPr>
          <a:xfrm>
            <a:off x="190550" y="3789040"/>
            <a:ext cx="11809312" cy="2031325"/>
          </a:xfrm>
          <a:prstGeom prst="rect">
            <a:avLst/>
          </a:prstGeom>
          <a:noFill/>
          <a:ln>
            <a:solidFill>
              <a:schemeClr val="accent1"/>
            </a:solidFill>
          </a:ln>
        </p:spPr>
        <p:txBody>
          <a:bodyPr wrap="square" rtlCol="0">
            <a:spAutoFit/>
          </a:bodyPr>
          <a:lstStyle/>
          <a:p>
            <a:pPr algn="just"/>
            <a:r>
              <a:rPr lang="it-IT" dirty="0" smtClean="0"/>
              <a:t>… </a:t>
            </a:r>
            <a:r>
              <a:rPr lang="it-IT" i="1" dirty="0" smtClean="0"/>
              <a:t>e se non è possibile provare l’assenza degli elementi richiesti???</a:t>
            </a:r>
          </a:p>
          <a:p>
            <a:pPr algn="just">
              <a:buFont typeface="Wingdings" pitchFamily="2" charset="2"/>
              <a:buChar char="q"/>
            </a:pPr>
            <a:r>
              <a:rPr lang="it-IT" dirty="0" smtClean="0"/>
              <a:t> anche quella richiesta dal comma 1-</a:t>
            </a:r>
            <a:r>
              <a:rPr lang="it-IT" i="1" dirty="0" smtClean="0"/>
              <a:t>ter</a:t>
            </a:r>
            <a:r>
              <a:rPr lang="it-IT" dirty="0" smtClean="0"/>
              <a:t> è una </a:t>
            </a:r>
            <a:r>
              <a:rPr lang="it-IT" i="1" dirty="0" err="1" smtClean="0"/>
              <a:t>probatio</a:t>
            </a:r>
            <a:r>
              <a:rPr lang="it-IT" i="1" dirty="0" smtClean="0"/>
              <a:t> diabolica</a:t>
            </a:r>
            <a:endParaRPr lang="it-IT" dirty="0" smtClean="0"/>
          </a:p>
          <a:p>
            <a:pPr algn="just">
              <a:buFont typeface="Wingdings" pitchFamily="2" charset="2"/>
              <a:buChar char="q"/>
            </a:pPr>
            <a:r>
              <a:rPr lang="it-IT" dirty="0" smtClean="0"/>
              <a:t> però i commi 1 e 1-</a:t>
            </a:r>
            <a:r>
              <a:rPr lang="it-IT" i="1" dirty="0" smtClean="0"/>
              <a:t>bis</a:t>
            </a:r>
            <a:r>
              <a:rPr lang="it-IT" dirty="0" smtClean="0"/>
              <a:t> sono stati modificati nel senso di rimediare al vuoto normativo, con una serie di indici </a:t>
            </a:r>
            <a:r>
              <a:rPr lang="it-IT" dirty="0" smtClean="0">
                <a:sym typeface="Wingdings" pitchFamily="2" charset="2"/>
              </a:rPr>
              <a:t> sono applicabili anche al comma 1-</a:t>
            </a:r>
            <a:r>
              <a:rPr lang="it-IT" i="1" dirty="0" smtClean="0">
                <a:sym typeface="Wingdings" pitchFamily="2" charset="2"/>
              </a:rPr>
              <a:t>ter</a:t>
            </a:r>
            <a:r>
              <a:rPr lang="it-IT" dirty="0" smtClean="0">
                <a:sym typeface="Wingdings" pitchFamily="2" charset="2"/>
              </a:rPr>
              <a:t>?</a:t>
            </a:r>
          </a:p>
          <a:p>
            <a:pPr algn="just">
              <a:buFont typeface="Wingdings" pitchFamily="2" charset="2"/>
              <a:buChar char="q"/>
            </a:pPr>
            <a:r>
              <a:rPr lang="it-IT" dirty="0" smtClean="0">
                <a:sym typeface="Wingdings" pitchFamily="2" charset="2"/>
              </a:rPr>
              <a:t> difficoltà di coordinamento tra i commi 1, 1-</a:t>
            </a:r>
            <a:r>
              <a:rPr lang="it-IT" i="1" dirty="0" smtClean="0">
                <a:sym typeface="Wingdings" pitchFamily="2" charset="2"/>
              </a:rPr>
              <a:t>bis </a:t>
            </a:r>
            <a:r>
              <a:rPr lang="it-IT" dirty="0" smtClean="0">
                <a:sym typeface="Wingdings" pitchFamily="2" charset="2"/>
              </a:rPr>
              <a:t>e 1-</a:t>
            </a:r>
            <a:r>
              <a:rPr lang="it-IT" i="1" dirty="0" smtClean="0">
                <a:sym typeface="Wingdings" pitchFamily="2" charset="2"/>
              </a:rPr>
              <a:t>ter</a:t>
            </a:r>
            <a:r>
              <a:rPr lang="it-IT" dirty="0" smtClean="0">
                <a:sym typeface="Wingdings" pitchFamily="2" charset="2"/>
              </a:rPr>
              <a:t> per la diversa qualificazione dei reati indicati (es. è più grave una rapina a mano armata (comma 1-</a:t>
            </a:r>
            <a:r>
              <a:rPr lang="it-IT" i="1" dirty="0" smtClean="0">
                <a:sym typeface="Wingdings" pitchFamily="2" charset="2"/>
              </a:rPr>
              <a:t>ter</a:t>
            </a:r>
            <a:r>
              <a:rPr lang="it-IT" dirty="0" smtClean="0">
                <a:sym typeface="Wingdings" pitchFamily="2" charset="2"/>
              </a:rPr>
              <a:t>) o il favoreggiamento dell’immigrazione clandestina (comma 1)?)  La gravità del fatto non è il tratto distintivo tra le varie ipotesi di </a:t>
            </a:r>
            <a:r>
              <a:rPr lang="it-IT" dirty="0" err="1" smtClean="0">
                <a:sym typeface="Wingdings" pitchFamily="2" charset="2"/>
              </a:rPr>
              <a:t>ostatività</a:t>
            </a:r>
            <a:r>
              <a:rPr lang="it-IT" dirty="0" smtClean="0">
                <a:sym typeface="Wingdings" pitchFamily="2" charset="2"/>
              </a:rPr>
              <a:t>. </a:t>
            </a:r>
            <a:endParaRPr lang="it-IT"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784C2CA7-DE91-4FC9-826F-218A18D433E4}"/>
              </a:ext>
            </a:extLst>
          </p:cNvPr>
          <p:cNvSpPr>
            <a:spLocks noGrp="1"/>
          </p:cNvSpPr>
          <p:nvPr>
            <p:ph type="title"/>
          </p:nvPr>
        </p:nvSpPr>
        <p:spPr>
          <a:xfrm>
            <a:off x="87614" y="2120"/>
            <a:ext cx="11704675" cy="749049"/>
          </a:xfrm>
        </p:spPr>
        <p:txBody>
          <a:bodyPr>
            <a:normAutofit/>
          </a:bodyPr>
          <a:lstStyle/>
          <a:p>
            <a:r>
              <a:rPr lang="en-US" sz="3600" dirty="0" err="1" smtClean="0">
                <a:solidFill>
                  <a:schemeClr val="tx2"/>
                </a:solidFill>
              </a:rPr>
              <a:t>Ostatività</a:t>
            </a:r>
            <a:r>
              <a:rPr lang="en-US" sz="3600" dirty="0" smtClean="0">
                <a:solidFill>
                  <a:schemeClr val="tx2"/>
                </a:solidFill>
              </a:rPr>
              <a:t> – </a:t>
            </a:r>
            <a:r>
              <a:rPr lang="en-US" sz="3600" dirty="0" err="1" smtClean="0">
                <a:solidFill>
                  <a:schemeClr val="tx2"/>
                </a:solidFill>
              </a:rPr>
              <a:t>Ipotesi</a:t>
            </a:r>
            <a:r>
              <a:rPr lang="en-US" sz="3600" dirty="0" smtClean="0">
                <a:solidFill>
                  <a:schemeClr val="tx2"/>
                </a:solidFill>
              </a:rPr>
              <a:t> del comma 1-</a:t>
            </a:r>
            <a:r>
              <a:rPr lang="en-US" sz="3600" i="1" dirty="0" smtClean="0">
                <a:solidFill>
                  <a:schemeClr val="tx2"/>
                </a:solidFill>
              </a:rPr>
              <a:t>quater</a:t>
            </a:r>
            <a:endParaRPr lang="en-US" sz="3600" dirty="0">
              <a:solidFill>
                <a:schemeClr val="tx2"/>
              </a:solidFill>
            </a:endParaRPr>
          </a:p>
        </p:txBody>
      </p:sp>
      <p:sp>
        <p:nvSpPr>
          <p:cNvPr id="5" name="CasellaDiTesto 4"/>
          <p:cNvSpPr txBox="1"/>
          <p:nvPr/>
        </p:nvSpPr>
        <p:spPr>
          <a:xfrm>
            <a:off x="190550" y="764704"/>
            <a:ext cx="11809312" cy="646331"/>
          </a:xfrm>
          <a:prstGeom prst="rect">
            <a:avLst/>
          </a:prstGeom>
          <a:noFill/>
          <a:ln>
            <a:solidFill>
              <a:schemeClr val="accent1"/>
            </a:solidFill>
          </a:ln>
        </p:spPr>
        <p:txBody>
          <a:bodyPr wrap="square" rtlCol="0">
            <a:spAutoFit/>
          </a:bodyPr>
          <a:lstStyle/>
          <a:p>
            <a:pPr algn="just"/>
            <a:r>
              <a:rPr lang="it-IT" b="1" dirty="0" smtClean="0"/>
              <a:t>… benefici possibili </a:t>
            </a:r>
            <a:r>
              <a:rPr lang="it-IT" b="1" i="1" dirty="0" smtClean="0"/>
              <a:t>“solo sulla base dei risultati dell'osservazione scientifica della personalità condotta collegialmente per almeno un anno anche con la partecipazione degli esperti di cui al quarto comma dell'articolo 80 della presente legge”</a:t>
            </a:r>
            <a:endParaRPr lang="it-IT" b="1" i="1" dirty="0"/>
          </a:p>
        </p:txBody>
      </p:sp>
      <p:sp>
        <p:nvSpPr>
          <p:cNvPr id="6" name="CasellaDiTesto 5"/>
          <p:cNvSpPr txBox="1"/>
          <p:nvPr/>
        </p:nvSpPr>
        <p:spPr>
          <a:xfrm>
            <a:off x="190550" y="1556792"/>
            <a:ext cx="11809312" cy="2308324"/>
          </a:xfrm>
          <a:prstGeom prst="rect">
            <a:avLst/>
          </a:prstGeom>
          <a:noFill/>
          <a:ln>
            <a:solidFill>
              <a:schemeClr val="accent1"/>
            </a:solidFill>
          </a:ln>
        </p:spPr>
        <p:txBody>
          <a:bodyPr wrap="square" rtlCol="0">
            <a:spAutoFit/>
          </a:bodyPr>
          <a:lstStyle/>
          <a:p>
            <a:pPr algn="just">
              <a:buFont typeface="Arial" pitchFamily="34" charset="0"/>
              <a:buChar char="•"/>
            </a:pPr>
            <a:r>
              <a:rPr lang="it-IT" sz="1600" dirty="0" smtClean="0"/>
              <a:t> Deformazione dell’aspetto della persona mediante lesioni permanenti al viso</a:t>
            </a:r>
          </a:p>
          <a:p>
            <a:pPr algn="just">
              <a:buFont typeface="Arial" pitchFamily="34" charset="0"/>
              <a:buChar char="•"/>
            </a:pPr>
            <a:r>
              <a:rPr lang="it-IT" sz="1600" dirty="0" smtClean="0"/>
              <a:t> Prostituzione minorile</a:t>
            </a:r>
          </a:p>
          <a:p>
            <a:pPr algn="just">
              <a:buFont typeface="Arial" pitchFamily="34" charset="0"/>
              <a:buChar char="•"/>
            </a:pPr>
            <a:r>
              <a:rPr lang="it-IT" sz="1600" dirty="0" smtClean="0"/>
              <a:t> Pornografia minorile</a:t>
            </a:r>
          </a:p>
          <a:p>
            <a:pPr algn="just">
              <a:buFont typeface="Arial" pitchFamily="34" charset="0"/>
              <a:buChar char="•"/>
            </a:pPr>
            <a:r>
              <a:rPr lang="it-IT" sz="1600" dirty="0" smtClean="0"/>
              <a:t> Detenzione di o accesso a materiale pornografico realizzato utilizzando minori</a:t>
            </a:r>
          </a:p>
          <a:p>
            <a:pPr algn="just">
              <a:buFont typeface="Arial" pitchFamily="34" charset="0"/>
              <a:buChar char="•"/>
            </a:pPr>
            <a:r>
              <a:rPr lang="it-IT" sz="1600" dirty="0" smtClean="0"/>
              <a:t> Iniziative turistiche finalizzate allo sfruttamento della prostituzione</a:t>
            </a:r>
          </a:p>
          <a:p>
            <a:pPr algn="just">
              <a:buFont typeface="Arial" pitchFamily="34" charset="0"/>
              <a:buChar char="•"/>
            </a:pPr>
            <a:r>
              <a:rPr lang="it-IT" sz="1600" dirty="0" smtClean="0"/>
              <a:t> Violenza sessuale (semplice e aggravata)</a:t>
            </a:r>
          </a:p>
          <a:p>
            <a:pPr algn="just">
              <a:buFont typeface="Arial" pitchFamily="34" charset="0"/>
              <a:buChar char="•"/>
            </a:pPr>
            <a:r>
              <a:rPr lang="it-IT" sz="1600" dirty="0" smtClean="0"/>
              <a:t> Corruzione di minorenne</a:t>
            </a:r>
          </a:p>
          <a:p>
            <a:pPr algn="just">
              <a:buFont typeface="Arial" pitchFamily="34" charset="0"/>
              <a:buChar char="•"/>
            </a:pPr>
            <a:r>
              <a:rPr lang="it-IT" sz="1600" dirty="0" smtClean="0"/>
              <a:t> Violenza sessuale di gruppo</a:t>
            </a:r>
          </a:p>
          <a:p>
            <a:pPr algn="just">
              <a:buFont typeface="Arial" pitchFamily="34" charset="0"/>
              <a:buChar char="•"/>
            </a:pPr>
            <a:r>
              <a:rPr lang="it-IT" sz="1600" dirty="0" smtClean="0"/>
              <a:t> Adescamento di minorenni</a:t>
            </a:r>
          </a:p>
        </p:txBody>
      </p:sp>
      <p:sp>
        <p:nvSpPr>
          <p:cNvPr id="7" name="CasellaDiTesto 6"/>
          <p:cNvSpPr txBox="1"/>
          <p:nvPr/>
        </p:nvSpPr>
        <p:spPr>
          <a:xfrm>
            <a:off x="190550" y="4005064"/>
            <a:ext cx="11809312" cy="646331"/>
          </a:xfrm>
          <a:prstGeom prst="rect">
            <a:avLst/>
          </a:prstGeom>
          <a:noFill/>
          <a:ln>
            <a:solidFill>
              <a:schemeClr val="accent1"/>
            </a:solidFill>
          </a:ln>
        </p:spPr>
        <p:txBody>
          <a:bodyPr wrap="square" rtlCol="0">
            <a:spAutoFit/>
          </a:bodyPr>
          <a:lstStyle/>
          <a:p>
            <a:pPr algn="just"/>
            <a:r>
              <a:rPr lang="it-IT" dirty="0" smtClean="0"/>
              <a:t>Alcuni reati si ripetono … l’osservazione scientifica della personalità diventa un requisito aggiuntivo (cioè ulteriore a quanto già previsto dai commi 1, 1-</a:t>
            </a:r>
            <a:r>
              <a:rPr lang="it-IT" i="1" dirty="0" smtClean="0"/>
              <a:t>bis</a:t>
            </a:r>
            <a:r>
              <a:rPr lang="it-IT" dirty="0" smtClean="0"/>
              <a:t> e 1-</a:t>
            </a:r>
            <a:r>
              <a:rPr lang="it-IT" i="1" dirty="0" smtClean="0"/>
              <a:t>ter</a:t>
            </a:r>
            <a:r>
              <a:rPr lang="it-IT" dirty="0" smtClean="0"/>
              <a:t>) per la concessione dei benefici. </a:t>
            </a:r>
            <a:endParaRPr lang="it-IT" dirty="0"/>
          </a:p>
        </p:txBody>
      </p:sp>
      <p:sp>
        <p:nvSpPr>
          <p:cNvPr id="8" name="CasellaDiTesto 7"/>
          <p:cNvSpPr txBox="1"/>
          <p:nvPr/>
        </p:nvSpPr>
        <p:spPr>
          <a:xfrm>
            <a:off x="190550" y="4797152"/>
            <a:ext cx="11809312" cy="923330"/>
          </a:xfrm>
          <a:prstGeom prst="rect">
            <a:avLst/>
          </a:prstGeom>
          <a:noFill/>
          <a:ln>
            <a:solidFill>
              <a:schemeClr val="accent1"/>
            </a:solidFill>
          </a:ln>
        </p:spPr>
        <p:txBody>
          <a:bodyPr wrap="square" rtlCol="0">
            <a:spAutoFit/>
          </a:bodyPr>
          <a:lstStyle/>
          <a:p>
            <a:pPr algn="just"/>
            <a:r>
              <a:rPr lang="it-IT" b="1" dirty="0" smtClean="0"/>
              <a:t>Ulteriore incombente – </a:t>
            </a:r>
            <a:r>
              <a:rPr lang="it-IT" dirty="0" smtClean="0"/>
              <a:t>per i reati del comma 1-</a:t>
            </a:r>
            <a:r>
              <a:rPr lang="it-IT" i="1" dirty="0" smtClean="0"/>
              <a:t>quater</a:t>
            </a:r>
            <a:r>
              <a:rPr lang="it-IT" dirty="0" smtClean="0"/>
              <a:t>, se commessi contro minorenni, il condannato accede ai benefici </a:t>
            </a:r>
            <a:r>
              <a:rPr lang="it-IT" u="sng" dirty="0" smtClean="0"/>
              <a:t>previa partecipazione alle iniziative di sostegno, recupero e </a:t>
            </a:r>
            <a:r>
              <a:rPr lang="it-IT" u="sng" dirty="0" err="1" smtClean="0"/>
              <a:t>risocializzazione</a:t>
            </a:r>
            <a:r>
              <a:rPr lang="it-IT" dirty="0" smtClean="0"/>
              <a:t> previste dall’art. 13-</a:t>
            </a:r>
            <a:r>
              <a:rPr lang="it-IT" i="1" dirty="0" smtClean="0"/>
              <a:t>bis</a:t>
            </a:r>
            <a:r>
              <a:rPr lang="it-IT" dirty="0" smtClean="0"/>
              <a:t> </a:t>
            </a:r>
            <a:r>
              <a:rPr lang="it-IT" dirty="0" err="1" smtClean="0"/>
              <a:t>ord</a:t>
            </a:r>
            <a:r>
              <a:rPr lang="it-IT" dirty="0" smtClean="0"/>
              <a:t>. </a:t>
            </a:r>
            <a:r>
              <a:rPr lang="it-IT" dirty="0" err="1" smtClean="0"/>
              <a:t>penit</a:t>
            </a:r>
            <a:r>
              <a:rPr lang="it-IT" dirty="0" smtClean="0"/>
              <a:t>. (comma 1-</a:t>
            </a:r>
            <a:r>
              <a:rPr lang="it-IT" i="1" dirty="0" smtClean="0"/>
              <a:t>quinquies</a:t>
            </a:r>
            <a:r>
              <a:rPr lang="it-IT" dirty="0" smtClean="0"/>
              <a:t>). </a:t>
            </a:r>
            <a:endParaRPr lang="it-IT" b="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784C2CA7-DE91-4FC9-826F-218A18D433E4}"/>
              </a:ext>
            </a:extLst>
          </p:cNvPr>
          <p:cNvSpPr>
            <a:spLocks noGrp="1"/>
          </p:cNvSpPr>
          <p:nvPr>
            <p:ph type="title"/>
          </p:nvPr>
        </p:nvSpPr>
        <p:spPr>
          <a:xfrm>
            <a:off x="87614" y="2120"/>
            <a:ext cx="11704675" cy="749049"/>
          </a:xfrm>
        </p:spPr>
        <p:txBody>
          <a:bodyPr>
            <a:normAutofit/>
          </a:bodyPr>
          <a:lstStyle/>
          <a:p>
            <a:r>
              <a:rPr lang="en-US" sz="3600" dirty="0" smtClean="0">
                <a:solidFill>
                  <a:schemeClr val="tx2"/>
                </a:solidFill>
              </a:rPr>
              <a:t>Il C.P.O.S.P.</a:t>
            </a:r>
            <a:endParaRPr lang="en-US" sz="3600" dirty="0">
              <a:solidFill>
                <a:schemeClr val="tx2"/>
              </a:solidFill>
            </a:endParaRPr>
          </a:p>
        </p:txBody>
      </p:sp>
      <p:sp>
        <p:nvSpPr>
          <p:cNvPr id="5" name="CasellaDiTesto 4"/>
          <p:cNvSpPr txBox="1"/>
          <p:nvPr/>
        </p:nvSpPr>
        <p:spPr>
          <a:xfrm>
            <a:off x="262558" y="836712"/>
            <a:ext cx="11665296" cy="369332"/>
          </a:xfrm>
          <a:prstGeom prst="rect">
            <a:avLst/>
          </a:prstGeom>
          <a:noFill/>
          <a:ln>
            <a:solidFill>
              <a:schemeClr val="accent1"/>
            </a:solidFill>
          </a:ln>
        </p:spPr>
        <p:txBody>
          <a:bodyPr wrap="square" rtlCol="0">
            <a:spAutoFit/>
          </a:bodyPr>
          <a:lstStyle/>
          <a:p>
            <a:pPr algn="just"/>
            <a:r>
              <a:rPr lang="it-IT" b="1" dirty="0" err="1" smtClean="0">
                <a:solidFill>
                  <a:srgbClr val="FF0000"/>
                </a:solidFill>
              </a:rPr>
              <a:t>C.P.O.S.P.</a:t>
            </a:r>
            <a:r>
              <a:rPr lang="it-IT" dirty="0" smtClean="0">
                <a:solidFill>
                  <a:srgbClr val="FF0000"/>
                </a:solidFill>
              </a:rPr>
              <a:t> </a:t>
            </a:r>
            <a:r>
              <a:rPr lang="it-IT" dirty="0" smtClean="0"/>
              <a:t>– acronimo per </a:t>
            </a:r>
            <a:r>
              <a:rPr lang="it-IT" i="1" dirty="0" smtClean="0"/>
              <a:t>Comitato Provinciale per l’Ordine e la Sicurezza Pubblica</a:t>
            </a:r>
            <a:r>
              <a:rPr lang="it-IT" dirty="0" smtClean="0"/>
              <a:t>. </a:t>
            </a:r>
            <a:endParaRPr lang="it-IT" b="1" dirty="0">
              <a:solidFill>
                <a:srgbClr val="FF0000"/>
              </a:solidFill>
            </a:endParaRPr>
          </a:p>
        </p:txBody>
      </p:sp>
      <p:sp>
        <p:nvSpPr>
          <p:cNvPr id="6" name="CasellaDiTesto 5"/>
          <p:cNvSpPr txBox="1"/>
          <p:nvPr/>
        </p:nvSpPr>
        <p:spPr>
          <a:xfrm>
            <a:off x="262558" y="1340768"/>
            <a:ext cx="11665296" cy="1477328"/>
          </a:xfrm>
          <a:prstGeom prst="rect">
            <a:avLst/>
          </a:prstGeom>
          <a:noFill/>
          <a:ln>
            <a:solidFill>
              <a:schemeClr val="accent1"/>
            </a:solidFill>
          </a:ln>
        </p:spPr>
        <p:txBody>
          <a:bodyPr wrap="square" rtlCol="0">
            <a:spAutoFit/>
          </a:bodyPr>
          <a:lstStyle/>
          <a:p>
            <a:pPr algn="just"/>
            <a:r>
              <a:rPr lang="it-IT" dirty="0" smtClean="0"/>
              <a:t>Organo </a:t>
            </a:r>
            <a:r>
              <a:rPr lang="it-IT" b="1" dirty="0" smtClean="0"/>
              <a:t>consultivo</a:t>
            </a:r>
            <a:r>
              <a:rPr lang="it-IT" dirty="0" smtClean="0"/>
              <a:t>, talora integrato dal direttore dell’istituto, composto da:</a:t>
            </a:r>
          </a:p>
          <a:p>
            <a:pPr algn="just">
              <a:buFont typeface="Arial" pitchFamily="34" charset="0"/>
              <a:buChar char="•"/>
            </a:pPr>
            <a:r>
              <a:rPr lang="it-IT" dirty="0" smtClean="0"/>
              <a:t> Presidente della provincia</a:t>
            </a:r>
          </a:p>
          <a:p>
            <a:pPr algn="just">
              <a:buFont typeface="Arial" pitchFamily="34" charset="0"/>
              <a:buChar char="•"/>
            </a:pPr>
            <a:r>
              <a:rPr lang="it-IT" dirty="0" smtClean="0"/>
              <a:t> Sindaco del capoluogo di provincia e sindaci di altri comuni eventualmente interessati dalla questione di cui si dibatte</a:t>
            </a:r>
          </a:p>
          <a:p>
            <a:pPr algn="just">
              <a:buFont typeface="Arial" pitchFamily="34" charset="0"/>
              <a:buChar char="•"/>
            </a:pPr>
            <a:r>
              <a:rPr lang="it-IT" dirty="0" smtClean="0"/>
              <a:t> Questore</a:t>
            </a:r>
          </a:p>
          <a:p>
            <a:pPr algn="just">
              <a:buFont typeface="Arial" pitchFamily="34" charset="0"/>
              <a:buChar char="•"/>
            </a:pPr>
            <a:r>
              <a:rPr lang="it-IT" dirty="0" smtClean="0"/>
              <a:t> Comandanti provinciali delle forze dell’ordine</a:t>
            </a:r>
            <a:endParaRPr lang="it-IT" dirty="0"/>
          </a:p>
        </p:txBody>
      </p:sp>
      <p:sp>
        <p:nvSpPr>
          <p:cNvPr id="7" name="CasellaDiTesto 6"/>
          <p:cNvSpPr txBox="1"/>
          <p:nvPr/>
        </p:nvSpPr>
        <p:spPr>
          <a:xfrm>
            <a:off x="262558" y="2996952"/>
            <a:ext cx="11665296" cy="1200329"/>
          </a:xfrm>
          <a:prstGeom prst="rect">
            <a:avLst/>
          </a:prstGeom>
          <a:noFill/>
          <a:ln>
            <a:solidFill>
              <a:schemeClr val="accent1"/>
            </a:solidFill>
          </a:ln>
        </p:spPr>
        <p:txBody>
          <a:bodyPr wrap="square" rtlCol="0">
            <a:spAutoFit/>
          </a:bodyPr>
          <a:lstStyle/>
          <a:p>
            <a:pPr algn="just"/>
            <a:r>
              <a:rPr lang="it-IT" dirty="0" smtClean="0"/>
              <a:t>Dà informazioni al magistrato o al tribunale di sorveglianza sulla vita del detenuto, sulla sua </a:t>
            </a:r>
            <a:r>
              <a:rPr lang="it-IT" u="sng" dirty="0" smtClean="0"/>
              <a:t>famiglia</a:t>
            </a:r>
            <a:r>
              <a:rPr lang="it-IT" dirty="0" smtClean="0"/>
              <a:t>, sui suoi </a:t>
            </a:r>
            <a:r>
              <a:rPr lang="it-IT" u="sng" dirty="0" smtClean="0"/>
              <a:t>collegamenti</a:t>
            </a:r>
            <a:r>
              <a:rPr lang="it-IT" dirty="0" smtClean="0"/>
              <a:t> con l’esterno, sull’</a:t>
            </a:r>
            <a:r>
              <a:rPr lang="it-IT" u="sng" dirty="0" smtClean="0"/>
              <a:t>ambiente criminale di provenienza</a:t>
            </a:r>
            <a:r>
              <a:rPr lang="it-IT" dirty="0" smtClean="0"/>
              <a:t> e su </a:t>
            </a:r>
            <a:r>
              <a:rPr lang="it-IT" u="sng" dirty="0" smtClean="0"/>
              <a:t>ogni altra informazione utile</a:t>
            </a:r>
            <a:r>
              <a:rPr lang="it-IT" dirty="0" smtClean="0"/>
              <a:t> ad adottare le decisioni sui benefici di cui ai commi 1, 1-</a:t>
            </a:r>
            <a:r>
              <a:rPr lang="it-IT" i="1" dirty="0" smtClean="0"/>
              <a:t>bis </a:t>
            </a:r>
            <a:r>
              <a:rPr lang="it-IT" dirty="0" smtClean="0"/>
              <a:t>e 1-</a:t>
            </a:r>
            <a:r>
              <a:rPr lang="it-IT" i="1" dirty="0" smtClean="0"/>
              <a:t>ter</a:t>
            </a:r>
            <a:r>
              <a:rPr lang="it-IT" dirty="0" smtClean="0"/>
              <a:t> (per quest’ultima ipotesi, l’art. 4-</a:t>
            </a:r>
            <a:r>
              <a:rPr lang="it-IT" i="1" dirty="0" smtClean="0"/>
              <a:t>bis</a:t>
            </a:r>
            <a:r>
              <a:rPr lang="it-IT" dirty="0" smtClean="0"/>
              <a:t>, comma 2-</a:t>
            </a:r>
            <a:r>
              <a:rPr lang="it-IT" i="1" dirty="0" smtClean="0"/>
              <a:t>bis</a:t>
            </a:r>
            <a:r>
              <a:rPr lang="it-IT" dirty="0" smtClean="0"/>
              <a:t>, </a:t>
            </a:r>
            <a:r>
              <a:rPr lang="it-IT" dirty="0" err="1" smtClean="0"/>
              <a:t>ord</a:t>
            </a:r>
            <a:r>
              <a:rPr lang="it-IT" dirty="0" smtClean="0"/>
              <a:t>. </a:t>
            </a:r>
            <a:r>
              <a:rPr lang="it-IT" dirty="0" err="1" smtClean="0"/>
              <a:t>penit</a:t>
            </a:r>
            <a:r>
              <a:rPr lang="it-IT" dirty="0" smtClean="0"/>
              <a:t>. ritiene sufficiente la sola informativa del Questore).</a:t>
            </a:r>
            <a:endParaRPr lang="it-IT" dirty="0"/>
          </a:p>
        </p:txBody>
      </p:sp>
      <p:sp>
        <p:nvSpPr>
          <p:cNvPr id="8" name="CasellaDiTesto 7"/>
          <p:cNvSpPr txBox="1"/>
          <p:nvPr/>
        </p:nvSpPr>
        <p:spPr>
          <a:xfrm>
            <a:off x="262558" y="4365104"/>
            <a:ext cx="11665296" cy="923330"/>
          </a:xfrm>
          <a:prstGeom prst="rect">
            <a:avLst/>
          </a:prstGeom>
          <a:noFill/>
          <a:ln>
            <a:solidFill>
              <a:schemeClr val="accent1"/>
            </a:solidFill>
          </a:ln>
        </p:spPr>
        <p:txBody>
          <a:bodyPr wrap="square" rtlCol="0">
            <a:spAutoFit/>
          </a:bodyPr>
          <a:lstStyle/>
          <a:p>
            <a:pPr algn="just"/>
            <a:r>
              <a:rPr lang="it-IT" dirty="0" smtClean="0"/>
              <a:t>La magistratura </a:t>
            </a:r>
            <a:r>
              <a:rPr lang="it-IT" u="sng" dirty="0" smtClean="0"/>
              <a:t>è tenuta a chiedere il parere</a:t>
            </a:r>
            <a:r>
              <a:rPr lang="it-IT" dirty="0" smtClean="0"/>
              <a:t>, ma può decidere qualora nei termini (30 giorni, prorogabili di ulteriori 30 giorni qualora i collegamenti riguardassero ambienti non locali o extranazionali – art. 4-</a:t>
            </a:r>
            <a:r>
              <a:rPr lang="it-IT" i="1" dirty="0" smtClean="0"/>
              <a:t>bis</a:t>
            </a:r>
            <a:r>
              <a:rPr lang="it-IT" dirty="0" smtClean="0"/>
              <a:t>, comma 3, </a:t>
            </a:r>
            <a:r>
              <a:rPr lang="it-IT" dirty="0" err="1" smtClean="0"/>
              <a:t>ord</a:t>
            </a:r>
            <a:r>
              <a:rPr lang="it-IT" dirty="0" smtClean="0"/>
              <a:t>. </a:t>
            </a:r>
            <a:r>
              <a:rPr lang="it-IT" dirty="0" err="1" smtClean="0"/>
              <a:t>penit</a:t>
            </a:r>
            <a:r>
              <a:rPr lang="it-IT" dirty="0" smtClean="0"/>
              <a:t>.) il </a:t>
            </a:r>
            <a:r>
              <a:rPr lang="it-IT" dirty="0" err="1" smtClean="0"/>
              <a:t>C.P.O.S.P.</a:t>
            </a:r>
            <a:r>
              <a:rPr lang="it-IT" dirty="0" smtClean="0"/>
              <a:t> non si pronunci. </a:t>
            </a:r>
            <a:endParaRPr lang="it-IT" dirty="0"/>
          </a:p>
        </p:txBody>
      </p:sp>
    </p:spTree>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1065</TotalTime>
  <Words>2040</Words>
  <Application>Microsoft Office PowerPoint</Application>
  <PresentationFormat>Personalizzato</PresentationFormat>
  <Paragraphs>100</Paragraphs>
  <Slides>9</Slides>
  <Notes>2</Notes>
  <HiddenSlides>0</HiddenSlides>
  <MMClips>0</MMClips>
  <ScaleCrop>false</ScaleCrop>
  <HeadingPairs>
    <vt:vector size="4" baseType="variant">
      <vt:variant>
        <vt:lpstr>Tema</vt:lpstr>
      </vt:variant>
      <vt:variant>
        <vt:i4>1</vt:i4>
      </vt:variant>
      <vt:variant>
        <vt:lpstr>Titoli diapositive</vt:lpstr>
      </vt:variant>
      <vt:variant>
        <vt:i4>9</vt:i4>
      </vt:variant>
    </vt:vector>
  </HeadingPairs>
  <TitlesOfParts>
    <vt:vector size="10" baseType="lpstr">
      <vt:lpstr>Tema di Office</vt:lpstr>
      <vt:lpstr>Mod. 6 – Particolari categorie di ristretti. L’ostatività </vt:lpstr>
      <vt:lpstr>Limitazioni alle normali regole di trattamento</vt:lpstr>
      <vt:lpstr>Ostatività – art. 4-bis ord. penit.</vt:lpstr>
      <vt:lpstr>Ostatività – Ipotesi del comma 1</vt:lpstr>
      <vt:lpstr>Ostatività – Ipotesi del comma 1-bis</vt:lpstr>
      <vt:lpstr>Ostatività – Ipotesi del comma 1-bis</vt:lpstr>
      <vt:lpstr>Ostatività – Ipotesi del comma 1-ter</vt:lpstr>
      <vt:lpstr>Ostatività – Ipotesi del comma 1-quater</vt:lpstr>
      <vt:lpstr>Il C.P.O.S.P.</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Criminalità, carcere, libertà personale:  quali limiti alla risposta sanzionatoria dello Stato?</dc:title>
  <dc:creator>Francesco Trapella</dc:creator>
  <cp:lastModifiedBy>Francesco Trapella</cp:lastModifiedBy>
  <cp:revision>183</cp:revision>
  <dcterms:created xsi:type="dcterms:W3CDTF">2023-10-03T16:19:00Z</dcterms:created>
  <dcterms:modified xsi:type="dcterms:W3CDTF">2023-12-18T15:59:19Z</dcterms:modified>
</cp:coreProperties>
</file>