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0413"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98" y="-96"/>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58C7ED-290D-4D8D-9A36-402EF7CE85CA}" type="datetimeFigureOut">
              <a:rPr lang="it-IT" smtClean="0"/>
              <a:pPr/>
              <a:t>06/11/2023</a:t>
            </a:fld>
            <a:endParaRPr lang="it-IT"/>
          </a:p>
        </p:txBody>
      </p:sp>
      <p:sp>
        <p:nvSpPr>
          <p:cNvPr id="4" name="Segnaposto immagin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C8ADD-3B18-4E5B-ABF1-FEE4261BA229}"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2</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281" y="2130426"/>
            <a:ext cx="10361851"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2959" y="4406901"/>
            <a:ext cx="10361851"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12695" y="1600201"/>
            <a:ext cx="72105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8226413" y="1600201"/>
            <a:ext cx="721266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09521" y="274638"/>
            <a:ext cx="10971372"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521" y="273050"/>
            <a:ext cx="4010562"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406" y="4800600"/>
            <a:ext cx="7314248"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11784067" y="274639"/>
            <a:ext cx="3655008"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12694" y="274639"/>
            <a:ext cx="10768198"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06/11/2023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C52B31-2836-4882-A3DD-BF4E5C353BC2}" type="datetimeFigureOut">
              <a:rPr lang="it-IT" smtClean="0"/>
              <a:pPr/>
              <a:t>06/11/2023</a:t>
            </a:fld>
            <a:endParaRPr lang="it-IT"/>
          </a:p>
        </p:txBody>
      </p:sp>
      <p:sp>
        <p:nvSpPr>
          <p:cNvPr id="5" name="Segnaposto piè di pagina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CDE1C8-D92B-4993-950A-4CC39A2B2A2C}"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 xmlns:a16="http://schemas.microsoft.com/office/drawing/2014/main" id="{6608E192-2EF0-433A-8024-67F22F041EBC}"/>
              </a:ext>
            </a:extLst>
          </p:cNvPr>
          <p:cNvPicPr>
            <a:picLocks noChangeAspect="1"/>
          </p:cNvPicPr>
          <p:nvPr/>
        </p:nvPicPr>
        <p:blipFill>
          <a:blip r:embed="rId3" cstate="print"/>
          <a:stretch>
            <a:fillRect/>
          </a:stretch>
        </p:blipFill>
        <p:spPr>
          <a:xfrm>
            <a:off x="18428" y="-1600"/>
            <a:ext cx="1374799" cy="1374799"/>
          </a:xfrm>
          <a:prstGeom prst="rect">
            <a:avLst/>
          </a:prstGeom>
        </p:spPr>
      </p:pic>
      <p:sp>
        <p:nvSpPr>
          <p:cNvPr id="5" name="Title 1">
            <a:extLst>
              <a:ext uri="{FF2B5EF4-FFF2-40B4-BE49-F238E27FC236}">
                <a16:creationId xmlns="" xmlns:a16="http://schemas.microsoft.com/office/drawing/2014/main" id="{AB1E116B-F72E-4E11-A62D-AAE26B8D40E9}"/>
              </a:ext>
            </a:extLst>
          </p:cNvPr>
          <p:cNvSpPr>
            <a:spLocks noGrp="1"/>
          </p:cNvSpPr>
          <p:nvPr>
            <p:ph type="ctrTitle"/>
          </p:nvPr>
        </p:nvSpPr>
        <p:spPr>
          <a:xfrm>
            <a:off x="320040" y="1570216"/>
            <a:ext cx="10163927" cy="2527121"/>
          </a:xfrm>
        </p:spPr>
        <p:txBody>
          <a:bodyPr>
            <a:normAutofit/>
          </a:bodyPr>
          <a:lstStyle/>
          <a:p>
            <a:r>
              <a:rPr lang="en-US" sz="4000" dirty="0" smtClean="0">
                <a:solidFill>
                  <a:srgbClr val="203864"/>
                </a:solidFill>
              </a:rPr>
              <a:t>Mod. 3 – </a:t>
            </a:r>
            <a:r>
              <a:rPr lang="en-US" sz="4000" dirty="0" err="1" smtClean="0">
                <a:solidFill>
                  <a:srgbClr val="203864"/>
                </a:solidFill>
              </a:rPr>
              <a:t>Situazioni</a:t>
            </a:r>
            <a:r>
              <a:rPr lang="en-US" sz="4000" dirty="0" smtClean="0">
                <a:solidFill>
                  <a:srgbClr val="203864"/>
                </a:solidFill>
              </a:rPr>
              <a:t> </a:t>
            </a:r>
            <a:r>
              <a:rPr lang="en-US" sz="4000" dirty="0" err="1" smtClean="0">
                <a:solidFill>
                  <a:srgbClr val="203864"/>
                </a:solidFill>
              </a:rPr>
              <a:t>che</a:t>
            </a:r>
            <a:r>
              <a:rPr lang="en-US" sz="4000" dirty="0" smtClean="0">
                <a:solidFill>
                  <a:srgbClr val="203864"/>
                </a:solidFill>
              </a:rPr>
              <a:t> </a:t>
            </a:r>
            <a:r>
              <a:rPr lang="en-US" sz="4000" dirty="0" err="1" smtClean="0">
                <a:solidFill>
                  <a:srgbClr val="203864"/>
                </a:solidFill>
              </a:rPr>
              <a:t>incidono</a:t>
            </a:r>
            <a:r>
              <a:rPr lang="en-US" sz="4000" dirty="0" smtClean="0">
                <a:solidFill>
                  <a:srgbClr val="203864"/>
                </a:solidFill>
              </a:rPr>
              <a:t> </a:t>
            </a:r>
            <a:br>
              <a:rPr lang="en-US" sz="4000" dirty="0" smtClean="0">
                <a:solidFill>
                  <a:srgbClr val="203864"/>
                </a:solidFill>
              </a:rPr>
            </a:br>
            <a:r>
              <a:rPr lang="en-US" sz="4000" dirty="0" err="1" smtClean="0">
                <a:solidFill>
                  <a:srgbClr val="203864"/>
                </a:solidFill>
              </a:rPr>
              <a:t>sulla</a:t>
            </a:r>
            <a:r>
              <a:rPr lang="en-US" sz="4000" dirty="0" smtClean="0">
                <a:solidFill>
                  <a:srgbClr val="203864"/>
                </a:solidFill>
              </a:rPr>
              <a:t> </a:t>
            </a:r>
            <a:r>
              <a:rPr lang="en-US" sz="4000" dirty="0" err="1" smtClean="0">
                <a:solidFill>
                  <a:srgbClr val="203864"/>
                </a:solidFill>
              </a:rPr>
              <a:t>quantità</a:t>
            </a:r>
            <a:r>
              <a:rPr lang="en-US" sz="4000" dirty="0" smtClean="0">
                <a:solidFill>
                  <a:srgbClr val="203864"/>
                </a:solidFill>
              </a:rPr>
              <a:t> </a:t>
            </a:r>
            <a:r>
              <a:rPr lang="en-US" sz="4000" dirty="0" err="1" smtClean="0">
                <a:solidFill>
                  <a:srgbClr val="203864"/>
                </a:solidFill>
              </a:rPr>
              <a:t>di</a:t>
            </a:r>
            <a:r>
              <a:rPr lang="en-US" sz="4000" dirty="0" smtClean="0">
                <a:solidFill>
                  <a:srgbClr val="203864"/>
                </a:solidFill>
              </a:rPr>
              <a:t> </a:t>
            </a:r>
            <a:r>
              <a:rPr lang="en-US" sz="4000" dirty="0" err="1" smtClean="0">
                <a:solidFill>
                  <a:srgbClr val="203864"/>
                </a:solidFill>
              </a:rPr>
              <a:t>pena</a:t>
            </a:r>
            <a:endParaRPr lang="en-GB" sz="4000" dirty="0">
              <a:solidFill>
                <a:srgbClr val="203864"/>
              </a:solidFill>
            </a:endParaRPr>
          </a:p>
        </p:txBody>
      </p:sp>
      <p:pic>
        <p:nvPicPr>
          <p:cNvPr id="6" name="Picture 17">
            <a:extLst>
              <a:ext uri="{FF2B5EF4-FFF2-40B4-BE49-F238E27FC236}">
                <a16:creationId xmlns="" xmlns:a16="http://schemas.microsoft.com/office/drawing/2014/main" id="{33BBE889-19EA-4438-B198-2A37F5DAF28B}"/>
              </a:ext>
            </a:extLst>
          </p:cNvPr>
          <p:cNvPicPr>
            <a:picLocks noChangeAspect="1"/>
          </p:cNvPicPr>
          <p:nvPr/>
        </p:nvPicPr>
        <p:blipFill>
          <a:blip r:embed="rId4" cstate="print"/>
          <a:stretch>
            <a:fillRect/>
          </a:stretch>
        </p:blipFill>
        <p:spPr>
          <a:xfrm>
            <a:off x="10501221" y="-1600"/>
            <a:ext cx="1900859" cy="6858000"/>
          </a:xfrm>
          <a:prstGeom prst="rect">
            <a:avLst/>
          </a:prstGeom>
        </p:spPr>
      </p:pic>
      <p:cxnSp>
        <p:nvCxnSpPr>
          <p:cNvPr id="7" name="Straight Connector 12">
            <a:extLst>
              <a:ext uri="{FF2B5EF4-FFF2-40B4-BE49-F238E27FC236}">
                <a16:creationId xmlns="" xmlns:a16="http://schemas.microsoft.com/office/drawing/2014/main"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cxnSp>
        <p:nvCxnSpPr>
          <p:cNvPr id="8" name="Straight Connector 18">
            <a:extLst>
              <a:ext uri="{FF2B5EF4-FFF2-40B4-BE49-F238E27FC236}">
                <a16:creationId xmlns="" xmlns:a16="http://schemas.microsoft.com/office/drawing/2014/main"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CasellaDiTesto 8"/>
          <p:cNvSpPr txBox="1"/>
          <p:nvPr/>
        </p:nvSpPr>
        <p:spPr>
          <a:xfrm>
            <a:off x="3879669" y="4702628"/>
            <a:ext cx="4587923" cy="369332"/>
          </a:xfrm>
          <a:prstGeom prst="rect">
            <a:avLst/>
          </a:prstGeom>
          <a:noFill/>
        </p:spPr>
        <p:txBody>
          <a:bodyPr wrap="none" rtlCol="0">
            <a:spAutoFit/>
          </a:bodyPr>
          <a:lstStyle/>
          <a:p>
            <a:r>
              <a:rPr lang="it-IT" dirty="0" smtClean="0"/>
              <a:t>Mercoledì 8 </a:t>
            </a:r>
            <a:r>
              <a:rPr lang="it-IT" dirty="0" smtClean="0"/>
              <a:t>novembre 2023, ore </a:t>
            </a:r>
            <a:r>
              <a:rPr lang="it-IT" dirty="0" smtClean="0"/>
              <a:t>16.00 </a:t>
            </a:r>
            <a:r>
              <a:rPr lang="it-IT" dirty="0" smtClean="0"/>
              <a:t>– </a:t>
            </a:r>
            <a:r>
              <a:rPr lang="it-IT" dirty="0" smtClean="0"/>
              <a:t>18.00</a:t>
            </a:r>
            <a:endParaRPr lang="it-IT" dirty="0"/>
          </a:p>
        </p:txBody>
      </p:sp>
      <p:sp>
        <p:nvSpPr>
          <p:cNvPr id="11" name="Subtitle 2">
            <a:extLst>
              <a:ext uri="{FF2B5EF4-FFF2-40B4-BE49-F238E27FC236}">
                <a16:creationId xmlns="" xmlns:a16="http://schemas.microsoft.com/office/drawing/2014/main" id="{8C0D0ED9-22F7-4699-AF14-D3C3BA0CAEE2}"/>
              </a:ext>
            </a:extLst>
          </p:cNvPr>
          <p:cNvSpPr>
            <a:spLocks noGrp="1"/>
          </p:cNvSpPr>
          <p:nvPr>
            <p:ph type="subTitle" idx="1"/>
          </p:nvPr>
        </p:nvSpPr>
        <p:spPr>
          <a:xfrm>
            <a:off x="320041" y="5140302"/>
            <a:ext cx="10133616" cy="1374798"/>
          </a:xfrm>
        </p:spPr>
        <p:txBody>
          <a:bodyPr>
            <a:normAutofit lnSpcReduction="10000"/>
          </a:bodyPr>
          <a:lstStyle/>
          <a:p>
            <a:endParaRPr lang="en-US" sz="1800" dirty="0">
              <a:solidFill>
                <a:schemeClr val="tx2"/>
              </a:solidFill>
            </a:endParaRPr>
          </a:p>
          <a:p>
            <a:pPr algn="r"/>
            <a:r>
              <a:rPr lang="en-GB" sz="2000" dirty="0" smtClean="0">
                <a:solidFill>
                  <a:schemeClr val="tx2"/>
                </a:solidFill>
              </a:rPr>
              <a:t>Francesco Trapella</a:t>
            </a:r>
            <a:endParaRPr lang="en-GB" sz="2000" dirty="0">
              <a:solidFill>
                <a:schemeClr val="tx2"/>
              </a:solidFill>
            </a:endParaRPr>
          </a:p>
          <a:p>
            <a:pPr algn="r"/>
            <a:r>
              <a:rPr lang="en-GB" sz="2000" b="1" dirty="0" err="1" smtClean="0">
                <a:solidFill>
                  <a:schemeClr val="tx2"/>
                </a:solidFill>
              </a:rPr>
              <a:t>Elementi</a:t>
            </a:r>
            <a:r>
              <a:rPr lang="en-GB" sz="2000" b="1" dirty="0" smtClean="0">
                <a:solidFill>
                  <a:schemeClr val="tx2"/>
                </a:solidFill>
              </a:rPr>
              <a:t> </a:t>
            </a:r>
            <a:r>
              <a:rPr lang="en-GB" sz="2000" b="1" dirty="0" err="1" smtClean="0">
                <a:solidFill>
                  <a:schemeClr val="tx2"/>
                </a:solidFill>
              </a:rPr>
              <a:t>di</a:t>
            </a:r>
            <a:r>
              <a:rPr lang="en-GB" sz="2000" b="1" dirty="0" smtClean="0">
                <a:solidFill>
                  <a:schemeClr val="tx2"/>
                </a:solidFill>
              </a:rPr>
              <a:t> </a:t>
            </a:r>
            <a:r>
              <a:rPr lang="en-GB" sz="2000" b="1" dirty="0" err="1" smtClean="0">
                <a:solidFill>
                  <a:schemeClr val="tx2"/>
                </a:solidFill>
              </a:rPr>
              <a:t>diritto</a:t>
            </a:r>
            <a:r>
              <a:rPr lang="en-GB" sz="2000" b="1" dirty="0" smtClean="0">
                <a:solidFill>
                  <a:schemeClr val="tx2"/>
                </a:solidFill>
              </a:rPr>
              <a:t> </a:t>
            </a:r>
            <a:r>
              <a:rPr lang="en-GB" sz="2000" b="1" dirty="0" err="1" smtClean="0">
                <a:solidFill>
                  <a:schemeClr val="tx2"/>
                </a:solidFill>
              </a:rPr>
              <a:t>penitenziario</a:t>
            </a:r>
            <a:endParaRPr lang="en-GB" sz="2000" b="1" dirty="0">
              <a:solidFill>
                <a:schemeClr val="tx2"/>
              </a:solidFill>
            </a:endParaRPr>
          </a:p>
          <a:p>
            <a:pPr algn="r"/>
            <a:r>
              <a:rPr lang="en-GB" sz="2000" b="1" dirty="0" err="1" smtClean="0">
                <a:solidFill>
                  <a:schemeClr val="tx2"/>
                </a:solidFill>
              </a:rPr>
              <a:t>Lezione</a:t>
            </a:r>
            <a:r>
              <a:rPr lang="en-GB" sz="2000" b="1" dirty="0" smtClean="0">
                <a:solidFill>
                  <a:schemeClr val="tx2"/>
                </a:solidFill>
              </a:rPr>
              <a:t> </a:t>
            </a:r>
            <a:r>
              <a:rPr lang="en-GB" sz="2000" b="1" dirty="0" smtClean="0">
                <a:solidFill>
                  <a:schemeClr val="tx2"/>
                </a:solidFill>
              </a:rPr>
              <a:t>10</a:t>
            </a:r>
            <a:endParaRPr lang="en-GB" sz="2000" b="1" dirty="0">
              <a:solidFill>
                <a:schemeClr val="tx2"/>
              </a:solidFill>
            </a:endParaRPr>
          </a:p>
        </p:txBody>
      </p:sp>
      <p:pic>
        <p:nvPicPr>
          <p:cNvPr id="1026" name="Picture 2"/>
          <p:cNvPicPr>
            <a:picLocks noChangeAspect="1" noChangeArrowheads="1"/>
          </p:cNvPicPr>
          <p:nvPr/>
        </p:nvPicPr>
        <p:blipFill>
          <a:blip r:embed="rId5" cstate="print"/>
          <a:srcRect/>
          <a:stretch>
            <a:fillRect/>
          </a:stretch>
        </p:blipFill>
        <p:spPr bwMode="auto">
          <a:xfrm>
            <a:off x="8399462" y="260648"/>
            <a:ext cx="1924050" cy="5810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Quali</a:t>
            </a:r>
            <a:r>
              <a:rPr lang="en-US" sz="3600" dirty="0" smtClean="0">
                <a:solidFill>
                  <a:schemeClr val="tx2"/>
                </a:solidFill>
              </a:rPr>
              <a:t> </a:t>
            </a:r>
            <a:r>
              <a:rPr lang="en-US" sz="3600" dirty="0" err="1" smtClean="0">
                <a:solidFill>
                  <a:schemeClr val="tx2"/>
                </a:solidFill>
              </a:rPr>
              <a:t>strumenti</a:t>
            </a:r>
            <a:r>
              <a:rPr lang="en-US" sz="3600" dirty="0" smtClean="0">
                <a:solidFill>
                  <a:schemeClr val="tx2"/>
                </a:solidFill>
              </a:rPr>
              <a:t>?</a:t>
            </a:r>
            <a:endParaRPr lang="en-US" sz="3600" dirty="0">
              <a:solidFill>
                <a:schemeClr val="tx2"/>
              </a:solidFill>
            </a:endParaRPr>
          </a:p>
        </p:txBody>
      </p:sp>
      <p:sp>
        <p:nvSpPr>
          <p:cNvPr id="22" name="CasellaDiTesto 21"/>
          <p:cNvSpPr txBox="1"/>
          <p:nvPr/>
        </p:nvSpPr>
        <p:spPr>
          <a:xfrm>
            <a:off x="262558" y="836712"/>
            <a:ext cx="11737304" cy="646331"/>
          </a:xfrm>
          <a:prstGeom prst="rect">
            <a:avLst/>
          </a:prstGeom>
          <a:noFill/>
          <a:ln>
            <a:solidFill>
              <a:schemeClr val="accent1">
                <a:lumMod val="75000"/>
              </a:schemeClr>
            </a:solidFill>
          </a:ln>
        </p:spPr>
        <p:txBody>
          <a:bodyPr wrap="square" rtlCol="0">
            <a:spAutoFit/>
          </a:bodyPr>
          <a:lstStyle/>
          <a:p>
            <a:pPr algn="just"/>
            <a:r>
              <a:rPr lang="it-IT" b="1" dirty="0" smtClean="0"/>
              <a:t>Problema: </a:t>
            </a:r>
            <a:r>
              <a:rPr lang="it-IT" dirty="0" smtClean="0"/>
              <a:t>il titolo esecutivo indica una pena da scontare; </a:t>
            </a:r>
            <a:r>
              <a:rPr lang="it-IT" u="sng" dirty="0" smtClean="0"/>
              <a:t>attraverso alcuni meccanismi dell’esecuzione penale, questa pena può cambiare</a:t>
            </a:r>
            <a:r>
              <a:rPr lang="it-IT" dirty="0" smtClean="0"/>
              <a:t> (ne abbiamo già visti due: lo scomputo e il cumulo).</a:t>
            </a:r>
            <a:endParaRPr lang="it-IT" b="1" dirty="0"/>
          </a:p>
        </p:txBody>
      </p:sp>
      <p:sp>
        <p:nvSpPr>
          <p:cNvPr id="23" name="CasellaDiTesto 22"/>
          <p:cNvSpPr txBox="1"/>
          <p:nvPr/>
        </p:nvSpPr>
        <p:spPr>
          <a:xfrm>
            <a:off x="262558" y="1628800"/>
            <a:ext cx="11737304" cy="646331"/>
          </a:xfrm>
          <a:prstGeom prst="rect">
            <a:avLst/>
          </a:prstGeom>
          <a:noFill/>
          <a:ln>
            <a:solidFill>
              <a:schemeClr val="accent1">
                <a:lumMod val="75000"/>
              </a:schemeClr>
            </a:solidFill>
          </a:ln>
        </p:spPr>
        <p:txBody>
          <a:bodyPr wrap="square" rtlCol="0">
            <a:spAutoFit/>
          </a:bodyPr>
          <a:lstStyle/>
          <a:p>
            <a:pPr algn="just"/>
            <a:r>
              <a:rPr lang="it-IT" b="1" dirty="0" smtClean="0"/>
              <a:t>Strumenti: </a:t>
            </a:r>
            <a:r>
              <a:rPr lang="it-IT" dirty="0" smtClean="0"/>
              <a:t>attraverso l’</a:t>
            </a:r>
            <a:r>
              <a:rPr lang="it-IT" i="1" u="sng" dirty="0" smtClean="0"/>
              <a:t>incidente di esecuzione</a:t>
            </a:r>
            <a:r>
              <a:rPr lang="it-IT" i="1" dirty="0" smtClean="0"/>
              <a:t> </a:t>
            </a:r>
            <a:r>
              <a:rPr lang="it-IT" dirty="0" smtClean="0"/>
              <a:t>le parti (pubblico ministero e condannato) possono fare valere situazioni che modificano l’</a:t>
            </a:r>
            <a:r>
              <a:rPr lang="it-IT" i="1" dirty="0" smtClean="0"/>
              <a:t>an </a:t>
            </a:r>
            <a:r>
              <a:rPr lang="it-IT" dirty="0" smtClean="0"/>
              <a:t>e il </a:t>
            </a:r>
            <a:r>
              <a:rPr lang="it-IT" i="1" dirty="0" smtClean="0"/>
              <a:t>quantum</a:t>
            </a:r>
            <a:r>
              <a:rPr lang="it-IT" dirty="0" smtClean="0"/>
              <a:t> della pena.</a:t>
            </a:r>
            <a:endParaRPr lang="it-IT" b="1" dirty="0"/>
          </a:p>
        </p:txBody>
      </p:sp>
      <p:cxnSp>
        <p:nvCxnSpPr>
          <p:cNvPr id="27" name="Connettore 2 26"/>
          <p:cNvCxnSpPr/>
          <p:nvPr/>
        </p:nvCxnSpPr>
        <p:spPr>
          <a:xfrm>
            <a:off x="3502918" y="1916832"/>
            <a:ext cx="0" cy="10801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 name="CasellaDiTesto 27"/>
          <p:cNvSpPr txBox="1"/>
          <p:nvPr/>
        </p:nvSpPr>
        <p:spPr>
          <a:xfrm>
            <a:off x="2134766" y="2996952"/>
            <a:ext cx="9649072" cy="923330"/>
          </a:xfrm>
          <a:prstGeom prst="rect">
            <a:avLst/>
          </a:prstGeom>
          <a:noFill/>
          <a:ln>
            <a:solidFill>
              <a:schemeClr val="accent1">
                <a:lumMod val="75000"/>
              </a:schemeClr>
            </a:solidFill>
          </a:ln>
        </p:spPr>
        <p:txBody>
          <a:bodyPr wrap="square" rtlCol="0">
            <a:spAutoFit/>
          </a:bodyPr>
          <a:lstStyle/>
          <a:p>
            <a:pPr algn="just"/>
            <a:r>
              <a:rPr lang="it-IT" b="1" dirty="0" smtClean="0"/>
              <a:t>Modello “tradizionale” </a:t>
            </a:r>
            <a:r>
              <a:rPr lang="it-IT" dirty="0" smtClean="0">
                <a:sym typeface="Wingdings" pitchFamily="2" charset="2"/>
              </a:rPr>
              <a:t> art. 666 c.p.p.: istanza – vaglio di ammissibilità – notifica della fissazione udienza con almeno 10 giorni di anticipo – possibilità di presentare memorie e documenti prima di 5 giorni almeno dall’udienza – </a:t>
            </a:r>
            <a:r>
              <a:rPr lang="it-IT" dirty="0" err="1" smtClean="0">
                <a:sym typeface="Wingdings" pitchFamily="2" charset="2"/>
              </a:rPr>
              <a:t>udienza</a:t>
            </a:r>
            <a:r>
              <a:rPr lang="it-IT" dirty="0" smtClean="0">
                <a:sym typeface="Wingdings" pitchFamily="2" charset="2"/>
              </a:rPr>
              <a:t> – ordinanza (ammissibilità, accoglimento, revoca).</a:t>
            </a:r>
            <a:endParaRPr lang="it-IT" dirty="0"/>
          </a:p>
        </p:txBody>
      </p:sp>
      <p:sp>
        <p:nvSpPr>
          <p:cNvPr id="30" name="CasellaDiTesto 29"/>
          <p:cNvSpPr txBox="1"/>
          <p:nvPr/>
        </p:nvSpPr>
        <p:spPr>
          <a:xfrm>
            <a:off x="2134766" y="4077072"/>
            <a:ext cx="9649072" cy="646331"/>
          </a:xfrm>
          <a:prstGeom prst="rect">
            <a:avLst/>
          </a:prstGeom>
          <a:noFill/>
          <a:ln>
            <a:solidFill>
              <a:schemeClr val="accent1">
                <a:lumMod val="75000"/>
              </a:schemeClr>
            </a:solidFill>
          </a:ln>
        </p:spPr>
        <p:txBody>
          <a:bodyPr wrap="square" rtlCol="0">
            <a:spAutoFit/>
          </a:bodyPr>
          <a:lstStyle/>
          <a:p>
            <a:pPr algn="just"/>
            <a:r>
              <a:rPr lang="it-IT" b="1" dirty="0" smtClean="0"/>
              <a:t>Modello “semplificato” (monitorio) </a:t>
            </a:r>
            <a:r>
              <a:rPr lang="it-IT" dirty="0" smtClean="0">
                <a:sym typeface="Wingdings" pitchFamily="2" charset="2"/>
              </a:rPr>
              <a:t> art. 667, comma 4, c.p.p.: per questioni urgenti e di non complicato accertamento (es. l’identità del detenuto).</a:t>
            </a:r>
            <a:endParaRPr lang="it-IT" dirty="0"/>
          </a:p>
        </p:txBody>
      </p:sp>
      <p:sp>
        <p:nvSpPr>
          <p:cNvPr id="31" name="CasellaDiTesto 30"/>
          <p:cNvSpPr txBox="1"/>
          <p:nvPr/>
        </p:nvSpPr>
        <p:spPr>
          <a:xfrm>
            <a:off x="334566" y="4005064"/>
            <a:ext cx="1512168" cy="830997"/>
          </a:xfrm>
          <a:prstGeom prst="rect">
            <a:avLst/>
          </a:prstGeom>
          <a:noFill/>
          <a:ln>
            <a:solidFill>
              <a:schemeClr val="accent1">
                <a:lumMod val="75000"/>
              </a:schemeClr>
            </a:solidFill>
          </a:ln>
        </p:spPr>
        <p:txBody>
          <a:bodyPr wrap="square" rtlCol="0">
            <a:spAutoFit/>
          </a:bodyPr>
          <a:lstStyle/>
          <a:p>
            <a:pPr algn="just"/>
            <a:r>
              <a:rPr lang="it-IT" sz="1600" i="1" dirty="0" smtClean="0"/>
              <a:t>Simile alla procedura per i permessi</a:t>
            </a:r>
            <a:endParaRPr lang="it-IT" sz="1600" i="1" dirty="0"/>
          </a:p>
        </p:txBody>
      </p:sp>
      <p:cxnSp>
        <p:nvCxnSpPr>
          <p:cNvPr id="34" name="Connettore 1 33"/>
          <p:cNvCxnSpPr>
            <a:stCxn id="31" idx="3"/>
            <a:endCxn id="30" idx="1"/>
          </p:cNvCxnSpPr>
          <p:nvPr/>
        </p:nvCxnSpPr>
        <p:spPr>
          <a:xfrm flipV="1">
            <a:off x="1846734" y="4400238"/>
            <a:ext cx="288032"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CasellaDiTesto 34"/>
          <p:cNvSpPr txBox="1"/>
          <p:nvPr/>
        </p:nvSpPr>
        <p:spPr>
          <a:xfrm>
            <a:off x="982638" y="5661248"/>
            <a:ext cx="2376264" cy="369332"/>
          </a:xfrm>
          <a:prstGeom prst="rect">
            <a:avLst/>
          </a:prstGeom>
          <a:noFill/>
          <a:ln>
            <a:solidFill>
              <a:srgbClr val="7030A0"/>
            </a:solidFill>
          </a:ln>
        </p:spPr>
        <p:txBody>
          <a:bodyPr wrap="square" rtlCol="0">
            <a:spAutoFit/>
          </a:bodyPr>
          <a:lstStyle/>
          <a:p>
            <a:pPr algn="ctr"/>
            <a:r>
              <a:rPr lang="it-IT" b="1" dirty="0" smtClean="0"/>
              <a:t>ISTANZA</a:t>
            </a:r>
            <a:endParaRPr lang="it-IT" b="1" dirty="0"/>
          </a:p>
        </p:txBody>
      </p:sp>
      <p:sp>
        <p:nvSpPr>
          <p:cNvPr id="36" name="CasellaDiTesto 35"/>
          <p:cNvSpPr txBox="1"/>
          <p:nvPr/>
        </p:nvSpPr>
        <p:spPr>
          <a:xfrm>
            <a:off x="3646934" y="5229200"/>
            <a:ext cx="2376264" cy="1200329"/>
          </a:xfrm>
          <a:prstGeom prst="rect">
            <a:avLst/>
          </a:prstGeom>
          <a:noFill/>
          <a:ln>
            <a:solidFill>
              <a:srgbClr val="7030A0"/>
            </a:solidFill>
          </a:ln>
        </p:spPr>
        <p:txBody>
          <a:bodyPr wrap="square" rtlCol="0">
            <a:spAutoFit/>
          </a:bodyPr>
          <a:lstStyle/>
          <a:p>
            <a:pPr algn="ctr"/>
            <a:r>
              <a:rPr lang="it-IT" b="1" dirty="0" smtClean="0"/>
              <a:t>ORDINANZA DEL GIUDICE DELL’ESECUZIONE </a:t>
            </a:r>
            <a:r>
              <a:rPr lang="it-IT" b="1" i="1" dirty="0" smtClean="0"/>
              <a:t>(senza contraddittorio)</a:t>
            </a:r>
            <a:endParaRPr lang="it-IT" b="1" dirty="0"/>
          </a:p>
        </p:txBody>
      </p:sp>
      <p:cxnSp>
        <p:nvCxnSpPr>
          <p:cNvPr id="42" name="Connettore 1 41"/>
          <p:cNvCxnSpPr>
            <a:stCxn id="35" idx="3"/>
            <a:endCxn id="36" idx="1"/>
          </p:cNvCxnSpPr>
          <p:nvPr/>
        </p:nvCxnSpPr>
        <p:spPr>
          <a:xfrm flipV="1">
            <a:off x="3358902" y="5829365"/>
            <a:ext cx="288032" cy="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2" name="Connettore 2 51"/>
          <p:cNvCxnSpPr>
            <a:stCxn id="36" idx="3"/>
          </p:cNvCxnSpPr>
          <p:nvPr/>
        </p:nvCxnSpPr>
        <p:spPr>
          <a:xfrm flipV="1">
            <a:off x="6023198" y="5085184"/>
            <a:ext cx="1800200" cy="744181"/>
          </a:xfrm>
          <a:prstGeom prst="straightConnector1">
            <a:avLst/>
          </a:prstGeom>
          <a:ln>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54" name="Connettore 2 53"/>
          <p:cNvCxnSpPr>
            <a:stCxn id="36" idx="3"/>
          </p:cNvCxnSpPr>
          <p:nvPr/>
        </p:nvCxnSpPr>
        <p:spPr>
          <a:xfrm>
            <a:off x="6023198" y="5829365"/>
            <a:ext cx="1800200" cy="695979"/>
          </a:xfrm>
          <a:prstGeom prst="straightConnector1">
            <a:avLst/>
          </a:prstGeom>
          <a:ln>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55" name="CasellaDiTesto 54"/>
          <p:cNvSpPr txBox="1"/>
          <p:nvPr/>
        </p:nvSpPr>
        <p:spPr>
          <a:xfrm>
            <a:off x="7823398" y="4869160"/>
            <a:ext cx="4104456" cy="646331"/>
          </a:xfrm>
          <a:prstGeom prst="rect">
            <a:avLst/>
          </a:prstGeom>
          <a:noFill/>
          <a:ln>
            <a:solidFill>
              <a:srgbClr val="7030A0"/>
            </a:solidFill>
          </a:ln>
        </p:spPr>
        <p:txBody>
          <a:bodyPr wrap="square" rtlCol="0">
            <a:spAutoFit/>
          </a:bodyPr>
          <a:lstStyle/>
          <a:p>
            <a:pPr algn="ctr"/>
            <a:r>
              <a:rPr lang="it-IT" dirty="0" smtClean="0"/>
              <a:t>L’ordinanza diventa esecutiva </a:t>
            </a:r>
            <a:r>
              <a:rPr lang="it-IT" b="1" dirty="0" smtClean="0"/>
              <a:t>se entro 15 giorni</a:t>
            </a:r>
            <a:r>
              <a:rPr lang="it-IT" dirty="0" smtClean="0"/>
              <a:t> </a:t>
            </a:r>
            <a:r>
              <a:rPr lang="it-IT" b="1" dirty="0" smtClean="0"/>
              <a:t>non c’è opposizione</a:t>
            </a:r>
            <a:r>
              <a:rPr lang="it-IT" dirty="0" smtClean="0"/>
              <a:t>.</a:t>
            </a:r>
            <a:endParaRPr lang="it-IT" dirty="0"/>
          </a:p>
        </p:txBody>
      </p:sp>
      <p:sp>
        <p:nvSpPr>
          <p:cNvPr id="56" name="CasellaDiTesto 55"/>
          <p:cNvSpPr txBox="1"/>
          <p:nvPr/>
        </p:nvSpPr>
        <p:spPr>
          <a:xfrm>
            <a:off x="7823398" y="5733256"/>
            <a:ext cx="4104456" cy="923330"/>
          </a:xfrm>
          <a:prstGeom prst="rect">
            <a:avLst/>
          </a:prstGeom>
          <a:noFill/>
          <a:ln>
            <a:solidFill>
              <a:srgbClr val="7030A0"/>
            </a:solidFill>
          </a:ln>
        </p:spPr>
        <p:txBody>
          <a:bodyPr wrap="square" rtlCol="0">
            <a:spAutoFit/>
          </a:bodyPr>
          <a:lstStyle/>
          <a:p>
            <a:pPr algn="ctr"/>
            <a:r>
              <a:rPr lang="it-IT" dirty="0" smtClean="0"/>
              <a:t>Se </a:t>
            </a:r>
            <a:r>
              <a:rPr lang="it-IT" b="1" dirty="0" smtClean="0"/>
              <a:t>entro 15 giorni una delle parti si oppone </a:t>
            </a:r>
            <a:r>
              <a:rPr lang="it-IT" dirty="0" smtClean="0">
                <a:sym typeface="Wingdings" pitchFamily="2" charset="2"/>
              </a:rPr>
              <a:t> procedimento secondo il modello “tradizionale” (art. 666 c.p.p.).</a:t>
            </a:r>
            <a:endParaRPr lang="it-IT"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Casi</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a:t>
            </a:r>
            <a:r>
              <a:rPr lang="en-US" sz="3600" dirty="0" err="1" smtClean="0">
                <a:solidFill>
                  <a:schemeClr val="tx2"/>
                </a:solidFill>
              </a:rPr>
              <a:t>procedimento</a:t>
            </a:r>
            <a:r>
              <a:rPr lang="en-US" sz="3600" dirty="0" smtClean="0">
                <a:solidFill>
                  <a:schemeClr val="tx2"/>
                </a:solidFill>
              </a:rPr>
              <a:t> </a:t>
            </a:r>
            <a:r>
              <a:rPr lang="en-US" sz="3600" dirty="0" err="1" smtClean="0">
                <a:solidFill>
                  <a:schemeClr val="tx2"/>
                </a:solidFill>
              </a:rPr>
              <a:t>monitorio</a:t>
            </a:r>
            <a:endParaRPr lang="en-US" sz="3600" dirty="0">
              <a:solidFill>
                <a:schemeClr val="tx2"/>
              </a:solidFill>
            </a:endParaRPr>
          </a:p>
        </p:txBody>
      </p:sp>
      <p:sp>
        <p:nvSpPr>
          <p:cNvPr id="5" name="CasellaDiTesto 4"/>
          <p:cNvSpPr txBox="1"/>
          <p:nvPr/>
        </p:nvSpPr>
        <p:spPr>
          <a:xfrm>
            <a:off x="262558" y="836712"/>
            <a:ext cx="11593288" cy="830997"/>
          </a:xfrm>
          <a:prstGeom prst="rect">
            <a:avLst/>
          </a:prstGeom>
          <a:noFill/>
          <a:ln>
            <a:solidFill>
              <a:srgbClr val="0070C0"/>
            </a:solidFill>
          </a:ln>
        </p:spPr>
        <p:txBody>
          <a:bodyPr wrap="square" rtlCol="0">
            <a:spAutoFit/>
          </a:bodyPr>
          <a:lstStyle/>
          <a:p>
            <a:pPr algn="just"/>
            <a:r>
              <a:rPr lang="it-IT" sz="1600" b="1" dirty="0" smtClean="0"/>
              <a:t>Dubbio sull’identità fisica della persona detenuta (art. 667 c.p.p.) </a:t>
            </a:r>
            <a:r>
              <a:rPr lang="it-IT" sz="1600" dirty="0" smtClean="0"/>
              <a:t>– Liberazione del detenuto se si accerta che non è la persona nei cui confronti la pena deve essere eseguita o se c’è un dubbio sulla sua identità (in questo caso, comunque, il giudice dispone che le indagini sull’identità proseguano).</a:t>
            </a:r>
            <a:endParaRPr lang="it-IT" sz="1600" b="1" dirty="0"/>
          </a:p>
        </p:txBody>
      </p:sp>
      <p:sp>
        <p:nvSpPr>
          <p:cNvPr id="6" name="CasellaDiTesto 5"/>
          <p:cNvSpPr txBox="1"/>
          <p:nvPr/>
        </p:nvSpPr>
        <p:spPr>
          <a:xfrm>
            <a:off x="262558" y="1772816"/>
            <a:ext cx="11593288" cy="338554"/>
          </a:xfrm>
          <a:prstGeom prst="rect">
            <a:avLst/>
          </a:prstGeom>
          <a:noFill/>
          <a:ln>
            <a:solidFill>
              <a:srgbClr val="0070C0"/>
            </a:solidFill>
          </a:ln>
        </p:spPr>
        <p:txBody>
          <a:bodyPr wrap="square" rtlCol="0">
            <a:spAutoFit/>
          </a:bodyPr>
          <a:lstStyle/>
          <a:p>
            <a:pPr algn="just"/>
            <a:r>
              <a:rPr lang="it-IT" sz="1600" b="1" dirty="0" smtClean="0"/>
              <a:t>Applicazione dell’amnistia o dell’indulto (art. 672 c.p.p.)</a:t>
            </a:r>
            <a:endParaRPr lang="it-IT" sz="1600" b="1" dirty="0"/>
          </a:p>
        </p:txBody>
      </p:sp>
      <p:sp>
        <p:nvSpPr>
          <p:cNvPr id="7" name="CasellaDiTesto 6"/>
          <p:cNvSpPr txBox="1"/>
          <p:nvPr/>
        </p:nvSpPr>
        <p:spPr>
          <a:xfrm>
            <a:off x="262558" y="2276872"/>
            <a:ext cx="11593288" cy="584775"/>
          </a:xfrm>
          <a:prstGeom prst="rect">
            <a:avLst/>
          </a:prstGeom>
          <a:noFill/>
          <a:ln>
            <a:solidFill>
              <a:srgbClr val="0070C0"/>
            </a:solidFill>
          </a:ln>
        </p:spPr>
        <p:txBody>
          <a:bodyPr wrap="square" rtlCol="0">
            <a:spAutoFit/>
          </a:bodyPr>
          <a:lstStyle/>
          <a:p>
            <a:pPr algn="just"/>
            <a:r>
              <a:rPr lang="it-IT" sz="1600" b="1" dirty="0" smtClean="0"/>
              <a:t>Pronuncia dell’estinzione del reato dopo la condanna (art. 676 c.p.p.) </a:t>
            </a:r>
            <a:r>
              <a:rPr lang="it-IT" sz="1600" dirty="0" smtClean="0"/>
              <a:t>– Es. una persona patteggia una pena per un delitto entro il limite di due anni di reclusione; se, nei cinque anni successivi, non commette altri delitti o contravvenzioni della stessa indole, il reato si estingue.</a:t>
            </a:r>
            <a:endParaRPr lang="it-IT" sz="1600" b="1" dirty="0"/>
          </a:p>
        </p:txBody>
      </p:sp>
      <p:sp>
        <p:nvSpPr>
          <p:cNvPr id="8" name="CasellaDiTesto 7"/>
          <p:cNvSpPr txBox="1"/>
          <p:nvPr/>
        </p:nvSpPr>
        <p:spPr>
          <a:xfrm>
            <a:off x="262558" y="2996952"/>
            <a:ext cx="11593288" cy="584775"/>
          </a:xfrm>
          <a:prstGeom prst="rect">
            <a:avLst/>
          </a:prstGeom>
          <a:noFill/>
          <a:ln>
            <a:solidFill>
              <a:srgbClr val="0070C0"/>
            </a:solidFill>
          </a:ln>
        </p:spPr>
        <p:txBody>
          <a:bodyPr wrap="square" rtlCol="0">
            <a:spAutoFit/>
          </a:bodyPr>
          <a:lstStyle/>
          <a:p>
            <a:pPr algn="just"/>
            <a:r>
              <a:rPr lang="it-IT" sz="1600" b="1" dirty="0" smtClean="0"/>
              <a:t>Pronuncia dell’estinzione della pena per ragioni diverse dalla liberazione condizionale o dall’affidamento in prova al servizio sociale (sempre art. 676 c.p.p.) </a:t>
            </a:r>
            <a:r>
              <a:rPr lang="it-IT" sz="1600" dirty="0" smtClean="0"/>
              <a:t>– Es. il condannato muore in carcere.</a:t>
            </a:r>
            <a:endParaRPr lang="it-IT" sz="1600" b="1" dirty="0"/>
          </a:p>
        </p:txBody>
      </p:sp>
      <p:sp>
        <p:nvSpPr>
          <p:cNvPr id="9" name="CasellaDiTesto 8"/>
          <p:cNvSpPr txBox="1"/>
          <p:nvPr/>
        </p:nvSpPr>
        <p:spPr>
          <a:xfrm>
            <a:off x="262558" y="3717032"/>
            <a:ext cx="11593288" cy="1323439"/>
          </a:xfrm>
          <a:prstGeom prst="rect">
            <a:avLst/>
          </a:prstGeom>
          <a:noFill/>
          <a:ln>
            <a:solidFill>
              <a:srgbClr val="0070C0"/>
            </a:solidFill>
          </a:ln>
        </p:spPr>
        <p:txBody>
          <a:bodyPr wrap="square" rtlCol="0">
            <a:spAutoFit/>
          </a:bodyPr>
          <a:lstStyle/>
          <a:p>
            <a:pPr algn="just"/>
            <a:r>
              <a:rPr lang="it-IT" sz="1600" b="1" dirty="0" smtClean="0"/>
              <a:t>Sempre art. 676 c.p.p. – Provvedimenti relativi a:</a:t>
            </a:r>
          </a:p>
          <a:p>
            <a:pPr algn="just">
              <a:buFont typeface="Arial" pitchFamily="34" charset="0"/>
              <a:buChar char="•"/>
            </a:pPr>
            <a:r>
              <a:rPr lang="it-IT" sz="1600" b="1" dirty="0" smtClean="0"/>
              <a:t> </a:t>
            </a:r>
            <a:r>
              <a:rPr lang="it-IT" sz="1600" b="1" dirty="0" smtClean="0"/>
              <a:t>Pene accessorie </a:t>
            </a:r>
            <a:r>
              <a:rPr lang="it-IT" sz="1600" dirty="0" smtClean="0"/>
              <a:t>– Es. cessazione dell’interdizione conseguente alla condanna.</a:t>
            </a:r>
            <a:endParaRPr lang="it-IT" sz="1600" b="1" dirty="0" smtClean="0"/>
          </a:p>
          <a:p>
            <a:pPr algn="just">
              <a:buFont typeface="Arial" pitchFamily="34" charset="0"/>
              <a:buChar char="•"/>
            </a:pPr>
            <a:r>
              <a:rPr lang="it-IT" sz="1600" b="1" dirty="0" smtClean="0"/>
              <a:t> </a:t>
            </a:r>
            <a:r>
              <a:rPr lang="it-IT" sz="1600" b="1" dirty="0" smtClean="0"/>
              <a:t>Confisca </a:t>
            </a:r>
            <a:r>
              <a:rPr lang="it-IT" sz="1600" dirty="0" smtClean="0"/>
              <a:t>– Es. revoca della confisca (guida in stato di ebbrezza; lavori di pubblica utilità andati a buon fine; revoca della confisca del veicolo).</a:t>
            </a:r>
            <a:endParaRPr lang="it-IT" sz="1600" b="1" dirty="0" smtClean="0"/>
          </a:p>
          <a:p>
            <a:pPr algn="just">
              <a:buFont typeface="Arial" pitchFamily="34" charset="0"/>
              <a:buChar char="•"/>
            </a:pPr>
            <a:r>
              <a:rPr lang="it-IT" sz="1600" b="1" dirty="0" smtClean="0"/>
              <a:t> </a:t>
            </a:r>
            <a:r>
              <a:rPr lang="it-IT" sz="1600" b="1" dirty="0" smtClean="0"/>
              <a:t>Restituzione di cose sequestrate</a:t>
            </a:r>
            <a:endParaRPr lang="it-IT" sz="1600" b="1" dirty="0"/>
          </a:p>
        </p:txBody>
      </p:sp>
      <p:sp>
        <p:nvSpPr>
          <p:cNvPr id="10" name="CasellaDiTesto 9"/>
          <p:cNvSpPr txBox="1"/>
          <p:nvPr/>
        </p:nvSpPr>
        <p:spPr>
          <a:xfrm>
            <a:off x="262558" y="5229200"/>
            <a:ext cx="11593288" cy="1200329"/>
          </a:xfrm>
          <a:prstGeom prst="rect">
            <a:avLst/>
          </a:prstGeom>
          <a:noFill/>
          <a:ln>
            <a:solidFill>
              <a:srgbClr val="C00000"/>
            </a:solidFill>
          </a:ln>
        </p:spPr>
        <p:txBody>
          <a:bodyPr wrap="square" rtlCol="0">
            <a:spAutoFit/>
          </a:bodyPr>
          <a:lstStyle/>
          <a:p>
            <a:pPr algn="just"/>
            <a:r>
              <a:rPr lang="it-IT" dirty="0" smtClean="0"/>
              <a:t>In tutti i casi elencati, l’oggetto dell’accertamento è </a:t>
            </a:r>
            <a:r>
              <a:rPr lang="it-IT" b="1" dirty="0" smtClean="0"/>
              <a:t>semplice</a:t>
            </a:r>
            <a:r>
              <a:rPr lang="it-IT" dirty="0" smtClean="0"/>
              <a:t> (l’identità della persona, la sussistenza delle condizioni di legge per l’amnistia o per l’indulto, la sussistenza dei presupposti per dichiarare estinto il reato o la pena, la restituzione di cose confiscate o sequestrate, ecc. </a:t>
            </a:r>
          </a:p>
          <a:p>
            <a:pPr algn="just"/>
            <a:r>
              <a:rPr lang="it-IT" dirty="0" smtClean="0"/>
              <a:t>Il </a:t>
            </a:r>
            <a:r>
              <a:rPr lang="it-IT" b="1" dirty="0" smtClean="0"/>
              <a:t>contraddittorio</a:t>
            </a:r>
            <a:r>
              <a:rPr lang="it-IT" dirty="0" smtClean="0"/>
              <a:t> è garantito dalla possibilità di fare </a:t>
            </a:r>
            <a:r>
              <a:rPr lang="it-IT" b="1" dirty="0" smtClean="0"/>
              <a:t>opposizione</a:t>
            </a:r>
            <a:r>
              <a:rPr lang="it-IT" dirty="0" smtClean="0"/>
              <a:t> </a:t>
            </a:r>
            <a:r>
              <a:rPr lang="it-IT" dirty="0" smtClean="0"/>
              <a:t>e procedere nelle forme dell’art. 666 c.p.p.</a:t>
            </a: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Casi</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a:t>
            </a:r>
            <a:r>
              <a:rPr lang="en-US" sz="3600" dirty="0" err="1" smtClean="0">
                <a:solidFill>
                  <a:schemeClr val="tx2"/>
                </a:solidFill>
              </a:rPr>
              <a:t>procedimento</a:t>
            </a:r>
            <a:r>
              <a:rPr lang="en-US" sz="3600" dirty="0" smtClean="0">
                <a:solidFill>
                  <a:schemeClr val="tx2"/>
                </a:solidFill>
              </a:rPr>
              <a:t> </a:t>
            </a:r>
            <a:r>
              <a:rPr lang="en-US" sz="3600" dirty="0" err="1" smtClean="0">
                <a:solidFill>
                  <a:schemeClr val="tx2"/>
                </a:solidFill>
              </a:rPr>
              <a:t>ordinario</a:t>
            </a:r>
            <a:r>
              <a:rPr lang="en-US" sz="3600" dirty="0" smtClean="0">
                <a:solidFill>
                  <a:schemeClr val="tx2"/>
                </a:solidFill>
              </a:rPr>
              <a:t> – 1. </a:t>
            </a:r>
            <a:r>
              <a:rPr lang="en-US" sz="3600" dirty="0" err="1" smtClean="0">
                <a:solidFill>
                  <a:schemeClr val="tx2"/>
                </a:solidFill>
              </a:rPr>
              <a:t>Conflitto</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a:t>
            </a:r>
            <a:r>
              <a:rPr lang="en-US" sz="3600" dirty="0" err="1" smtClean="0">
                <a:solidFill>
                  <a:schemeClr val="tx2"/>
                </a:solidFill>
              </a:rPr>
              <a:t>giudicati</a:t>
            </a:r>
            <a:endParaRPr lang="en-US" sz="3600" dirty="0">
              <a:solidFill>
                <a:schemeClr val="tx2"/>
              </a:solidFill>
            </a:endParaRPr>
          </a:p>
        </p:txBody>
      </p:sp>
      <p:sp>
        <p:nvSpPr>
          <p:cNvPr id="5" name="CasellaDiTesto 4"/>
          <p:cNvSpPr txBox="1"/>
          <p:nvPr/>
        </p:nvSpPr>
        <p:spPr>
          <a:xfrm>
            <a:off x="262558" y="1340768"/>
            <a:ext cx="11593288" cy="646331"/>
          </a:xfrm>
          <a:prstGeom prst="rect">
            <a:avLst/>
          </a:prstGeom>
          <a:noFill/>
          <a:ln>
            <a:solidFill>
              <a:srgbClr val="0070C0"/>
            </a:solidFill>
          </a:ln>
        </p:spPr>
        <p:txBody>
          <a:bodyPr wrap="square" rtlCol="0">
            <a:spAutoFit/>
          </a:bodyPr>
          <a:lstStyle/>
          <a:p>
            <a:pPr algn="just"/>
            <a:r>
              <a:rPr lang="it-IT" b="1" dirty="0" smtClean="0"/>
              <a:t>Caso – </a:t>
            </a:r>
            <a:r>
              <a:rPr lang="it-IT" dirty="0" smtClean="0"/>
              <a:t>Tizio patteggia davanti al tribunale di Pavia una pena di 8 mesi di reclusione per una serie di furti avvenuti tra Pavia e Milano; viene condannato dal tribunale di Milano a una pena di 2 anni di reclusione per gli stessi fatti.</a:t>
            </a:r>
            <a:endParaRPr lang="it-IT" b="1" dirty="0"/>
          </a:p>
        </p:txBody>
      </p:sp>
      <p:sp>
        <p:nvSpPr>
          <p:cNvPr id="6" name="CasellaDiTesto 5"/>
          <p:cNvSpPr txBox="1"/>
          <p:nvPr/>
        </p:nvSpPr>
        <p:spPr>
          <a:xfrm>
            <a:off x="262558" y="2204864"/>
            <a:ext cx="11593288" cy="1200329"/>
          </a:xfrm>
          <a:prstGeom prst="rect">
            <a:avLst/>
          </a:prstGeom>
          <a:noFill/>
          <a:ln>
            <a:solidFill>
              <a:srgbClr val="0070C0"/>
            </a:solidFill>
          </a:ln>
        </p:spPr>
        <p:txBody>
          <a:bodyPr wrap="square" rtlCol="0">
            <a:spAutoFit/>
          </a:bodyPr>
          <a:lstStyle/>
          <a:p>
            <a:pPr algn="just"/>
            <a:r>
              <a:rPr lang="it-IT" b="1" dirty="0" smtClean="0"/>
              <a:t>Presupposto – </a:t>
            </a:r>
            <a:r>
              <a:rPr lang="it-IT" dirty="0" smtClean="0"/>
              <a:t>Conflitto di giudicati (</a:t>
            </a:r>
            <a:r>
              <a:rPr lang="it-IT" i="1" dirty="0" smtClean="0"/>
              <a:t>quindi …</a:t>
            </a:r>
            <a:r>
              <a:rPr lang="it-IT" dirty="0" smtClean="0"/>
              <a:t> </a:t>
            </a:r>
            <a:r>
              <a:rPr lang="it-IT" u="sng" dirty="0" smtClean="0"/>
              <a:t>deve trattarsi di sentenze definitive</a:t>
            </a:r>
            <a:r>
              <a:rPr lang="it-IT" dirty="0" smtClean="0"/>
              <a:t>).</a:t>
            </a:r>
          </a:p>
          <a:p>
            <a:pPr algn="just"/>
            <a:r>
              <a:rPr lang="it-IT" dirty="0" smtClean="0"/>
              <a:t>Le sentenze sono state emesse:</a:t>
            </a:r>
          </a:p>
          <a:p>
            <a:pPr marL="342900" indent="-342900" algn="just">
              <a:buFont typeface="+mj-lt"/>
              <a:buAutoNum type="arabicPeriod"/>
            </a:pPr>
            <a:r>
              <a:rPr lang="it-IT" dirty="0" smtClean="0"/>
              <a:t>Contro la </a:t>
            </a:r>
            <a:r>
              <a:rPr lang="it-IT" u="sng" dirty="0" smtClean="0"/>
              <a:t>stessa persona</a:t>
            </a:r>
            <a:r>
              <a:rPr lang="it-IT" dirty="0" smtClean="0"/>
              <a:t>;</a:t>
            </a:r>
          </a:p>
          <a:p>
            <a:pPr marL="342900" indent="-342900" algn="just">
              <a:buFont typeface="+mj-lt"/>
              <a:buAutoNum type="arabicPeriod"/>
            </a:pPr>
            <a:r>
              <a:rPr lang="it-IT" dirty="0" smtClean="0"/>
              <a:t>Per gli </a:t>
            </a:r>
            <a:r>
              <a:rPr lang="it-IT" u="sng" dirty="0" smtClean="0"/>
              <a:t>stessi fatti</a:t>
            </a:r>
            <a:r>
              <a:rPr lang="it-IT" dirty="0" smtClean="0"/>
              <a:t>.</a:t>
            </a:r>
            <a:endParaRPr lang="it-IT" dirty="0"/>
          </a:p>
        </p:txBody>
      </p:sp>
      <p:sp>
        <p:nvSpPr>
          <p:cNvPr id="7" name="CasellaDiTesto 6"/>
          <p:cNvSpPr txBox="1"/>
          <p:nvPr/>
        </p:nvSpPr>
        <p:spPr>
          <a:xfrm>
            <a:off x="262558" y="3717032"/>
            <a:ext cx="11593288" cy="923330"/>
          </a:xfrm>
          <a:prstGeom prst="rect">
            <a:avLst/>
          </a:prstGeom>
          <a:noFill/>
          <a:ln>
            <a:solidFill>
              <a:srgbClr val="0070C0"/>
            </a:solidFill>
          </a:ln>
        </p:spPr>
        <p:txBody>
          <a:bodyPr wrap="square" rtlCol="0">
            <a:spAutoFit/>
          </a:bodyPr>
          <a:lstStyle/>
          <a:p>
            <a:pPr algn="just"/>
            <a:r>
              <a:rPr lang="it-IT" b="1" dirty="0" smtClean="0"/>
              <a:t>Soluzione </a:t>
            </a:r>
            <a:r>
              <a:rPr lang="it-IT" dirty="0" smtClean="0"/>
              <a:t>– Applicazione del </a:t>
            </a:r>
            <a:r>
              <a:rPr lang="it-IT" i="1" dirty="0" smtClean="0"/>
              <a:t>favor rei</a:t>
            </a:r>
            <a:r>
              <a:rPr lang="it-IT" dirty="0" smtClean="0"/>
              <a:t>. Viene eseguita la </a:t>
            </a:r>
            <a:r>
              <a:rPr lang="it-IT" u="sng" dirty="0" smtClean="0"/>
              <a:t>sentenza più favorevole</a:t>
            </a:r>
            <a:r>
              <a:rPr lang="it-IT" dirty="0" smtClean="0"/>
              <a:t> (se le pene sono omologhe, si applica quella di minore entità; se concorrono pene pecuniarie e detentive, si applica la pena detentiva; se una sentenza è di condanna e l’altra è di proscioglimento, si applica il proscioglimento; ecc.). </a:t>
            </a:r>
            <a:endParaRPr lang="it-IT" dirty="0"/>
          </a:p>
        </p:txBody>
      </p:sp>
      <p:sp>
        <p:nvSpPr>
          <p:cNvPr id="8" name="CasellaDiTesto 7"/>
          <p:cNvSpPr txBox="1"/>
          <p:nvPr/>
        </p:nvSpPr>
        <p:spPr>
          <a:xfrm>
            <a:off x="262558" y="4869160"/>
            <a:ext cx="11593288" cy="1200329"/>
          </a:xfrm>
          <a:prstGeom prst="rect">
            <a:avLst/>
          </a:prstGeom>
          <a:noFill/>
          <a:ln>
            <a:solidFill>
              <a:srgbClr val="0070C0"/>
            </a:solidFill>
          </a:ln>
        </p:spPr>
        <p:txBody>
          <a:bodyPr wrap="square" rtlCol="0">
            <a:spAutoFit/>
          </a:bodyPr>
          <a:lstStyle/>
          <a:p>
            <a:pPr algn="just"/>
            <a:r>
              <a:rPr lang="it-IT" b="1" dirty="0" smtClean="0"/>
              <a:t>E la sentenza meno favorevole?</a:t>
            </a:r>
            <a:r>
              <a:rPr lang="it-IT" dirty="0" smtClean="0"/>
              <a:t> Viene </a:t>
            </a:r>
            <a:r>
              <a:rPr lang="it-IT" u="sng" dirty="0" smtClean="0"/>
              <a:t>revocata</a:t>
            </a:r>
            <a:r>
              <a:rPr lang="it-IT" dirty="0" smtClean="0"/>
              <a:t>, quindi non produce più effetti. Se l’esecuzione era iniziata, la parte di pena eseguita si sconta da quella irrogata con la decisione più favorevole (… è sempre il meccanismo dello scomputo: se Tizio ha scontato 4 mesi dei 2 anni di reclusione applicati a Milano, dovrà scontare solo 4 mesi per la sentenza di Pavia e non 8: infatti, 8 – 4 = </a:t>
            </a:r>
            <a:r>
              <a:rPr lang="it-IT" dirty="0" err="1" smtClean="0"/>
              <a:t>4</a:t>
            </a:r>
            <a:r>
              <a:rPr lang="it-IT" dirty="0" smtClean="0"/>
              <a:t>). </a:t>
            </a:r>
            <a:endParaRPr lang="it-IT" dirty="0"/>
          </a:p>
        </p:txBody>
      </p:sp>
      <p:sp>
        <p:nvSpPr>
          <p:cNvPr id="9" name="CasellaDiTesto 8"/>
          <p:cNvSpPr txBox="1"/>
          <p:nvPr/>
        </p:nvSpPr>
        <p:spPr>
          <a:xfrm>
            <a:off x="262558" y="836712"/>
            <a:ext cx="11593288" cy="369332"/>
          </a:xfrm>
          <a:prstGeom prst="rect">
            <a:avLst/>
          </a:prstGeom>
          <a:noFill/>
          <a:ln>
            <a:solidFill>
              <a:srgbClr val="0070C0"/>
            </a:solidFill>
          </a:ln>
        </p:spPr>
        <p:txBody>
          <a:bodyPr wrap="square" rtlCol="0">
            <a:spAutoFit/>
          </a:bodyPr>
          <a:lstStyle/>
          <a:p>
            <a:pPr algn="ctr"/>
            <a:r>
              <a:rPr lang="it-IT" b="1" dirty="0" smtClean="0"/>
              <a:t>Art. 669 c.p.p. “Pluralità di sentenze per il medesimo fatto contro la stessa persona”</a:t>
            </a:r>
            <a:endParaRPr lang="it-IT"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smtClean="0">
                <a:solidFill>
                  <a:schemeClr val="tx2"/>
                </a:solidFill>
              </a:rPr>
              <a:t>2. </a:t>
            </a:r>
            <a:r>
              <a:rPr lang="en-US" sz="3600" dirty="0" err="1" smtClean="0">
                <a:solidFill>
                  <a:schemeClr val="tx2"/>
                </a:solidFill>
              </a:rPr>
              <a:t>Riconoscimento</a:t>
            </a:r>
            <a:r>
              <a:rPr lang="en-US" sz="3600" dirty="0" smtClean="0">
                <a:solidFill>
                  <a:schemeClr val="tx2"/>
                </a:solidFill>
              </a:rPr>
              <a:t> </a:t>
            </a:r>
            <a:r>
              <a:rPr lang="en-US" sz="3600" dirty="0" err="1" smtClean="0">
                <a:solidFill>
                  <a:schemeClr val="tx2"/>
                </a:solidFill>
              </a:rPr>
              <a:t>della</a:t>
            </a:r>
            <a:r>
              <a:rPr lang="en-US" sz="3600" dirty="0" smtClean="0">
                <a:solidFill>
                  <a:schemeClr val="tx2"/>
                </a:solidFill>
              </a:rPr>
              <a:t> </a:t>
            </a:r>
            <a:r>
              <a:rPr lang="en-US" sz="3600" dirty="0" err="1" smtClean="0">
                <a:solidFill>
                  <a:schemeClr val="tx2"/>
                </a:solidFill>
              </a:rPr>
              <a:t>continuazione</a:t>
            </a:r>
            <a:endParaRPr lang="en-US" sz="3600" dirty="0">
              <a:solidFill>
                <a:schemeClr val="tx2"/>
              </a:solidFill>
            </a:endParaRPr>
          </a:p>
        </p:txBody>
      </p:sp>
      <p:sp>
        <p:nvSpPr>
          <p:cNvPr id="5" name="CasellaDiTesto 4"/>
          <p:cNvSpPr txBox="1"/>
          <p:nvPr/>
        </p:nvSpPr>
        <p:spPr>
          <a:xfrm>
            <a:off x="262558" y="836712"/>
            <a:ext cx="11593288" cy="369332"/>
          </a:xfrm>
          <a:prstGeom prst="rect">
            <a:avLst/>
          </a:prstGeom>
          <a:noFill/>
          <a:ln>
            <a:solidFill>
              <a:srgbClr val="0070C0"/>
            </a:solidFill>
          </a:ln>
        </p:spPr>
        <p:txBody>
          <a:bodyPr wrap="square" rtlCol="0">
            <a:spAutoFit/>
          </a:bodyPr>
          <a:lstStyle/>
          <a:p>
            <a:pPr algn="ctr"/>
            <a:r>
              <a:rPr lang="it-IT" b="1" dirty="0" smtClean="0"/>
              <a:t>Art. 671 c.p.p. “Applicazione della disciplina del concorso formale e del reato continuato”</a:t>
            </a:r>
            <a:endParaRPr lang="it-IT" b="1" dirty="0"/>
          </a:p>
        </p:txBody>
      </p:sp>
      <p:sp>
        <p:nvSpPr>
          <p:cNvPr id="6" name="CasellaDiTesto 5"/>
          <p:cNvSpPr txBox="1"/>
          <p:nvPr/>
        </p:nvSpPr>
        <p:spPr>
          <a:xfrm>
            <a:off x="262558" y="1340768"/>
            <a:ext cx="11593288" cy="923330"/>
          </a:xfrm>
          <a:prstGeom prst="rect">
            <a:avLst/>
          </a:prstGeom>
          <a:noFill/>
          <a:ln>
            <a:solidFill>
              <a:srgbClr val="0070C0"/>
            </a:solidFill>
          </a:ln>
        </p:spPr>
        <p:txBody>
          <a:bodyPr wrap="square" rtlCol="0">
            <a:spAutoFit/>
          </a:bodyPr>
          <a:lstStyle/>
          <a:p>
            <a:pPr algn="just"/>
            <a:r>
              <a:rPr lang="it-IT" b="1" dirty="0" smtClean="0"/>
              <a:t>Caso: </a:t>
            </a:r>
            <a:r>
              <a:rPr lang="it-IT" dirty="0" smtClean="0"/>
              <a:t>Tizio vuole rimanere l’unico erede. Una sera invita a cena i propri genitori e li avvelena; il giorno dopo investe mortalmente la sorella; successivamente, inscena una rapina ai danni dei due zii, uccidendoli. Cinque omicidi, ma un unico </a:t>
            </a:r>
            <a:r>
              <a:rPr lang="it-IT" u="sng" dirty="0" smtClean="0"/>
              <a:t>disegno criminoso</a:t>
            </a:r>
            <a:r>
              <a:rPr lang="it-IT" dirty="0" smtClean="0"/>
              <a:t>.</a:t>
            </a:r>
            <a:endParaRPr lang="it-IT" b="1" dirty="0"/>
          </a:p>
        </p:txBody>
      </p:sp>
      <p:sp>
        <p:nvSpPr>
          <p:cNvPr id="7" name="CasellaDiTesto 6"/>
          <p:cNvSpPr txBox="1"/>
          <p:nvPr/>
        </p:nvSpPr>
        <p:spPr>
          <a:xfrm>
            <a:off x="262558" y="2420888"/>
            <a:ext cx="11593288" cy="1200329"/>
          </a:xfrm>
          <a:prstGeom prst="rect">
            <a:avLst/>
          </a:prstGeom>
          <a:noFill/>
          <a:ln>
            <a:solidFill>
              <a:srgbClr val="0070C0"/>
            </a:solidFill>
          </a:ln>
        </p:spPr>
        <p:txBody>
          <a:bodyPr wrap="square" rtlCol="0">
            <a:spAutoFit/>
          </a:bodyPr>
          <a:lstStyle/>
          <a:p>
            <a:pPr algn="just"/>
            <a:r>
              <a:rPr lang="it-IT" b="1" dirty="0" smtClean="0">
                <a:solidFill>
                  <a:srgbClr val="FF0000"/>
                </a:solidFill>
              </a:rPr>
              <a:t>Unico disegno criminoso:</a:t>
            </a:r>
            <a:r>
              <a:rPr lang="it-IT" dirty="0" smtClean="0"/>
              <a:t> unico obiettivo preordinato (cioè </a:t>
            </a:r>
            <a:r>
              <a:rPr lang="it-IT" u="sng" dirty="0" smtClean="0"/>
              <a:t>antecedente i reati</a:t>
            </a:r>
            <a:r>
              <a:rPr lang="it-IT" dirty="0" smtClean="0"/>
              <a:t>) che lega una pluralità di reati.</a:t>
            </a:r>
          </a:p>
          <a:p>
            <a:pPr algn="just"/>
            <a:r>
              <a:rPr lang="it-IT" i="1" dirty="0" smtClean="0"/>
              <a:t>Attenzione:</a:t>
            </a:r>
            <a:r>
              <a:rPr lang="it-IT" dirty="0" smtClean="0"/>
              <a:t> disegno criminoso ≠ abitualità nel crimine. Es. il tossicodipendente che ruba per comprare la droga non persegue un unico disegno criminoso, poiché il suo proposito criminale viene rinnovato alla consumazione di ogni dose, ad ogni crisi di astinenza o quando si accorga di non avere più soldi. </a:t>
            </a:r>
            <a:endParaRPr lang="it-IT" i="1" dirty="0"/>
          </a:p>
        </p:txBody>
      </p:sp>
      <p:sp>
        <p:nvSpPr>
          <p:cNvPr id="8" name="CasellaDiTesto 7"/>
          <p:cNvSpPr txBox="1"/>
          <p:nvPr/>
        </p:nvSpPr>
        <p:spPr>
          <a:xfrm>
            <a:off x="262558" y="3717032"/>
            <a:ext cx="11593288" cy="923330"/>
          </a:xfrm>
          <a:prstGeom prst="rect">
            <a:avLst/>
          </a:prstGeom>
          <a:noFill/>
          <a:ln>
            <a:solidFill>
              <a:srgbClr val="0070C0"/>
            </a:solidFill>
          </a:ln>
        </p:spPr>
        <p:txBody>
          <a:bodyPr wrap="square" rtlCol="0">
            <a:spAutoFit/>
          </a:bodyPr>
          <a:lstStyle/>
          <a:p>
            <a:pPr algn="just"/>
            <a:r>
              <a:rPr lang="it-IT" b="1" dirty="0" smtClean="0"/>
              <a:t>Soluzione </a:t>
            </a:r>
            <a:r>
              <a:rPr lang="it-IT" dirty="0" smtClean="0"/>
              <a:t>– L’unicità del disegno criminoso può essere dimostrata sia durante il procedimento di cognizione, sia durante quello di esecuzione. </a:t>
            </a:r>
          </a:p>
          <a:p>
            <a:pPr algn="just"/>
            <a:r>
              <a:rPr lang="it-IT" dirty="0" smtClean="0"/>
              <a:t>Se viene dimostrata, si applica il </a:t>
            </a:r>
            <a:r>
              <a:rPr lang="it-IT" b="1" dirty="0" smtClean="0"/>
              <a:t>cumulo formale</a:t>
            </a:r>
            <a:r>
              <a:rPr lang="it-IT" dirty="0" smtClean="0"/>
              <a:t>, più favorevole del normale cumulo. </a:t>
            </a:r>
            <a:endParaRPr lang="it-IT" dirty="0"/>
          </a:p>
        </p:txBody>
      </p:sp>
      <p:sp>
        <p:nvSpPr>
          <p:cNvPr id="9" name="CasellaDiTesto 8"/>
          <p:cNvSpPr txBox="1"/>
          <p:nvPr/>
        </p:nvSpPr>
        <p:spPr>
          <a:xfrm>
            <a:off x="262558" y="4770000"/>
            <a:ext cx="11593288" cy="2031325"/>
          </a:xfrm>
          <a:prstGeom prst="rect">
            <a:avLst/>
          </a:prstGeom>
          <a:noFill/>
          <a:ln>
            <a:solidFill>
              <a:srgbClr val="0070C0"/>
            </a:solidFill>
          </a:ln>
        </p:spPr>
        <p:txBody>
          <a:bodyPr wrap="square" rtlCol="0">
            <a:spAutoFit/>
          </a:bodyPr>
          <a:lstStyle/>
          <a:p>
            <a:pPr algn="ctr"/>
            <a:r>
              <a:rPr lang="it-IT" b="1" dirty="0" smtClean="0"/>
              <a:t>Cumulo (materiale) </a:t>
            </a:r>
            <a:r>
              <a:rPr lang="it-IT" b="1" i="1" dirty="0" smtClean="0"/>
              <a:t>vs.</a:t>
            </a:r>
            <a:r>
              <a:rPr lang="it-IT" b="1" dirty="0" smtClean="0"/>
              <a:t> Cumulo formale</a:t>
            </a:r>
          </a:p>
          <a:p>
            <a:pPr algn="just"/>
            <a:r>
              <a:rPr lang="it-IT" u="sng" dirty="0" smtClean="0"/>
              <a:t>Cumulo materiale</a:t>
            </a:r>
            <a:r>
              <a:rPr lang="it-IT" dirty="0" smtClean="0"/>
              <a:t>: somma algebrica delle pene applicate con le varie condanne.</a:t>
            </a:r>
          </a:p>
          <a:p>
            <a:pPr algn="just"/>
            <a:r>
              <a:rPr lang="it-IT" u="sng" dirty="0" smtClean="0"/>
              <a:t>Cumulo formale</a:t>
            </a:r>
            <a:r>
              <a:rPr lang="it-IT" dirty="0" smtClean="0"/>
              <a:t>: elevazione della più grave delle pene applicate entro il limite massimo del triplo e senza superare il cumulo materiale.</a:t>
            </a:r>
          </a:p>
          <a:p>
            <a:pPr algn="just"/>
            <a:r>
              <a:rPr lang="it-IT" dirty="0" smtClean="0"/>
              <a:t>Es. pena A: 1 anno; pena B: 2 anni; pena C: 3 anni. Cumulo materiale: A+B+C = 1+2+3 = 6 anni. Cumulo formale: pena più grave (C = 3 anni) aumentata fino al triplo (3x3 = 9) ma senza superare il cumulo materiale (6 anni): il giudice può applicare una pena compresa tra 3 anni e 1 giorno e 6 anni. </a:t>
            </a:r>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smtClean="0">
                <a:solidFill>
                  <a:schemeClr val="tx2"/>
                </a:solidFill>
              </a:rPr>
              <a:t>3</a:t>
            </a:r>
            <a:r>
              <a:rPr lang="en-US" sz="3600" dirty="0" smtClean="0">
                <a:solidFill>
                  <a:schemeClr val="tx2"/>
                </a:solidFill>
              </a:rPr>
              <a:t>. </a:t>
            </a:r>
            <a:r>
              <a:rPr lang="en-US" sz="3600" dirty="0" err="1" smtClean="0">
                <a:solidFill>
                  <a:schemeClr val="tx2"/>
                </a:solidFill>
              </a:rPr>
              <a:t>Revoca</a:t>
            </a:r>
            <a:r>
              <a:rPr lang="en-US" sz="3600" dirty="0" smtClean="0">
                <a:solidFill>
                  <a:schemeClr val="tx2"/>
                </a:solidFill>
              </a:rPr>
              <a:t> </a:t>
            </a:r>
            <a:r>
              <a:rPr lang="en-US" sz="3600" dirty="0" err="1" smtClean="0">
                <a:solidFill>
                  <a:schemeClr val="tx2"/>
                </a:solidFill>
              </a:rPr>
              <a:t>della</a:t>
            </a:r>
            <a:r>
              <a:rPr lang="en-US" sz="3600" dirty="0" smtClean="0">
                <a:solidFill>
                  <a:schemeClr val="tx2"/>
                </a:solidFill>
              </a:rPr>
              <a:t> </a:t>
            </a:r>
            <a:r>
              <a:rPr lang="en-US" sz="3600" dirty="0" err="1" smtClean="0">
                <a:solidFill>
                  <a:schemeClr val="tx2"/>
                </a:solidFill>
              </a:rPr>
              <a:t>sentenza</a:t>
            </a:r>
            <a:r>
              <a:rPr lang="en-US" sz="3600" dirty="0" smtClean="0">
                <a:solidFill>
                  <a:schemeClr val="tx2"/>
                </a:solidFill>
              </a:rPr>
              <a:t> per </a:t>
            </a:r>
            <a:r>
              <a:rPr lang="en-US" sz="3600" i="1" dirty="0" err="1" smtClean="0">
                <a:solidFill>
                  <a:schemeClr val="tx2"/>
                </a:solidFill>
              </a:rPr>
              <a:t>abolitio</a:t>
            </a:r>
            <a:r>
              <a:rPr lang="en-US" sz="3600" i="1" dirty="0" smtClean="0">
                <a:solidFill>
                  <a:schemeClr val="tx2"/>
                </a:solidFill>
              </a:rPr>
              <a:t> </a:t>
            </a:r>
            <a:r>
              <a:rPr lang="en-US" sz="3600" i="1" dirty="0" err="1" smtClean="0">
                <a:solidFill>
                  <a:schemeClr val="tx2"/>
                </a:solidFill>
              </a:rPr>
              <a:t>criminis</a:t>
            </a:r>
            <a:endParaRPr lang="en-US" sz="3600" dirty="0">
              <a:solidFill>
                <a:schemeClr val="tx2"/>
              </a:solidFill>
            </a:endParaRPr>
          </a:p>
        </p:txBody>
      </p:sp>
      <p:sp>
        <p:nvSpPr>
          <p:cNvPr id="5" name="CasellaDiTesto 4"/>
          <p:cNvSpPr txBox="1"/>
          <p:nvPr/>
        </p:nvSpPr>
        <p:spPr>
          <a:xfrm>
            <a:off x="262558" y="836712"/>
            <a:ext cx="11593288" cy="369332"/>
          </a:xfrm>
          <a:prstGeom prst="rect">
            <a:avLst/>
          </a:prstGeom>
          <a:noFill/>
          <a:ln>
            <a:solidFill>
              <a:srgbClr val="0070C0"/>
            </a:solidFill>
          </a:ln>
        </p:spPr>
        <p:txBody>
          <a:bodyPr wrap="square" rtlCol="0">
            <a:spAutoFit/>
          </a:bodyPr>
          <a:lstStyle/>
          <a:p>
            <a:pPr algn="ctr"/>
            <a:r>
              <a:rPr lang="it-IT" b="1" dirty="0" smtClean="0"/>
              <a:t>Art. 673 c.p.p. “Revoca della sentenza per abolizione del reato”</a:t>
            </a:r>
            <a:endParaRPr lang="it-IT" b="1" dirty="0"/>
          </a:p>
        </p:txBody>
      </p:sp>
      <p:sp>
        <p:nvSpPr>
          <p:cNvPr id="6" name="CasellaDiTesto 5"/>
          <p:cNvSpPr txBox="1"/>
          <p:nvPr/>
        </p:nvSpPr>
        <p:spPr>
          <a:xfrm>
            <a:off x="262558" y="1340768"/>
            <a:ext cx="11593288" cy="646331"/>
          </a:xfrm>
          <a:prstGeom prst="rect">
            <a:avLst/>
          </a:prstGeom>
          <a:noFill/>
          <a:ln>
            <a:solidFill>
              <a:srgbClr val="0070C0"/>
            </a:solidFill>
          </a:ln>
        </p:spPr>
        <p:txBody>
          <a:bodyPr wrap="square" rtlCol="0">
            <a:spAutoFit/>
          </a:bodyPr>
          <a:lstStyle/>
          <a:p>
            <a:pPr algn="just"/>
            <a:r>
              <a:rPr lang="it-IT" b="1" dirty="0" smtClean="0"/>
              <a:t>Caso: </a:t>
            </a:r>
            <a:r>
              <a:rPr lang="it-IT" dirty="0" smtClean="0"/>
              <a:t>Tizio sta scontando una pena di 3 anni di reclusione per un certo fatto; il legislatore stabilisce che quel fatto non è più reato (</a:t>
            </a:r>
            <a:r>
              <a:rPr lang="it-IT" i="1" u="sng" dirty="0" err="1" smtClean="0"/>
              <a:t>abolitio</a:t>
            </a:r>
            <a:r>
              <a:rPr lang="it-IT" i="1" u="sng" dirty="0" smtClean="0"/>
              <a:t> </a:t>
            </a:r>
            <a:r>
              <a:rPr lang="it-IT" i="1" u="sng" dirty="0" err="1" smtClean="0"/>
              <a:t>criminis</a:t>
            </a:r>
            <a:r>
              <a:rPr lang="it-IT" dirty="0" smtClean="0"/>
              <a:t>). Stesso discorso se la Corte costituzionale dichiara illegittima la norma </a:t>
            </a:r>
            <a:r>
              <a:rPr lang="it-IT" dirty="0" err="1" smtClean="0"/>
              <a:t>incriminatrice</a:t>
            </a:r>
            <a:r>
              <a:rPr lang="it-IT" dirty="0" smtClean="0"/>
              <a:t> .</a:t>
            </a:r>
            <a:endParaRPr lang="it-IT" b="1" dirty="0"/>
          </a:p>
        </p:txBody>
      </p:sp>
      <p:sp>
        <p:nvSpPr>
          <p:cNvPr id="7" name="CasellaDiTesto 6"/>
          <p:cNvSpPr txBox="1"/>
          <p:nvPr/>
        </p:nvSpPr>
        <p:spPr>
          <a:xfrm>
            <a:off x="262558" y="2204864"/>
            <a:ext cx="11593288" cy="646331"/>
          </a:xfrm>
          <a:prstGeom prst="rect">
            <a:avLst/>
          </a:prstGeom>
          <a:noFill/>
          <a:ln>
            <a:solidFill>
              <a:srgbClr val="0070C0"/>
            </a:solidFill>
          </a:ln>
        </p:spPr>
        <p:txBody>
          <a:bodyPr wrap="square" rtlCol="0">
            <a:spAutoFit/>
          </a:bodyPr>
          <a:lstStyle/>
          <a:p>
            <a:pPr algn="just"/>
            <a:r>
              <a:rPr lang="it-IT" b="1" dirty="0" smtClean="0"/>
              <a:t>Soluzione </a:t>
            </a:r>
            <a:r>
              <a:rPr lang="it-IT" dirty="0" smtClean="0"/>
              <a:t>– Revoca del titolo esecutivo con dichiarazione, da parte del giudice dell’esecuzione, che </a:t>
            </a:r>
            <a:r>
              <a:rPr lang="it-IT" u="sng" dirty="0" smtClean="0"/>
              <a:t>il fatto non è previsto dalla legge come reato</a:t>
            </a:r>
            <a:r>
              <a:rPr lang="it-IT" dirty="0" smtClean="0"/>
              <a:t>.</a:t>
            </a:r>
            <a:endParaRPr lang="it-IT" dirty="0"/>
          </a:p>
        </p:txBody>
      </p:sp>
      <p:sp>
        <p:nvSpPr>
          <p:cNvPr id="8" name="Title 1">
            <a:extLst>
              <a:ext uri="{FF2B5EF4-FFF2-40B4-BE49-F238E27FC236}">
                <a16:creationId xmlns="" xmlns:a16="http://schemas.microsoft.com/office/drawing/2014/main" id="{784C2CA7-DE91-4FC9-826F-218A18D433E4}"/>
              </a:ext>
            </a:extLst>
          </p:cNvPr>
          <p:cNvSpPr txBox="1">
            <a:spLocks/>
          </p:cNvSpPr>
          <p:nvPr/>
        </p:nvSpPr>
        <p:spPr>
          <a:xfrm>
            <a:off x="190550" y="3068960"/>
            <a:ext cx="11704675" cy="749049"/>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chemeClr val="tx2"/>
                </a:solidFill>
                <a:effectLst/>
                <a:uLnTx/>
                <a:uFillTx/>
                <a:latin typeface="+mj-lt"/>
                <a:ea typeface="+mj-ea"/>
                <a:cs typeface="+mj-cs"/>
              </a:rPr>
              <a:t>4. </a:t>
            </a:r>
            <a:r>
              <a:rPr kumimoji="0" lang="en-US" sz="3600" b="0" i="0" u="none" strike="noStrike" kern="1200" cap="none" spc="0" normalizeH="0" baseline="0" noProof="0" dirty="0" err="1" smtClean="0">
                <a:ln>
                  <a:noFill/>
                </a:ln>
                <a:solidFill>
                  <a:schemeClr val="tx2"/>
                </a:solidFill>
                <a:effectLst/>
                <a:uLnTx/>
                <a:uFillTx/>
                <a:latin typeface="+mj-lt"/>
                <a:ea typeface="+mj-ea"/>
                <a:cs typeface="+mj-cs"/>
              </a:rPr>
              <a:t>Altri</a:t>
            </a:r>
            <a:r>
              <a:rPr kumimoji="0" lang="en-US" sz="3600" b="0" i="0" u="none" strike="noStrike" kern="1200" cap="none" spc="0" normalizeH="0" noProof="0" dirty="0" smtClean="0">
                <a:ln>
                  <a:noFill/>
                </a:ln>
                <a:solidFill>
                  <a:schemeClr val="tx2"/>
                </a:solidFill>
                <a:effectLst/>
                <a:uLnTx/>
                <a:uFillTx/>
                <a:latin typeface="+mj-lt"/>
                <a:ea typeface="+mj-ea"/>
                <a:cs typeface="+mj-cs"/>
              </a:rPr>
              <a:t> </a:t>
            </a:r>
            <a:r>
              <a:rPr kumimoji="0" lang="en-US" sz="3600" b="0" i="0" u="none" strike="noStrike" kern="1200" cap="none" spc="0" normalizeH="0" noProof="0" dirty="0" err="1" smtClean="0">
                <a:ln>
                  <a:noFill/>
                </a:ln>
                <a:solidFill>
                  <a:schemeClr val="tx2"/>
                </a:solidFill>
                <a:effectLst/>
                <a:uLnTx/>
                <a:uFillTx/>
                <a:latin typeface="+mj-lt"/>
                <a:ea typeface="+mj-ea"/>
                <a:cs typeface="+mj-cs"/>
              </a:rPr>
              <a:t>casi</a:t>
            </a:r>
            <a:endParaRPr kumimoji="0" lang="en-US" sz="3600" b="0" i="0" u="none" strike="noStrike" kern="1200" cap="none" spc="0" normalizeH="0" baseline="0" noProof="0" dirty="0">
              <a:ln>
                <a:noFill/>
              </a:ln>
              <a:solidFill>
                <a:schemeClr val="tx2"/>
              </a:solidFill>
              <a:effectLst/>
              <a:uLnTx/>
              <a:uFillTx/>
              <a:latin typeface="+mj-lt"/>
              <a:ea typeface="+mj-ea"/>
              <a:cs typeface="+mj-cs"/>
            </a:endParaRPr>
          </a:p>
        </p:txBody>
      </p:sp>
      <p:sp>
        <p:nvSpPr>
          <p:cNvPr id="9" name="CasellaDiTesto 8"/>
          <p:cNvSpPr txBox="1"/>
          <p:nvPr/>
        </p:nvSpPr>
        <p:spPr>
          <a:xfrm>
            <a:off x="262558" y="3789040"/>
            <a:ext cx="11593288" cy="1754326"/>
          </a:xfrm>
          <a:prstGeom prst="rect">
            <a:avLst/>
          </a:prstGeom>
          <a:noFill/>
          <a:ln>
            <a:solidFill>
              <a:srgbClr val="0070C0"/>
            </a:solidFill>
          </a:ln>
        </p:spPr>
        <p:txBody>
          <a:bodyPr wrap="square" rtlCol="0">
            <a:spAutoFit/>
          </a:bodyPr>
          <a:lstStyle/>
          <a:p>
            <a:pPr algn="just"/>
            <a:r>
              <a:rPr lang="it-IT" b="1" dirty="0" smtClean="0"/>
              <a:t>Art. 670 c.p.p. “Questioni sul titolo esecutivo”</a:t>
            </a:r>
            <a:r>
              <a:rPr lang="it-IT" dirty="0" smtClean="0"/>
              <a:t> – Ipotesi residuale: l’incidente di esecuzione risolve ogni questione in cui ci si accorga della </a:t>
            </a:r>
            <a:r>
              <a:rPr lang="it-IT" u="sng" dirty="0" smtClean="0"/>
              <a:t>mancanza del titolo</a:t>
            </a:r>
            <a:r>
              <a:rPr lang="it-IT" dirty="0" smtClean="0"/>
              <a:t> o della sua </a:t>
            </a:r>
            <a:r>
              <a:rPr lang="it-IT" u="sng" dirty="0" smtClean="0"/>
              <a:t>non eseguibilità</a:t>
            </a:r>
            <a:r>
              <a:rPr lang="it-IT" dirty="0" smtClean="0"/>
              <a:t>; alla stessa norma ci si riferisce per questioni che attengono all’ordine di esecuzione.</a:t>
            </a:r>
          </a:p>
          <a:p>
            <a:pPr algn="just"/>
            <a:r>
              <a:rPr lang="it-IT" i="1" dirty="0" smtClean="0"/>
              <a:t>Es.</a:t>
            </a:r>
            <a:r>
              <a:rPr lang="it-IT" dirty="0" smtClean="0"/>
              <a:t> Una persona è in carcere per una sentenza in cui era stata concessa la sospensione condizionale della pena; una persona è in carcere nonostante l’ordine di esecuzione fosse stato sospeso e lui avesse chiesto la misura alternativa nei 30 giorni previsti. </a:t>
            </a:r>
            <a:endParaRPr lang="it-IT" i="1" dirty="0"/>
          </a:p>
        </p:txBody>
      </p:sp>
      <p:sp>
        <p:nvSpPr>
          <p:cNvPr id="10" name="CasellaDiTesto 9"/>
          <p:cNvSpPr txBox="1"/>
          <p:nvPr/>
        </p:nvSpPr>
        <p:spPr>
          <a:xfrm>
            <a:off x="262558" y="5661248"/>
            <a:ext cx="11593288" cy="923330"/>
          </a:xfrm>
          <a:prstGeom prst="rect">
            <a:avLst/>
          </a:prstGeom>
          <a:noFill/>
          <a:ln>
            <a:solidFill>
              <a:srgbClr val="0070C0"/>
            </a:solidFill>
          </a:ln>
        </p:spPr>
        <p:txBody>
          <a:bodyPr wrap="square" rtlCol="0">
            <a:spAutoFit/>
          </a:bodyPr>
          <a:lstStyle/>
          <a:p>
            <a:pPr algn="just"/>
            <a:r>
              <a:rPr lang="it-IT" b="1" dirty="0" smtClean="0"/>
              <a:t>Art. 674 c.p.p. “Revoca di altri provvedimenti”</a:t>
            </a:r>
            <a:r>
              <a:rPr lang="it-IT" dirty="0" smtClean="0"/>
              <a:t> – </a:t>
            </a:r>
            <a:r>
              <a:rPr lang="it-IT" u="sng" dirty="0" smtClean="0"/>
              <a:t>Revoca della sospensione condizionale</a:t>
            </a:r>
            <a:r>
              <a:rPr lang="it-IT" dirty="0" smtClean="0"/>
              <a:t> (ad esempio perché la persona commette un altro reato nei cinque anni dopo la condanna sospesa) </a:t>
            </a:r>
            <a:r>
              <a:rPr lang="it-IT" u="sng" dirty="0" smtClean="0"/>
              <a:t>o di altri benefici</a:t>
            </a:r>
            <a:r>
              <a:rPr lang="it-IT" dirty="0" smtClean="0"/>
              <a:t> (grazia, amnistia, indulto condizionati, non menzione).</a:t>
            </a:r>
            <a:endParaRPr lang="it-IT" i="1" dirty="0"/>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721</TotalTime>
  <Words>1293</Words>
  <Application>Microsoft Office PowerPoint</Application>
  <PresentationFormat>Personalizzato</PresentationFormat>
  <Paragraphs>57</Paragraphs>
  <Slides>6</Slides>
  <Notes>2</Notes>
  <HiddenSlides>0</HiddenSlides>
  <MMClips>0</MMClips>
  <ScaleCrop>false</ScaleCrop>
  <HeadingPairs>
    <vt:vector size="4" baseType="variant">
      <vt:variant>
        <vt:lpstr>Tema</vt:lpstr>
      </vt:variant>
      <vt:variant>
        <vt:i4>1</vt:i4>
      </vt:variant>
      <vt:variant>
        <vt:lpstr>Titoli diapositive</vt:lpstr>
      </vt:variant>
      <vt:variant>
        <vt:i4>6</vt:i4>
      </vt:variant>
    </vt:vector>
  </HeadingPairs>
  <TitlesOfParts>
    <vt:vector size="7" baseType="lpstr">
      <vt:lpstr>Tema di Office</vt:lpstr>
      <vt:lpstr>Mod. 3 – Situazioni che incidono  sulla quantità di pena</vt:lpstr>
      <vt:lpstr>Quali strumenti?</vt:lpstr>
      <vt:lpstr>Casi di procedimento monitorio</vt:lpstr>
      <vt:lpstr>Casi di procedimento ordinario – 1. Conflitto di giudicati</vt:lpstr>
      <vt:lpstr>2. Riconoscimento della continuazione</vt:lpstr>
      <vt:lpstr>3. Revoca della sentenza per abolitio criminis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Criminalità, carcere, libertà personale:  quali limiti alla risposta sanzionatoria dello Stato?</dc:title>
  <dc:creator>Francesco Trapella</dc:creator>
  <cp:lastModifiedBy>Francesco Trapella</cp:lastModifiedBy>
  <cp:revision>120</cp:revision>
  <dcterms:created xsi:type="dcterms:W3CDTF">2023-10-03T16:19:00Z</dcterms:created>
  <dcterms:modified xsi:type="dcterms:W3CDTF">2023-11-06T10:31:51Z</dcterms:modified>
</cp:coreProperties>
</file>