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Come fare </a:t>
            </a:r>
            <a:r>
              <a:rPr lang="en-US" sz="4000" dirty="0" err="1" smtClean="0">
                <a:solidFill>
                  <a:srgbClr val="203864"/>
                </a:solidFill>
              </a:rPr>
              <a:t>valere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i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diritti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9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Martedì 7 </a:t>
            </a:r>
            <a:r>
              <a:rPr lang="it-IT" dirty="0" smtClean="0"/>
              <a:t>novembre 2023, ore </a:t>
            </a:r>
            <a:r>
              <a:rPr lang="it-IT" dirty="0" smtClean="0"/>
              <a:t>14.00 </a:t>
            </a:r>
            <a:r>
              <a:rPr lang="it-IT" dirty="0" smtClean="0"/>
              <a:t>– </a:t>
            </a:r>
            <a:r>
              <a:rPr lang="it-IT" dirty="0" smtClean="0"/>
              <a:t>16.00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9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Quali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strumenti</a:t>
            </a:r>
            <a:r>
              <a:rPr lang="en-US" sz="3600" dirty="0" smtClean="0">
                <a:solidFill>
                  <a:schemeClr val="tx2"/>
                </a:solidFill>
              </a:rPr>
              <a:t>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262558" y="2924944"/>
            <a:ext cx="180020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Diritto di difesa + giusto processo</a:t>
            </a:r>
          </a:p>
          <a:p>
            <a:pPr algn="just"/>
            <a:r>
              <a:rPr lang="it-IT" sz="1600" dirty="0" smtClean="0"/>
              <a:t>(</a:t>
            </a:r>
            <a:r>
              <a:rPr lang="it-IT" sz="1600" b="1" dirty="0" smtClean="0"/>
              <a:t>artt. 24-111 Cost.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cxnSp>
        <p:nvCxnSpPr>
          <p:cNvPr id="24" name="Connettore 2 23"/>
          <p:cNvCxnSpPr>
            <a:stCxn id="17" idx="3"/>
          </p:cNvCxnSpPr>
          <p:nvPr/>
        </p:nvCxnSpPr>
        <p:spPr>
          <a:xfrm>
            <a:off x="2062758" y="3340443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2422798" y="2708920"/>
            <a:ext cx="1800200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Procedimenti di esecuzione e di sorveglianza (modello dell’</a:t>
            </a:r>
            <a:r>
              <a:rPr lang="it-IT" sz="1600" b="1" dirty="0" smtClean="0"/>
              <a:t>art. 666 c.p.p.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cxnSp>
        <p:nvCxnSpPr>
          <p:cNvPr id="29" name="Connettore 2 28"/>
          <p:cNvCxnSpPr/>
          <p:nvPr/>
        </p:nvCxnSpPr>
        <p:spPr>
          <a:xfrm flipV="1">
            <a:off x="4222998" y="1916832"/>
            <a:ext cx="158417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2 32"/>
          <p:cNvCxnSpPr/>
          <p:nvPr/>
        </p:nvCxnSpPr>
        <p:spPr>
          <a:xfrm>
            <a:off x="4222998" y="4005064"/>
            <a:ext cx="158417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sellaDiTesto 36"/>
          <p:cNvSpPr txBox="1"/>
          <p:nvPr/>
        </p:nvSpPr>
        <p:spPr>
          <a:xfrm>
            <a:off x="5807174" y="1556792"/>
            <a:ext cx="129614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Reclami</a:t>
            </a:r>
          </a:p>
          <a:p>
            <a:pPr algn="just"/>
            <a:r>
              <a:rPr lang="it-IT" sz="1600" b="1" dirty="0" smtClean="0"/>
              <a:t>(artt. 35 ss.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  <p:sp>
        <p:nvSpPr>
          <p:cNvPr id="38" name="CasellaDiTesto 37"/>
          <p:cNvSpPr txBox="1"/>
          <p:nvPr/>
        </p:nvSpPr>
        <p:spPr>
          <a:xfrm>
            <a:off x="5807174" y="4941168"/>
            <a:ext cx="129614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Permessi </a:t>
            </a:r>
            <a:r>
              <a:rPr lang="it-IT" sz="1600" b="1" dirty="0" smtClean="0"/>
              <a:t>(art. 30 ss.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dirty="0"/>
          </a:p>
        </p:txBody>
      </p:sp>
      <p:cxnSp>
        <p:nvCxnSpPr>
          <p:cNvPr id="41" name="Connettore 2 40"/>
          <p:cNvCxnSpPr/>
          <p:nvPr/>
        </p:nvCxnSpPr>
        <p:spPr>
          <a:xfrm flipV="1">
            <a:off x="7103318" y="1124744"/>
            <a:ext cx="93610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ttore 2 43"/>
          <p:cNvCxnSpPr/>
          <p:nvPr/>
        </p:nvCxnSpPr>
        <p:spPr>
          <a:xfrm>
            <a:off x="7103318" y="2348880"/>
            <a:ext cx="93610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8039422" y="692696"/>
            <a:ext cx="280831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Reclami semplici</a:t>
            </a:r>
          </a:p>
          <a:p>
            <a:pPr algn="just"/>
            <a:r>
              <a:rPr lang="it-IT" sz="1600" b="1" dirty="0" smtClean="0"/>
              <a:t>(art. 35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  <p:sp>
        <p:nvSpPr>
          <p:cNvPr id="46" name="CasellaDiTesto 45"/>
          <p:cNvSpPr txBox="1"/>
          <p:nvPr/>
        </p:nvSpPr>
        <p:spPr>
          <a:xfrm>
            <a:off x="8039422" y="2492896"/>
            <a:ext cx="280831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Reclami giurisdizionali</a:t>
            </a:r>
          </a:p>
          <a:p>
            <a:pPr algn="just"/>
            <a:r>
              <a:rPr lang="it-IT" sz="1600" b="1" dirty="0" smtClean="0"/>
              <a:t>(art. 35-</a:t>
            </a:r>
            <a:r>
              <a:rPr lang="it-IT" sz="1600" b="1" i="1" dirty="0" smtClean="0"/>
              <a:t>bis</a:t>
            </a:r>
            <a:r>
              <a:rPr lang="it-IT" sz="1600" b="1" dirty="0" smtClean="0"/>
              <a:t>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  <p:sp>
        <p:nvSpPr>
          <p:cNvPr id="47" name="CasellaDiTesto 46"/>
          <p:cNvSpPr txBox="1"/>
          <p:nvPr/>
        </p:nvSpPr>
        <p:spPr>
          <a:xfrm>
            <a:off x="8039422" y="3356992"/>
            <a:ext cx="280831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Rimedi risarcitori</a:t>
            </a:r>
          </a:p>
          <a:p>
            <a:pPr algn="just"/>
            <a:r>
              <a:rPr lang="it-IT" sz="1600" b="1" dirty="0" smtClean="0"/>
              <a:t>(art. 35-</a:t>
            </a:r>
            <a:r>
              <a:rPr lang="it-IT" sz="1600" b="1" i="1" dirty="0" smtClean="0"/>
              <a:t>ter</a:t>
            </a:r>
            <a:r>
              <a:rPr lang="it-IT" sz="1600" b="1" dirty="0" smtClean="0"/>
              <a:t>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  <p:cxnSp>
        <p:nvCxnSpPr>
          <p:cNvPr id="48" name="Connettore 2 47"/>
          <p:cNvCxnSpPr/>
          <p:nvPr/>
        </p:nvCxnSpPr>
        <p:spPr>
          <a:xfrm flipV="1">
            <a:off x="7103318" y="4509120"/>
            <a:ext cx="93610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2 48"/>
          <p:cNvCxnSpPr/>
          <p:nvPr/>
        </p:nvCxnSpPr>
        <p:spPr>
          <a:xfrm>
            <a:off x="7103318" y="5733256"/>
            <a:ext cx="93610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asellaDiTesto 49"/>
          <p:cNvSpPr txBox="1"/>
          <p:nvPr/>
        </p:nvSpPr>
        <p:spPr>
          <a:xfrm>
            <a:off x="8039422" y="4365104"/>
            <a:ext cx="280831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Permessi di necessità</a:t>
            </a:r>
          </a:p>
          <a:p>
            <a:pPr algn="just"/>
            <a:r>
              <a:rPr lang="it-IT" sz="1600" b="1" dirty="0" smtClean="0"/>
              <a:t>(art. 30 ss.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  <p:sp>
        <p:nvSpPr>
          <p:cNvPr id="51" name="CasellaDiTesto 50"/>
          <p:cNvSpPr txBox="1"/>
          <p:nvPr/>
        </p:nvSpPr>
        <p:spPr>
          <a:xfrm>
            <a:off x="8039422" y="5949280"/>
            <a:ext cx="280831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 smtClean="0"/>
              <a:t>Permessi premio</a:t>
            </a:r>
          </a:p>
          <a:p>
            <a:pPr algn="just"/>
            <a:r>
              <a:rPr lang="it-IT" sz="1600" b="1" dirty="0" smtClean="0"/>
              <a:t>(art. 30-</a:t>
            </a:r>
            <a:r>
              <a:rPr lang="it-IT" sz="1600" b="1" i="1" dirty="0" smtClean="0"/>
              <a:t>ter</a:t>
            </a:r>
            <a:r>
              <a:rPr lang="it-IT" sz="1600" b="1" dirty="0" smtClean="0"/>
              <a:t>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.)</a:t>
            </a:r>
            <a:endParaRPr lang="it-IT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Reclami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4"/>
            <a:ext cx="11593288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Definizione – </a:t>
            </a:r>
            <a:r>
              <a:rPr lang="it-IT" dirty="0" smtClean="0"/>
              <a:t>doglianza con la quale il detenuto lamenta la violazione di un diritto riconosciuto per legge.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34566" y="1340768"/>
            <a:ext cx="11593288" cy="258532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C00000"/>
                </a:solidFill>
              </a:rPr>
              <a:t>In origine … </a:t>
            </a:r>
            <a:r>
              <a:rPr lang="it-IT" dirty="0" smtClean="0"/>
              <a:t>solo i </a:t>
            </a:r>
            <a:r>
              <a:rPr lang="it-IT" b="1" dirty="0" smtClean="0"/>
              <a:t>reclami semplici</a:t>
            </a:r>
            <a:r>
              <a:rPr lang="it-IT" dirty="0" smtClean="0"/>
              <a:t> (art. 35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.): </a:t>
            </a:r>
            <a:r>
              <a:rPr lang="it-IT" i="1" dirty="0" smtClean="0"/>
              <a:t>“I </a:t>
            </a:r>
            <a:r>
              <a:rPr lang="it-IT" i="1" dirty="0" smtClean="0"/>
              <a:t>detenuti e gli internati possono rivolgere istanze o reclami orali o scritti, anche in busta </a:t>
            </a:r>
            <a:r>
              <a:rPr lang="it-IT" i="1" dirty="0" smtClean="0"/>
              <a:t>chiusa: 1</a:t>
            </a:r>
            <a:r>
              <a:rPr lang="it-IT" i="1" dirty="0" smtClean="0"/>
              <a:t>) al </a:t>
            </a:r>
            <a:r>
              <a:rPr lang="it-IT" i="1" u="sng" dirty="0" smtClean="0"/>
              <a:t>direttore dell'istituto</a:t>
            </a:r>
            <a:r>
              <a:rPr lang="it-IT" i="1" dirty="0" smtClean="0"/>
              <a:t>, al </a:t>
            </a:r>
            <a:r>
              <a:rPr lang="it-IT" i="1" u="sng" dirty="0" smtClean="0"/>
              <a:t>provveditore regionale</a:t>
            </a:r>
            <a:r>
              <a:rPr lang="it-IT" i="1" dirty="0" smtClean="0"/>
              <a:t>, al </a:t>
            </a:r>
            <a:r>
              <a:rPr lang="it-IT" i="1" u="sng" dirty="0" smtClean="0"/>
              <a:t>capo del dipartimento dell'amministrazione penitenziaria</a:t>
            </a:r>
            <a:r>
              <a:rPr lang="it-IT" i="1" dirty="0" smtClean="0"/>
              <a:t> e al </a:t>
            </a:r>
            <a:r>
              <a:rPr lang="it-IT" i="1" u="sng" dirty="0" smtClean="0"/>
              <a:t>Ministro della </a:t>
            </a:r>
            <a:r>
              <a:rPr lang="it-IT" i="1" u="sng" dirty="0" smtClean="0"/>
              <a:t>giustizia</a:t>
            </a:r>
            <a:r>
              <a:rPr lang="it-IT" i="1" dirty="0" smtClean="0"/>
              <a:t>; 2</a:t>
            </a:r>
            <a:r>
              <a:rPr lang="it-IT" i="1" dirty="0" smtClean="0"/>
              <a:t>) alle </a:t>
            </a:r>
            <a:r>
              <a:rPr lang="it-IT" i="1" u="sng" dirty="0" smtClean="0"/>
              <a:t>autorità</a:t>
            </a:r>
            <a:r>
              <a:rPr lang="it-IT" i="1" dirty="0" smtClean="0"/>
              <a:t> giudiziarie e sanitarie in visita </a:t>
            </a:r>
            <a:r>
              <a:rPr lang="it-IT" i="1" dirty="0" smtClean="0"/>
              <a:t>all'istituto; 3</a:t>
            </a:r>
            <a:r>
              <a:rPr lang="it-IT" i="1" dirty="0" smtClean="0"/>
              <a:t>) al </a:t>
            </a:r>
            <a:r>
              <a:rPr lang="it-IT" i="1" u="sng" dirty="0" smtClean="0"/>
              <a:t>garante</a:t>
            </a:r>
            <a:r>
              <a:rPr lang="it-IT" i="1" dirty="0" smtClean="0"/>
              <a:t> nazionale e ai garanti regionali o locali dei diritti dei </a:t>
            </a:r>
            <a:r>
              <a:rPr lang="it-IT" i="1" dirty="0" smtClean="0"/>
              <a:t>detenuti; 4</a:t>
            </a:r>
            <a:r>
              <a:rPr lang="it-IT" i="1" dirty="0" smtClean="0"/>
              <a:t>) al </a:t>
            </a:r>
            <a:r>
              <a:rPr lang="it-IT" i="1" u="sng" dirty="0" smtClean="0"/>
              <a:t>presidente della giunta </a:t>
            </a:r>
            <a:r>
              <a:rPr lang="it-IT" i="1" u="sng" dirty="0" smtClean="0"/>
              <a:t>regionale</a:t>
            </a:r>
            <a:r>
              <a:rPr lang="it-IT" i="1" dirty="0" smtClean="0"/>
              <a:t>; 5</a:t>
            </a:r>
            <a:r>
              <a:rPr lang="it-IT" i="1" dirty="0" smtClean="0"/>
              <a:t>) al </a:t>
            </a:r>
            <a:r>
              <a:rPr lang="it-IT" i="1" u="sng" dirty="0" smtClean="0"/>
              <a:t>magistrato di </a:t>
            </a:r>
            <a:r>
              <a:rPr lang="it-IT" i="1" u="sng" dirty="0" smtClean="0"/>
              <a:t>sorveglianza</a:t>
            </a:r>
            <a:r>
              <a:rPr lang="it-IT" i="1" dirty="0" smtClean="0"/>
              <a:t>; 6</a:t>
            </a:r>
            <a:r>
              <a:rPr lang="it-IT" i="1" dirty="0" smtClean="0"/>
              <a:t>) al </a:t>
            </a:r>
            <a:r>
              <a:rPr lang="it-IT" i="1" u="sng" dirty="0" smtClean="0"/>
              <a:t>Capo dello </a:t>
            </a:r>
            <a:r>
              <a:rPr lang="it-IT" i="1" u="sng" dirty="0" smtClean="0"/>
              <a:t>Stato</a:t>
            </a:r>
            <a:r>
              <a:rPr lang="it-IT" i="1" dirty="0" smtClean="0"/>
              <a:t>”.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Amministrazione (1)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Autorità giudiziarie (2) (5)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Soggetti di garanzia (2) (3) (5)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Cariche politiche (4) (6)</a:t>
            </a:r>
            <a:endParaRPr lang="it-IT" i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34566" y="4077072"/>
            <a:ext cx="11593288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it-IT" dirty="0" smtClean="0"/>
              <a:t>Nessuna formalità (</a:t>
            </a:r>
            <a:r>
              <a:rPr lang="it-IT" i="1" dirty="0" smtClean="0"/>
              <a:t>“… istanze o reclami </a:t>
            </a:r>
            <a:r>
              <a:rPr lang="it-IT" b="1" i="1" dirty="0" smtClean="0">
                <a:solidFill>
                  <a:srgbClr val="0070C0"/>
                </a:solidFill>
              </a:rPr>
              <a:t>orali</a:t>
            </a:r>
            <a:r>
              <a:rPr lang="it-IT" i="1" dirty="0" smtClean="0"/>
              <a:t> </a:t>
            </a:r>
            <a:r>
              <a:rPr lang="it-IT" i="1" dirty="0" smtClean="0"/>
              <a:t>o </a:t>
            </a:r>
            <a:r>
              <a:rPr lang="it-IT" b="1" i="1" dirty="0" smtClean="0">
                <a:solidFill>
                  <a:srgbClr val="0070C0"/>
                </a:solidFill>
              </a:rPr>
              <a:t>scritti</a:t>
            </a:r>
            <a:r>
              <a:rPr lang="it-IT" i="1" dirty="0" smtClean="0"/>
              <a:t>, anche in busta chiusa …”</a:t>
            </a:r>
            <a:r>
              <a:rPr lang="it-IT" dirty="0" smtClean="0"/>
              <a:t>).</a:t>
            </a:r>
          </a:p>
          <a:p>
            <a:pPr algn="just">
              <a:buFontTx/>
              <a:buChar char="-"/>
            </a:pPr>
            <a:r>
              <a:rPr lang="it-IT" dirty="0" smtClean="0"/>
              <a:t>Nessuna garanzia sul piano dell’</a:t>
            </a:r>
            <a:r>
              <a:rPr lang="it-IT" b="1" dirty="0" smtClean="0"/>
              <a:t>art. 24 Cost.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Come si può tutelare il diritto di difesa del detenuto </a:t>
            </a:r>
            <a:r>
              <a:rPr lang="it-IT" u="sng" dirty="0" smtClean="0">
                <a:sym typeface="Wingdings" pitchFamily="2" charset="2"/>
              </a:rPr>
              <a:t>se non è prevista un’apposita procedura giurisdizionale</a:t>
            </a:r>
            <a:r>
              <a:rPr lang="it-IT" dirty="0" smtClean="0">
                <a:sym typeface="Wingdings" pitchFamily="2" charset="2"/>
              </a:rPr>
              <a:t>? Il riferimento alle autorità giudiziarie qui si limita alla ricezione dell’istanza o del reclamo, senza, però, un obbligo da parte loro di attivare il contraddittorio per l’accertamento della violazione.</a:t>
            </a:r>
          </a:p>
          <a:p>
            <a:pPr algn="just">
              <a:buFontTx/>
              <a:buChar char="-"/>
            </a:pPr>
            <a:endParaRPr lang="it-IT" dirty="0" smtClean="0">
              <a:sym typeface="Wingdings" pitchFamily="2" charset="2"/>
            </a:endParaRPr>
          </a:p>
          <a:p>
            <a:pPr lvl="2" algn="just"/>
            <a:r>
              <a:rPr lang="it-IT" dirty="0" smtClean="0">
                <a:sym typeface="Wingdings" pitchFamily="2" charset="2"/>
              </a:rPr>
              <a:t>	</a:t>
            </a:r>
            <a:r>
              <a:rPr lang="it-IT" b="1" dirty="0" smtClean="0">
                <a:sym typeface="Wingdings" pitchFamily="2" charset="2"/>
              </a:rPr>
              <a:t>Corte cost., 8 febbraio 1999, n. 26</a:t>
            </a:r>
            <a:r>
              <a:rPr lang="it-IT" dirty="0" smtClean="0">
                <a:sym typeface="Wingdings" pitchFamily="2" charset="2"/>
              </a:rPr>
              <a:t>  incostituzionalità dell’art. 35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 e aggiunta dell’art. 35-</a:t>
            </a:r>
            <a:r>
              <a:rPr lang="it-IT" i="1" dirty="0" smtClean="0">
                <a:sym typeface="Wingdings" pitchFamily="2" charset="2"/>
              </a:rPr>
              <a:t>bis</a:t>
            </a:r>
            <a:endParaRPr lang="it-IT" dirty="0"/>
          </a:p>
        </p:txBody>
      </p:sp>
      <p:cxnSp>
        <p:nvCxnSpPr>
          <p:cNvPr id="9" name="Connettore 1 8"/>
          <p:cNvCxnSpPr/>
          <p:nvPr/>
        </p:nvCxnSpPr>
        <p:spPr>
          <a:xfrm>
            <a:off x="1198662" y="51571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1198662" y="566124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Reclami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4"/>
            <a:ext cx="11593288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C00000"/>
                </a:solidFill>
              </a:rPr>
              <a:t>Passano 15 anni … </a:t>
            </a:r>
            <a:r>
              <a:rPr lang="it-IT" dirty="0" smtClean="0"/>
              <a:t>e il legislatore si adegua alla sentenza costituzionale del 1999. Con </a:t>
            </a:r>
            <a:r>
              <a:rPr lang="it-IT" b="1" dirty="0" smtClean="0"/>
              <a:t>decreto legge 23 dicembre 2013, n. 146</a:t>
            </a:r>
            <a:r>
              <a:rPr lang="it-IT" dirty="0" smtClean="0"/>
              <a:t> vengono introdotti i </a:t>
            </a:r>
            <a:r>
              <a:rPr lang="it-IT" b="1" dirty="0" smtClean="0"/>
              <a:t>reclami giurisdizionali (art. 35-</a:t>
            </a:r>
            <a:r>
              <a:rPr lang="it-IT" b="1" i="1" dirty="0" smtClean="0"/>
              <a:t>bis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dirty="0" smtClean="0"/>
              <a:t>., da leggere in combinato con l</a:t>
            </a:r>
            <a:r>
              <a:rPr lang="it-IT" b="1" dirty="0" smtClean="0"/>
              <a:t>’art. 69, comma 6,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.).</a:t>
            </a:r>
            <a:endParaRPr lang="it-IT" b="1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4566" y="1988840"/>
            <a:ext cx="518457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Reclami per ingiusta sanzione disciplinare irrogata al detenuto (art. 69, comma 6, lett. </a:t>
            </a:r>
            <a:r>
              <a:rPr lang="it-IT" i="1" dirty="0" smtClean="0"/>
              <a:t>a)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743278" y="1988840"/>
            <a:ext cx="5184576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Reclami per violazione dei diritti del detenuto (art. 69, comma 6, lett. </a:t>
            </a:r>
            <a:r>
              <a:rPr lang="it-IT" i="1" dirty="0" smtClean="0"/>
              <a:t>b)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</a:t>
            </a:r>
            <a:endParaRPr lang="it-IT" dirty="0"/>
          </a:p>
        </p:txBody>
      </p:sp>
      <p:cxnSp>
        <p:nvCxnSpPr>
          <p:cNvPr id="9" name="Connettore 1 8"/>
          <p:cNvCxnSpPr/>
          <p:nvPr/>
        </p:nvCxnSpPr>
        <p:spPr>
          <a:xfrm>
            <a:off x="6095206" y="1988840"/>
            <a:ext cx="0" cy="4869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1846734" y="2780928"/>
            <a:ext cx="2592288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SANZIONE DISCIPLINARE</a:t>
            </a:r>
            <a:endParaRPr lang="it-IT" sz="16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1846734" y="3501008"/>
            <a:ext cx="2592288" cy="58477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RECLAMO AL MAGISTRATO </a:t>
            </a:r>
            <a:r>
              <a:rPr lang="it-IT" sz="1600" dirty="0" err="1" smtClean="0"/>
              <a:t>DI</a:t>
            </a:r>
            <a:r>
              <a:rPr lang="it-IT" sz="1600" dirty="0" smtClean="0"/>
              <a:t> SORVEGLIANZA</a:t>
            </a:r>
            <a:endParaRPr lang="it-IT" sz="1600" dirty="0"/>
          </a:p>
        </p:txBody>
      </p:sp>
      <p:sp>
        <p:nvSpPr>
          <p:cNvPr id="12" name="Parentesi graffa aperta 11"/>
          <p:cNvSpPr/>
          <p:nvPr/>
        </p:nvSpPr>
        <p:spPr>
          <a:xfrm>
            <a:off x="1558702" y="2708920"/>
            <a:ext cx="288032" cy="151216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406574" y="328498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Entro </a:t>
            </a:r>
            <a:r>
              <a:rPr lang="it-IT" sz="1400" b="1" dirty="0" smtClean="0"/>
              <a:t>10 giorni</a:t>
            </a:r>
            <a:endParaRPr lang="it-IT" sz="1400" b="1" dirty="0"/>
          </a:p>
        </p:txBody>
      </p:sp>
      <p:cxnSp>
        <p:nvCxnSpPr>
          <p:cNvPr id="15" name="Connettore 2 14"/>
          <p:cNvCxnSpPr>
            <a:stCxn id="11" idx="2"/>
          </p:cNvCxnSpPr>
          <p:nvPr/>
        </p:nvCxnSpPr>
        <p:spPr>
          <a:xfrm flipH="1">
            <a:off x="2638822" y="4085783"/>
            <a:ext cx="504056" cy="4953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11" idx="2"/>
          </p:cNvCxnSpPr>
          <p:nvPr/>
        </p:nvCxnSpPr>
        <p:spPr>
          <a:xfrm>
            <a:off x="3142878" y="4085783"/>
            <a:ext cx="504056" cy="4953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1414686" y="4581128"/>
            <a:ext cx="1656184" cy="83099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ACCOGLIMENTO </a:t>
            </a:r>
          </a:p>
          <a:p>
            <a:pPr algn="ctr"/>
            <a:r>
              <a:rPr lang="it-IT" sz="1600" dirty="0" smtClean="0"/>
              <a:t>(La sanzione viene annullata)</a:t>
            </a:r>
            <a:endParaRPr lang="it-IT" sz="1600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3286894" y="4581128"/>
            <a:ext cx="1656184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RIGETTO</a:t>
            </a:r>
            <a:endParaRPr lang="it-IT" sz="1600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1846800" y="5517232"/>
            <a:ext cx="2592288" cy="58477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RECLAMO AL TRIBUNALE </a:t>
            </a:r>
            <a:r>
              <a:rPr lang="it-IT" sz="1600" dirty="0" err="1" smtClean="0"/>
              <a:t>DI</a:t>
            </a:r>
            <a:r>
              <a:rPr lang="it-IT" sz="1600" dirty="0" smtClean="0"/>
              <a:t> SORVEGLIANZA</a:t>
            </a:r>
            <a:endParaRPr lang="it-IT" sz="1600" dirty="0"/>
          </a:p>
        </p:txBody>
      </p:sp>
      <p:sp>
        <p:nvSpPr>
          <p:cNvPr id="21" name="Parentesi graffa aperta 20"/>
          <p:cNvSpPr/>
          <p:nvPr/>
        </p:nvSpPr>
        <p:spPr>
          <a:xfrm>
            <a:off x="1198662" y="4509120"/>
            <a:ext cx="360040" cy="158417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190550" y="508518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Entro </a:t>
            </a:r>
            <a:r>
              <a:rPr lang="it-IT" sz="1400" b="1" dirty="0" smtClean="0"/>
              <a:t>15 giorni</a:t>
            </a:r>
            <a:endParaRPr lang="it-IT" sz="1400" b="1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3286894" y="5013176"/>
            <a:ext cx="1656184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INAMMISSIBILITÀ</a:t>
            </a:r>
            <a:endParaRPr lang="it-IT" sz="1600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1702718" y="6202800"/>
            <a:ext cx="4032448" cy="58477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RICORSO PER CASSAZIONE (solo violazione di legge)</a:t>
            </a:r>
            <a:endParaRPr lang="it-IT" sz="1600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190550" y="6119336"/>
            <a:ext cx="1368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Entro </a:t>
            </a:r>
            <a:r>
              <a:rPr lang="it-IT" sz="1400" b="1" dirty="0" smtClean="0"/>
              <a:t>15 giorni </a:t>
            </a:r>
            <a:r>
              <a:rPr lang="it-IT" sz="1400" dirty="0" smtClean="0"/>
              <a:t>dalla decisione del </a:t>
            </a:r>
            <a:r>
              <a:rPr lang="it-IT" sz="1400" dirty="0" err="1" smtClean="0"/>
              <a:t>TdS</a:t>
            </a:r>
            <a:endParaRPr lang="it-IT" sz="1400" b="1" dirty="0"/>
          </a:p>
        </p:txBody>
      </p:sp>
      <p:sp>
        <p:nvSpPr>
          <p:cNvPr id="27" name="CasellaDiTesto 26"/>
          <p:cNvSpPr txBox="1"/>
          <p:nvPr/>
        </p:nvSpPr>
        <p:spPr>
          <a:xfrm>
            <a:off x="8039422" y="2780928"/>
            <a:ext cx="2592288" cy="5847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RECLAMO AL MAGISTRATO </a:t>
            </a:r>
            <a:r>
              <a:rPr lang="it-IT" sz="1600" dirty="0" err="1" smtClean="0"/>
              <a:t>DI</a:t>
            </a:r>
            <a:r>
              <a:rPr lang="it-IT" sz="1600" dirty="0" smtClean="0"/>
              <a:t> SORVEGLIANZA</a:t>
            </a:r>
            <a:endParaRPr lang="it-IT" sz="1600" dirty="0"/>
          </a:p>
        </p:txBody>
      </p:sp>
      <p:cxnSp>
        <p:nvCxnSpPr>
          <p:cNvPr id="28" name="Connettore 2 27"/>
          <p:cNvCxnSpPr/>
          <p:nvPr/>
        </p:nvCxnSpPr>
        <p:spPr>
          <a:xfrm flipH="1">
            <a:off x="8759502" y="3356992"/>
            <a:ext cx="504056" cy="4953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/>
          <p:cNvCxnSpPr/>
          <p:nvPr/>
        </p:nvCxnSpPr>
        <p:spPr>
          <a:xfrm>
            <a:off x="9263558" y="3356992"/>
            <a:ext cx="504056" cy="4953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29"/>
          <p:cNvSpPr txBox="1"/>
          <p:nvPr/>
        </p:nvSpPr>
        <p:spPr>
          <a:xfrm>
            <a:off x="7463358" y="3861048"/>
            <a:ext cx="1656184" cy="107721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ACCOGLIMENTO </a:t>
            </a:r>
          </a:p>
          <a:p>
            <a:pPr algn="ctr"/>
            <a:r>
              <a:rPr lang="it-IT" sz="1600" dirty="0" smtClean="0"/>
              <a:t>(Il magistrato ordina che cessi la violazione)</a:t>
            </a:r>
            <a:endParaRPr lang="it-IT" sz="1600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9263558" y="3861048"/>
            <a:ext cx="1656184" cy="3385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RIGETTO</a:t>
            </a:r>
            <a:endParaRPr lang="it-IT" sz="1600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9263558" y="4365104"/>
            <a:ext cx="1656184" cy="3385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INAMMISSIBILITÀ</a:t>
            </a:r>
            <a:endParaRPr lang="it-IT" sz="1600" dirty="0"/>
          </a:p>
        </p:txBody>
      </p:sp>
      <p:sp>
        <p:nvSpPr>
          <p:cNvPr id="33" name="CasellaDiTesto 32"/>
          <p:cNvSpPr txBox="1"/>
          <p:nvPr/>
        </p:nvSpPr>
        <p:spPr>
          <a:xfrm>
            <a:off x="8039422" y="5013176"/>
            <a:ext cx="2592288" cy="5847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RECLAMO AL TRIBUNALE </a:t>
            </a:r>
            <a:r>
              <a:rPr lang="it-IT" sz="1600" dirty="0" err="1" smtClean="0"/>
              <a:t>DI</a:t>
            </a:r>
            <a:r>
              <a:rPr lang="it-IT" sz="1600" dirty="0" smtClean="0"/>
              <a:t> SORVEGLIANZA</a:t>
            </a:r>
            <a:endParaRPr lang="it-IT" sz="1600" dirty="0"/>
          </a:p>
        </p:txBody>
      </p:sp>
      <p:sp>
        <p:nvSpPr>
          <p:cNvPr id="34" name="CasellaDiTesto 33"/>
          <p:cNvSpPr txBox="1"/>
          <p:nvPr/>
        </p:nvSpPr>
        <p:spPr>
          <a:xfrm>
            <a:off x="7607374" y="5661248"/>
            <a:ext cx="4032448" cy="5847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RICORSO PER CASSAZIONE (solo violazione di legge)</a:t>
            </a:r>
            <a:endParaRPr lang="it-IT" sz="1600" dirty="0"/>
          </a:p>
        </p:txBody>
      </p:sp>
      <p:sp>
        <p:nvSpPr>
          <p:cNvPr id="35" name="Parentesi graffa aperta 34"/>
          <p:cNvSpPr/>
          <p:nvPr/>
        </p:nvSpPr>
        <p:spPr>
          <a:xfrm>
            <a:off x="7175326" y="3789040"/>
            <a:ext cx="360040" cy="1728192"/>
          </a:xfrm>
          <a:prstGeom prst="lef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CasellaDiTesto 35"/>
          <p:cNvSpPr txBox="1"/>
          <p:nvPr/>
        </p:nvSpPr>
        <p:spPr>
          <a:xfrm>
            <a:off x="6167214" y="443711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Entro </a:t>
            </a:r>
            <a:r>
              <a:rPr lang="it-IT" sz="1400" b="1" dirty="0" smtClean="0"/>
              <a:t>15 giorni</a:t>
            </a:r>
            <a:endParaRPr lang="it-IT" sz="1400" b="1" dirty="0"/>
          </a:p>
        </p:txBody>
      </p:sp>
      <p:sp>
        <p:nvSpPr>
          <p:cNvPr id="37" name="CasellaDiTesto 36"/>
          <p:cNvSpPr txBox="1"/>
          <p:nvPr/>
        </p:nvSpPr>
        <p:spPr>
          <a:xfrm>
            <a:off x="6167214" y="5589240"/>
            <a:ext cx="1368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Entro </a:t>
            </a:r>
            <a:r>
              <a:rPr lang="it-IT" sz="1400" b="1" dirty="0" smtClean="0"/>
              <a:t>15 giorni </a:t>
            </a:r>
            <a:r>
              <a:rPr lang="it-IT" sz="1400" dirty="0" smtClean="0"/>
              <a:t>dalla decisione del </a:t>
            </a:r>
            <a:r>
              <a:rPr lang="it-IT" sz="1400" dirty="0" err="1" smtClean="0"/>
              <a:t>TdS</a:t>
            </a:r>
            <a:endParaRPr lang="it-IT" sz="1400" b="1" dirty="0"/>
          </a:p>
        </p:txBody>
      </p:sp>
      <p:sp>
        <p:nvSpPr>
          <p:cNvPr id="38" name="CasellaDiTesto 37"/>
          <p:cNvSpPr txBox="1"/>
          <p:nvPr/>
        </p:nvSpPr>
        <p:spPr>
          <a:xfrm>
            <a:off x="6166800" y="6381328"/>
            <a:ext cx="5951191" cy="33855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Se l’amministrazione non si adegua, </a:t>
            </a:r>
            <a:r>
              <a:rPr lang="it-IT" sz="1600" b="1" dirty="0" smtClean="0"/>
              <a:t>GIUDIZIO </a:t>
            </a:r>
            <a:r>
              <a:rPr lang="it-IT" sz="1600" b="1" dirty="0" err="1" smtClean="0"/>
              <a:t>DI</a:t>
            </a:r>
            <a:r>
              <a:rPr lang="it-IT" sz="1600" b="1" dirty="0" smtClean="0"/>
              <a:t> OTTEMPERANZA</a:t>
            </a:r>
            <a:endParaRPr lang="it-IT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Reclami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4"/>
            <a:ext cx="11593288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C00000"/>
                </a:solidFill>
              </a:rPr>
              <a:t>Fine della storia? </a:t>
            </a:r>
            <a:r>
              <a:rPr lang="it-IT" dirty="0" smtClean="0"/>
              <a:t>Dopo la condanna italiana per sovraffollamento carcerario (Corte EDU, 8 gennaio 2013, </a:t>
            </a:r>
            <a:r>
              <a:rPr lang="it-IT" i="1" dirty="0" err="1" smtClean="0"/>
              <a:t>Torreggiani</a:t>
            </a:r>
            <a:r>
              <a:rPr lang="it-IT" i="1" dirty="0" smtClean="0"/>
              <a:t> c. Italia</a:t>
            </a:r>
            <a:r>
              <a:rPr lang="it-IT" dirty="0" smtClean="0"/>
              <a:t>), con </a:t>
            </a:r>
            <a:r>
              <a:rPr lang="it-IT" b="1" dirty="0" smtClean="0"/>
              <a:t>decreto legge 26 giugno 2014, n. 92</a:t>
            </a:r>
            <a:r>
              <a:rPr lang="it-IT" dirty="0" smtClean="0"/>
              <a:t> sono introdotti i </a:t>
            </a:r>
            <a:r>
              <a:rPr lang="it-IT" b="1" dirty="0" smtClean="0"/>
              <a:t>rimedi risarcitori (art. 35-</a:t>
            </a:r>
            <a:r>
              <a:rPr lang="it-IT" b="1" i="1" dirty="0" smtClean="0"/>
              <a:t>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r>
              <a:rPr lang="it-IT" dirty="0" smtClean="0"/>
              <a:t>.</a:t>
            </a:r>
            <a:endParaRPr lang="it-IT" b="1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4566" y="1628800"/>
            <a:ext cx="11593288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Presupposto: </a:t>
            </a:r>
            <a:r>
              <a:rPr lang="it-IT" dirty="0" smtClean="0"/>
              <a:t> detenzione di almeno 15 giorni in condizioni contrarie all’art. 3 CEDU (</a:t>
            </a:r>
            <a:r>
              <a:rPr lang="it-IT" u="sng" dirty="0" smtClean="0"/>
              <a:t>divieto di tortura, trattamenti inumani o degradanti</a:t>
            </a:r>
            <a:r>
              <a:rPr lang="it-IT" dirty="0" smtClean="0"/>
              <a:t>).</a:t>
            </a:r>
          </a:p>
          <a:p>
            <a:pPr algn="just"/>
            <a:r>
              <a:rPr lang="it-IT" b="1" dirty="0" smtClean="0"/>
              <a:t>Conseguenze: </a:t>
            </a:r>
            <a:r>
              <a:rPr lang="it-IT" dirty="0" smtClean="0"/>
              <a:t>uno sconto di pena pari ad un giorno ogni 10 patiti in violazione dell’art. 3 CEDU o, se il residuo di pena è inferiore allo sconto, €8,00 di risarcimento per ogni giorno di violazione.</a:t>
            </a:r>
          </a:p>
          <a:p>
            <a:pPr algn="just"/>
            <a:r>
              <a:rPr lang="it-IT" b="1" dirty="0" smtClean="0"/>
              <a:t>Eccezione: </a:t>
            </a:r>
            <a:r>
              <a:rPr lang="it-IT" dirty="0" smtClean="0"/>
              <a:t>se la violazione è durata meno di 15 giorni, il Magistrato di sorveglianza accorda €8,00 per ogni giorno di violazione.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34566" y="3573016"/>
            <a:ext cx="11593288" cy="20313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TORTURA – </a:t>
            </a:r>
            <a:r>
              <a:rPr lang="it-IT" dirty="0" smtClean="0"/>
              <a:t>Aggressione (fisica o di altro tipo) ripetuta nel tempo e finalizzata ad annientare chi la subisce.</a:t>
            </a:r>
          </a:p>
          <a:p>
            <a:pPr algn="just"/>
            <a:r>
              <a:rPr lang="it-IT" b="1" dirty="0" smtClean="0"/>
              <a:t>TRATTAMENTI INUMANI – </a:t>
            </a:r>
            <a:r>
              <a:rPr lang="it-IT" dirty="0" smtClean="0"/>
              <a:t>Maltrattamento che causa sofferenze fisiche e mentali, prolungato, ma di crudeltà inferiore alla tortura; non finalizzato all’annientamento della vittima.</a:t>
            </a:r>
          </a:p>
          <a:p>
            <a:pPr algn="just"/>
            <a:r>
              <a:rPr lang="it-IT" b="1" dirty="0" smtClean="0"/>
              <a:t>TRATTAMENTI DEGRADANTI – </a:t>
            </a:r>
            <a:r>
              <a:rPr lang="it-IT" dirty="0" smtClean="0"/>
              <a:t>Maltrattamento (fisico e non) finalizzato ad offendere la dignità della vittima, di crudeltà inferiore ai trattamenti inumani.</a:t>
            </a:r>
          </a:p>
          <a:p>
            <a:pPr algn="just">
              <a:buFont typeface="Wingdings"/>
              <a:buChar char="à"/>
            </a:pPr>
            <a:r>
              <a:rPr lang="it-IT" dirty="0" smtClean="0">
                <a:sym typeface="Wingdings" pitchFamily="2" charset="2"/>
              </a:rPr>
              <a:t>Ipotesi punite dall’art. 3 CEDU. </a:t>
            </a:r>
            <a:endParaRPr lang="it-IT" b="1" dirty="0" smtClean="0">
              <a:solidFill>
                <a:srgbClr val="FF0000"/>
              </a:solidFill>
              <a:sym typeface="Wingdings" pitchFamily="2" charset="2"/>
            </a:endParaRPr>
          </a:p>
          <a:p>
            <a:pPr algn="just"/>
            <a:r>
              <a:rPr lang="it-IT" b="1" dirty="0" smtClean="0">
                <a:solidFill>
                  <a:srgbClr val="FF0000"/>
                </a:solidFill>
                <a:sym typeface="Wingdings" pitchFamily="2" charset="2"/>
              </a:rPr>
              <a:t>ATTENZIONE: </a:t>
            </a:r>
            <a:r>
              <a:rPr lang="it-IT" dirty="0" smtClean="0">
                <a:sym typeface="Wingdings" pitchFamily="2" charset="2"/>
              </a:rPr>
              <a:t>l’art. 3 CEDU si applica a </a:t>
            </a:r>
            <a:r>
              <a:rPr lang="it-IT" u="sng" dirty="0" smtClean="0">
                <a:sym typeface="Wingdings" pitchFamily="2" charset="2"/>
              </a:rPr>
              <a:t>tutti gli esseri umani</a:t>
            </a:r>
            <a:r>
              <a:rPr lang="it-IT" dirty="0" smtClean="0">
                <a:sym typeface="Wingdings" pitchFamily="2" charset="2"/>
              </a:rPr>
              <a:t>, e non solo ai detenuti.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Permessi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34566" y="764704"/>
            <a:ext cx="11593288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Definizione – </a:t>
            </a:r>
            <a:r>
              <a:rPr lang="it-IT" dirty="0" smtClean="0"/>
              <a:t>periodo trascorso fuori dall’istituto, che viene computato nella durata della pena e che è </a:t>
            </a:r>
            <a:r>
              <a:rPr lang="it-IT" u="sng" dirty="0" smtClean="0"/>
              <a:t>parte del programma rieducativo</a:t>
            </a:r>
            <a:r>
              <a:rPr lang="it-IT" dirty="0" smtClean="0"/>
              <a:t>.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1628800"/>
            <a:ext cx="5184576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PERMESSI </a:t>
            </a:r>
            <a:r>
              <a:rPr lang="it-IT" b="1" dirty="0" err="1" smtClean="0"/>
              <a:t>DI</a:t>
            </a:r>
            <a:r>
              <a:rPr lang="it-IT" b="1" dirty="0" smtClean="0"/>
              <a:t> NECESSITÀ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34566" y="2132856"/>
            <a:ext cx="5184576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Presupposto: </a:t>
            </a:r>
            <a:r>
              <a:rPr lang="it-IT" dirty="0" smtClean="0"/>
              <a:t>imminente pericolo di vita di un familiare o di un convivente, eventi familiari di particolare gravità (non necessariamente negativi).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167214" y="1628800"/>
            <a:ext cx="5184576" cy="36933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PERMESSI PREMIO</a:t>
            </a:r>
            <a:endParaRPr lang="it-IT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6167214" y="2132856"/>
            <a:ext cx="5184576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Presupposto: </a:t>
            </a:r>
            <a:r>
              <a:rPr lang="it-IT" dirty="0" smtClean="0"/>
              <a:t>necessità del detenuto di coltivare interessi affettivi, culturali o di lavoro.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334566" y="3140968"/>
            <a:ext cx="5184576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 chi vengono concessi: </a:t>
            </a:r>
            <a:r>
              <a:rPr lang="it-IT" dirty="0" smtClean="0"/>
              <a:t>a tutti, anche all’ergastolano.</a:t>
            </a:r>
            <a:endParaRPr lang="it-IT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6167214" y="2924944"/>
            <a:ext cx="5184576" cy="175432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 chi vengono concessi: </a:t>
            </a:r>
            <a:r>
              <a:rPr lang="it-IT" dirty="0" smtClean="0"/>
              <a:t>ai condannati alla pena inferiore a 4 anni; a quelli condannati a pene superiori se hanno scontato almeno 1/4 della pena; agli ergastolani se hanno scontato almeno 10 anni. Requisiti più stringenti per recidivi e condannati per reati ostativi.</a:t>
            </a:r>
            <a:endParaRPr lang="it-IT" b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334566" y="3645024"/>
            <a:ext cx="5184576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Durata: </a:t>
            </a:r>
            <a:r>
              <a:rPr lang="it-IT" dirty="0" smtClean="0"/>
              <a:t>stabilita in relazione all’evento.</a:t>
            </a:r>
            <a:endParaRPr lang="it-IT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6167214" y="4797152"/>
            <a:ext cx="5184576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Durata: </a:t>
            </a:r>
            <a:r>
              <a:rPr lang="it-IT" dirty="0" err="1" smtClean="0"/>
              <a:t>max</a:t>
            </a:r>
            <a:r>
              <a:rPr lang="it-IT" dirty="0" smtClean="0"/>
              <a:t> 15 giorni (non più di 45 giorni di permesso ogni anno).</a:t>
            </a:r>
            <a:endParaRPr lang="it-IT" b="1" dirty="0"/>
          </a:p>
        </p:txBody>
      </p:sp>
      <p:cxnSp>
        <p:nvCxnSpPr>
          <p:cNvPr id="16" name="Connettore 1 15"/>
          <p:cNvCxnSpPr/>
          <p:nvPr/>
        </p:nvCxnSpPr>
        <p:spPr>
          <a:xfrm>
            <a:off x="0" y="4077072"/>
            <a:ext cx="12503918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334566" y="5157192"/>
            <a:ext cx="3790950" cy="95410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Permessi concessi dal </a:t>
            </a:r>
            <a:r>
              <a:rPr lang="it-IT" sz="1400" b="1" dirty="0" smtClean="0"/>
              <a:t>Magistrato di sorveglianza</a:t>
            </a:r>
            <a:r>
              <a:rPr lang="it-IT" sz="1400" dirty="0" smtClean="0"/>
              <a:t>, raccolta ogni informazione utile.</a:t>
            </a:r>
          </a:p>
          <a:p>
            <a:pPr algn="just"/>
            <a:r>
              <a:rPr lang="it-IT" sz="1400" dirty="0" smtClean="0"/>
              <a:t>Possibile </a:t>
            </a:r>
            <a:r>
              <a:rPr lang="it-IT" sz="1400" b="1" dirty="0" smtClean="0"/>
              <a:t>reclamo al Tribunale di sorveglianza</a:t>
            </a:r>
            <a:r>
              <a:rPr lang="it-IT" sz="1400" dirty="0" smtClean="0"/>
              <a:t> entro 15 giorni dall’eventuale diniego.</a:t>
            </a:r>
            <a:endParaRPr lang="it-IT" sz="1400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4295006" y="5733256"/>
            <a:ext cx="2304256" cy="954107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Se il detenuto non rientra? Ritardo entro le 12 ore, </a:t>
            </a:r>
            <a:r>
              <a:rPr lang="it-IT" sz="1400" b="1" dirty="0" smtClean="0"/>
              <a:t>sanzione disciplinare</a:t>
            </a:r>
            <a:r>
              <a:rPr lang="it-IT" sz="1400" dirty="0" smtClean="0"/>
              <a:t>. Oltre le 12 ore, </a:t>
            </a:r>
            <a:r>
              <a:rPr lang="it-IT" sz="1400" b="1" dirty="0" smtClean="0"/>
              <a:t>reato di evasione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262558" y="450912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rgbClr val="FF0000"/>
                </a:solidFill>
              </a:rPr>
              <a:t>QUALCHE REGOLA COMUNE …</a:t>
            </a:r>
            <a:endParaRPr lang="it-IT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997</Words>
  <Application>Microsoft Office PowerPoint</Application>
  <PresentationFormat>Personalizzato</PresentationFormat>
  <Paragraphs>85</Paragraphs>
  <Slides>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Come fare valere i diritti?</vt:lpstr>
      <vt:lpstr>Quali strumenti?</vt:lpstr>
      <vt:lpstr>Reclami</vt:lpstr>
      <vt:lpstr>Reclami</vt:lpstr>
      <vt:lpstr>Reclami</vt:lpstr>
      <vt:lpstr>Permessi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110</cp:revision>
  <dcterms:created xsi:type="dcterms:W3CDTF">2023-10-03T16:19:00Z</dcterms:created>
  <dcterms:modified xsi:type="dcterms:W3CDTF">2023-11-04T10:30:17Z</dcterms:modified>
</cp:coreProperties>
</file>