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29/11/2023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29/11/2023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29/11/2023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29/11/2023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29/11/2023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29/11/2023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29/11/2023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29/11/2023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="" xmlns:a16="http://schemas.microsoft.com/office/drawing/2014/main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590" y="2132856"/>
            <a:ext cx="10361851" cy="1470025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Mod. 4 – </a:t>
            </a:r>
            <a:r>
              <a:rPr lang="en-US" dirty="0" err="1" smtClean="0">
                <a:solidFill>
                  <a:srgbClr val="002060"/>
                </a:solidFill>
              </a:rPr>
              <a:t>Semilibertà</a:t>
            </a:r>
            <a:r>
              <a:rPr lang="en-US" dirty="0" smtClean="0">
                <a:solidFill>
                  <a:srgbClr val="002060"/>
                </a:solidFill>
              </a:rPr>
              <a:t>, </a:t>
            </a:r>
            <a:r>
              <a:rPr lang="en-US" dirty="0" err="1" smtClean="0">
                <a:solidFill>
                  <a:srgbClr val="002060"/>
                </a:solidFill>
              </a:rPr>
              <a:t>liberazione</a:t>
            </a:r>
            <a:r>
              <a:rPr lang="en-US" dirty="0" smtClean="0">
                <a:solidFill>
                  <a:srgbClr val="002060"/>
                </a:solidFill>
              </a:rPr>
              <a:t/>
            </a:r>
            <a:br>
              <a:rPr lang="en-US" dirty="0" smtClean="0">
                <a:solidFill>
                  <a:srgbClr val="002060"/>
                </a:solidFill>
              </a:rPr>
            </a:br>
            <a:r>
              <a:rPr lang="en-US" dirty="0" err="1" smtClean="0">
                <a:solidFill>
                  <a:srgbClr val="002060"/>
                </a:solidFill>
              </a:rPr>
              <a:t>anticipata</a:t>
            </a:r>
            <a:r>
              <a:rPr lang="en-US" dirty="0" smtClean="0">
                <a:solidFill>
                  <a:srgbClr val="002060"/>
                </a:solidFill>
              </a:rPr>
              <a:t>, </a:t>
            </a:r>
            <a:r>
              <a:rPr lang="en-US" dirty="0" err="1" smtClean="0">
                <a:solidFill>
                  <a:srgbClr val="002060"/>
                </a:solidFill>
              </a:rPr>
              <a:t>liberazione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condizionale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="" xmlns:a16="http://schemas.microsoft.com/office/drawing/2014/main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="" xmlns:a16="http://schemas.microsoft.com/office/drawing/2014/main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="" xmlns:a16="http://schemas.microsoft.com/office/drawing/2014/main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466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Giovedì 30 </a:t>
            </a:r>
            <a:r>
              <a:rPr lang="it-IT" dirty="0" smtClean="0"/>
              <a:t>novembre 2023, ore 16.00 – 18.00</a:t>
            </a:r>
            <a:endParaRPr lang="it-I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99462" y="260648"/>
            <a:ext cx="19240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Subtitle 2">
            <a:extLst>
              <a:ext uri="{FF2B5EF4-FFF2-40B4-BE49-F238E27FC236}">
                <a16:creationId xmlns:a16="http://schemas.microsoft.com/office/drawing/2014/main" xmlns="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Elementi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diritto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penitenziario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14</a:t>
            </a:r>
            <a:endParaRPr lang="en-GB" sz="20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Semilibertà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17" name="CasellaDiTesto 16"/>
          <p:cNvSpPr txBox="1"/>
          <p:nvPr/>
        </p:nvSpPr>
        <p:spPr>
          <a:xfrm>
            <a:off x="334566" y="764705"/>
            <a:ext cx="1144927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Definizione – </a:t>
            </a:r>
            <a:r>
              <a:rPr lang="it-IT" dirty="0" smtClean="0"/>
              <a:t>misura alternativa consistente nella concessione al condannato di trascorrere parte del giorno fuori dall’istituto</a:t>
            </a:r>
            <a:r>
              <a:rPr lang="it-IT" dirty="0"/>
              <a:t> </a:t>
            </a:r>
            <a:r>
              <a:rPr lang="it-IT" dirty="0" smtClean="0"/>
              <a:t>per partecipare ad attività lavorative, istruttive o di reinserimento sociale </a:t>
            </a:r>
            <a:r>
              <a:rPr lang="it-IT" b="1" dirty="0" smtClean="0"/>
              <a:t>(art. 48, comma 1,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.)</a:t>
            </a:r>
            <a:endParaRPr lang="it-IT" b="1" u="sng" dirty="0" smtClean="0">
              <a:solidFill>
                <a:srgbClr val="FF0000"/>
              </a:solidFill>
            </a:endParaRPr>
          </a:p>
        </p:txBody>
      </p:sp>
      <p:sp>
        <p:nvSpPr>
          <p:cNvPr id="38" name="CasellaDiTesto 37"/>
          <p:cNvSpPr txBox="1"/>
          <p:nvPr/>
        </p:nvSpPr>
        <p:spPr>
          <a:xfrm>
            <a:off x="334566" y="1556792"/>
            <a:ext cx="11449272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Requisiti – </a:t>
            </a:r>
            <a:r>
              <a:rPr lang="it-IT" i="1" dirty="0" smtClean="0">
                <a:solidFill>
                  <a:srgbClr val="FF0000"/>
                </a:solidFill>
              </a:rPr>
              <a:t>Oggettivi</a:t>
            </a:r>
            <a:r>
              <a:rPr lang="it-IT" dirty="0" smtClean="0"/>
              <a:t>: condannato all’</a:t>
            </a:r>
            <a:r>
              <a:rPr lang="it-IT" u="sng" dirty="0" smtClean="0"/>
              <a:t>arresto</a:t>
            </a:r>
            <a:r>
              <a:rPr lang="it-IT" dirty="0" smtClean="0"/>
              <a:t> o alla </a:t>
            </a:r>
            <a:r>
              <a:rPr lang="it-IT" u="sng" dirty="0" smtClean="0"/>
              <a:t>pena della reclusione non superiore a sei mesi</a:t>
            </a:r>
            <a:r>
              <a:rPr lang="it-IT" dirty="0" smtClean="0"/>
              <a:t>; altri condannati purché: </a:t>
            </a:r>
            <a:r>
              <a:rPr lang="it-IT" i="1" dirty="0" smtClean="0"/>
              <a:t>a)</a:t>
            </a:r>
            <a:r>
              <a:rPr lang="it-IT" dirty="0" smtClean="0"/>
              <a:t> abbiano scontato almeno </a:t>
            </a:r>
            <a:r>
              <a:rPr lang="it-IT" u="sng" dirty="0" smtClean="0"/>
              <a:t>metà della pena</a:t>
            </a:r>
            <a:r>
              <a:rPr lang="it-IT" dirty="0" smtClean="0"/>
              <a:t>; </a:t>
            </a:r>
            <a:r>
              <a:rPr lang="it-IT" i="1" dirty="0" smtClean="0"/>
              <a:t>b)</a:t>
            </a:r>
            <a:r>
              <a:rPr lang="it-IT" dirty="0" smtClean="0"/>
              <a:t> </a:t>
            </a:r>
            <a:r>
              <a:rPr lang="it-IT" u="sng" dirty="0" smtClean="0"/>
              <a:t>anche prima</a:t>
            </a:r>
            <a:r>
              <a:rPr lang="it-IT" dirty="0" smtClean="0"/>
              <a:t> dell’espiazione di metà della pena </a:t>
            </a:r>
            <a:r>
              <a:rPr lang="it-IT" u="sng" dirty="0" smtClean="0"/>
              <a:t>se mancano i presupposti per l’affidamento in prova</a:t>
            </a:r>
            <a:r>
              <a:rPr lang="it-IT" dirty="0" smtClean="0"/>
              <a:t> (tranne per i condannati per reati ostativi); </a:t>
            </a:r>
            <a:r>
              <a:rPr lang="it-IT" i="1" dirty="0" smtClean="0"/>
              <a:t>c)</a:t>
            </a:r>
            <a:r>
              <a:rPr lang="it-IT" dirty="0" smtClean="0"/>
              <a:t> </a:t>
            </a:r>
            <a:r>
              <a:rPr lang="it-IT" dirty="0" smtClean="0"/>
              <a:t>abbiano scontato almeno </a:t>
            </a:r>
            <a:r>
              <a:rPr lang="it-IT" u="sng" dirty="0" smtClean="0"/>
              <a:t>2/3 della pena</a:t>
            </a:r>
            <a:r>
              <a:rPr lang="it-IT" dirty="0" smtClean="0"/>
              <a:t> (condannati per </a:t>
            </a:r>
            <a:r>
              <a:rPr lang="it-IT" u="sng" dirty="0" smtClean="0"/>
              <a:t>reati ostativi</a:t>
            </a:r>
            <a:r>
              <a:rPr lang="it-IT" dirty="0" smtClean="0"/>
              <a:t>); </a:t>
            </a:r>
            <a:r>
              <a:rPr lang="it-IT" i="1" dirty="0" smtClean="0"/>
              <a:t>d)</a:t>
            </a:r>
            <a:r>
              <a:rPr lang="it-IT" dirty="0" smtClean="0"/>
              <a:t> abbiano scontato almeno </a:t>
            </a:r>
            <a:r>
              <a:rPr lang="it-IT" u="sng" dirty="0" smtClean="0"/>
              <a:t>20 anni di pena</a:t>
            </a:r>
            <a:r>
              <a:rPr lang="it-IT" dirty="0" smtClean="0"/>
              <a:t> (</a:t>
            </a:r>
            <a:r>
              <a:rPr lang="it-IT" u="sng" dirty="0" smtClean="0"/>
              <a:t>ergastolani</a:t>
            </a:r>
            <a:r>
              <a:rPr lang="it-IT" dirty="0" smtClean="0"/>
              <a:t>). </a:t>
            </a:r>
            <a:r>
              <a:rPr lang="it-IT" i="1" dirty="0" smtClean="0">
                <a:solidFill>
                  <a:srgbClr val="FF0000"/>
                </a:solidFill>
              </a:rPr>
              <a:t>Soggettivi</a:t>
            </a:r>
            <a:r>
              <a:rPr lang="it-IT" dirty="0" smtClean="0"/>
              <a:t>: volontà di reinserimento e progressi nel percorso rieducativo </a:t>
            </a:r>
            <a:r>
              <a:rPr lang="it-IT" b="1" dirty="0" smtClean="0"/>
              <a:t>(art. 50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.)</a:t>
            </a:r>
            <a:endParaRPr lang="it-IT" b="1" dirty="0" smtClean="0">
              <a:solidFill>
                <a:srgbClr val="FF0000"/>
              </a:solidFill>
            </a:endParaRPr>
          </a:p>
        </p:txBody>
      </p:sp>
      <p:sp>
        <p:nvSpPr>
          <p:cNvPr id="20" name="CasellaDiTesto 19"/>
          <p:cNvSpPr txBox="1"/>
          <p:nvPr/>
        </p:nvSpPr>
        <p:spPr>
          <a:xfrm>
            <a:off x="334566" y="3212976"/>
            <a:ext cx="1144927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Risvolti organizzativi – </a:t>
            </a:r>
            <a:r>
              <a:rPr lang="it-IT" dirty="0" smtClean="0"/>
              <a:t>collocazione dei semiliberi in apposite sezioni per il periodo della giornata trascorso in istituto </a:t>
            </a:r>
            <a:r>
              <a:rPr lang="it-IT" b="1" dirty="0" smtClean="0"/>
              <a:t>(art. 48, comma 2,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.)</a:t>
            </a:r>
            <a:endParaRPr lang="it-IT" b="1" u="sng" dirty="0" smtClean="0">
              <a:solidFill>
                <a:srgbClr val="FF0000"/>
              </a:solidFill>
            </a:endParaRPr>
          </a:p>
        </p:txBody>
      </p:sp>
      <p:sp>
        <p:nvSpPr>
          <p:cNvPr id="22" name="CasellaDiTesto 21"/>
          <p:cNvSpPr txBox="1"/>
          <p:nvPr/>
        </p:nvSpPr>
        <p:spPr>
          <a:xfrm>
            <a:off x="334566" y="4077072"/>
            <a:ext cx="11449272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Revoca – </a:t>
            </a:r>
            <a:r>
              <a:rPr lang="it-IT" dirty="0" smtClean="0"/>
              <a:t>1) </a:t>
            </a:r>
            <a:r>
              <a:rPr lang="it-IT" u="sng" dirty="0" smtClean="0"/>
              <a:t>inidoneità</a:t>
            </a:r>
            <a:r>
              <a:rPr lang="it-IT" dirty="0" smtClean="0"/>
              <a:t> al trattamento; 2) </a:t>
            </a:r>
            <a:r>
              <a:rPr lang="it-IT" u="sng" dirty="0" smtClean="0"/>
              <a:t>mancato rientro</a:t>
            </a:r>
            <a:r>
              <a:rPr lang="it-IT" dirty="0" smtClean="0"/>
              <a:t> in istituto senza giustificato motivo </a:t>
            </a:r>
            <a:r>
              <a:rPr lang="it-IT" b="1" dirty="0" smtClean="0"/>
              <a:t>(art. 51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.)</a:t>
            </a:r>
            <a:r>
              <a:rPr lang="it-IT" dirty="0" smtClean="0"/>
              <a:t>; 3) cumulo con il titolo sopravvenuto (valutazione discrezionale del magistrato di sorveglianza </a:t>
            </a:r>
            <a:r>
              <a:rPr lang="it-IT" b="1" dirty="0" smtClean="0"/>
              <a:t>– art. 51-</a:t>
            </a:r>
            <a:r>
              <a:rPr lang="it-IT" b="1" i="1" dirty="0" smtClean="0"/>
              <a:t>bis</a:t>
            </a:r>
            <a:r>
              <a:rPr lang="it-IT" b="1" dirty="0" smtClean="0"/>
              <a:t>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.)</a:t>
            </a:r>
            <a:endParaRPr lang="it-IT" dirty="0" smtClean="0"/>
          </a:p>
          <a:p>
            <a:pPr algn="just"/>
            <a:r>
              <a:rPr lang="it-IT" dirty="0" smtClean="0">
                <a:solidFill>
                  <a:srgbClr val="FF0000"/>
                </a:solidFill>
              </a:rPr>
              <a:t>Il procedimento di revoca esige il </a:t>
            </a:r>
            <a:r>
              <a:rPr lang="it-IT" b="1" dirty="0" smtClean="0">
                <a:solidFill>
                  <a:srgbClr val="FF0000"/>
                </a:solidFill>
              </a:rPr>
              <a:t>CONTRADDITTORIO</a:t>
            </a:r>
            <a:r>
              <a:rPr lang="it-IT" dirty="0" smtClean="0">
                <a:solidFill>
                  <a:srgbClr val="FF0000"/>
                </a:solidFill>
              </a:rPr>
              <a:t>. Nelle more il magistrato può disporre la </a:t>
            </a:r>
            <a:r>
              <a:rPr lang="it-IT" b="1" dirty="0" smtClean="0">
                <a:solidFill>
                  <a:srgbClr val="FF0000"/>
                </a:solidFill>
              </a:rPr>
              <a:t>SOSPENSIONE CAUTELARE DELLA MISURA</a:t>
            </a:r>
            <a:r>
              <a:rPr lang="it-IT" dirty="0" smtClean="0">
                <a:solidFill>
                  <a:srgbClr val="FF0000"/>
                </a:solidFill>
              </a:rPr>
              <a:t>.</a:t>
            </a:r>
            <a:r>
              <a:rPr lang="it-IT" dirty="0" smtClean="0"/>
              <a:t> (</a:t>
            </a:r>
            <a:r>
              <a:rPr lang="it-IT" b="1" dirty="0" smtClean="0"/>
              <a:t>art. 51-</a:t>
            </a:r>
            <a:r>
              <a:rPr lang="it-IT" b="1" i="1" dirty="0" smtClean="0"/>
              <a:t>ter</a:t>
            </a:r>
            <a:r>
              <a:rPr lang="it-IT" b="1" dirty="0" smtClean="0"/>
              <a:t>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.)</a:t>
            </a:r>
            <a:endParaRPr lang="it-IT" dirty="0" smtClean="0">
              <a:solidFill>
                <a:srgbClr val="FF0000"/>
              </a:solidFill>
            </a:endParaRPr>
          </a:p>
        </p:txBody>
      </p:sp>
      <p:sp>
        <p:nvSpPr>
          <p:cNvPr id="23" name="CasellaDiTesto 22"/>
          <p:cNvSpPr txBox="1"/>
          <p:nvPr/>
        </p:nvSpPr>
        <p:spPr>
          <a:xfrm>
            <a:off x="334566" y="5445224"/>
            <a:ext cx="1144927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Licenze – </a:t>
            </a:r>
            <a:r>
              <a:rPr lang="it-IT" dirty="0" smtClean="0"/>
              <a:t>concedibili a titolo premiale al semilibero nel limite massimo di 45 giorni all’anno. Rinvio alle norme sulla </a:t>
            </a:r>
            <a:r>
              <a:rPr lang="it-IT" u="sng" dirty="0" smtClean="0"/>
              <a:t>libertà vigilata</a:t>
            </a:r>
            <a:r>
              <a:rPr lang="it-IT" dirty="0" smtClean="0"/>
              <a:t> </a:t>
            </a:r>
            <a:r>
              <a:rPr lang="it-IT" dirty="0" smtClean="0"/>
              <a:t>(</a:t>
            </a:r>
            <a:r>
              <a:rPr lang="it-IT" b="1" dirty="0" smtClean="0"/>
              <a:t>art. 52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.)</a:t>
            </a:r>
            <a:endParaRPr lang="it-IT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Liberazione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anticipata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90550" y="836712"/>
            <a:ext cx="11737304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54, comma 1,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 – </a:t>
            </a:r>
            <a:r>
              <a:rPr lang="it-IT" dirty="0" smtClean="0"/>
              <a:t>Al </a:t>
            </a:r>
            <a:r>
              <a:rPr lang="it-IT" dirty="0" smtClean="0"/>
              <a:t>condannato a pena detentiva che </a:t>
            </a:r>
            <a:r>
              <a:rPr lang="it-IT" u="sng" dirty="0" smtClean="0">
                <a:solidFill>
                  <a:srgbClr val="7030A0"/>
                </a:solidFill>
              </a:rPr>
              <a:t>ha dato prova di partecipazione all'opera di rieducazione</a:t>
            </a:r>
            <a:r>
              <a:rPr lang="it-IT" dirty="0" smtClean="0"/>
              <a:t> è concessa, quale riconoscimento di tale partecipazione, e </a:t>
            </a:r>
            <a:r>
              <a:rPr lang="it-IT" u="sng" dirty="0" smtClean="0">
                <a:solidFill>
                  <a:schemeClr val="accent6">
                    <a:lumMod val="50000"/>
                  </a:schemeClr>
                </a:solidFill>
              </a:rPr>
              <a:t>ai fini del suo più efficace reinserimento nella società</a:t>
            </a:r>
            <a:r>
              <a:rPr lang="it-IT" dirty="0" smtClean="0"/>
              <a:t>, una </a:t>
            </a:r>
            <a:r>
              <a:rPr lang="it-IT" u="sng" dirty="0" smtClean="0">
                <a:solidFill>
                  <a:schemeClr val="accent5">
                    <a:lumMod val="75000"/>
                  </a:schemeClr>
                </a:solidFill>
              </a:rPr>
              <a:t>detrazione di quarantacinque giorni per ogni singolo semestre di pena scontata</a:t>
            </a:r>
            <a:r>
              <a:rPr lang="it-IT" dirty="0" smtClean="0"/>
              <a:t>. A tal fine è valutato anche il periodo trascorso in stato di custodia cautelare o di detenzione domiciliare.</a:t>
            </a:r>
            <a:endParaRPr lang="it-IT" dirty="0"/>
          </a:p>
        </p:txBody>
      </p:sp>
      <p:cxnSp>
        <p:nvCxnSpPr>
          <p:cNvPr id="7" name="Connettore 2 6"/>
          <p:cNvCxnSpPr/>
          <p:nvPr/>
        </p:nvCxnSpPr>
        <p:spPr>
          <a:xfrm>
            <a:off x="9551590" y="1124744"/>
            <a:ext cx="0" cy="1224136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/>
          <p:cNvSpPr txBox="1"/>
          <p:nvPr/>
        </p:nvSpPr>
        <p:spPr>
          <a:xfrm>
            <a:off x="7175326" y="2348880"/>
            <a:ext cx="4752528" cy="92333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Partecipazione all’opera di rieducazione = buona condotta??? </a:t>
            </a:r>
            <a:r>
              <a:rPr lang="it-IT" i="1" dirty="0" smtClean="0"/>
              <a:t>Il caso del “detenuto che dorme sempre”</a:t>
            </a:r>
            <a:endParaRPr lang="it-IT" dirty="0"/>
          </a:p>
        </p:txBody>
      </p:sp>
      <p:cxnSp>
        <p:nvCxnSpPr>
          <p:cNvPr id="10" name="Connettore 2 9"/>
          <p:cNvCxnSpPr/>
          <p:nvPr/>
        </p:nvCxnSpPr>
        <p:spPr>
          <a:xfrm>
            <a:off x="694606" y="1699200"/>
            <a:ext cx="0" cy="720080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/>
          <p:cNvSpPr txBox="1"/>
          <p:nvPr/>
        </p:nvSpPr>
        <p:spPr>
          <a:xfrm>
            <a:off x="190550" y="2420888"/>
            <a:ext cx="3240360" cy="646331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Funzione </a:t>
            </a:r>
            <a:r>
              <a:rPr lang="it-IT" b="1" dirty="0" smtClean="0"/>
              <a:t>rieducativa</a:t>
            </a:r>
            <a:r>
              <a:rPr lang="it-IT" dirty="0" smtClean="0"/>
              <a:t> della pena (art. 27, comma 3, Cost.)</a:t>
            </a:r>
            <a:endParaRPr lang="it-IT" dirty="0"/>
          </a:p>
        </p:txBody>
      </p:sp>
      <p:cxnSp>
        <p:nvCxnSpPr>
          <p:cNvPr id="14" name="Connettore 2 13"/>
          <p:cNvCxnSpPr/>
          <p:nvPr/>
        </p:nvCxnSpPr>
        <p:spPr>
          <a:xfrm>
            <a:off x="5231110" y="1700808"/>
            <a:ext cx="0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sellaDiTesto 14"/>
          <p:cNvSpPr txBox="1"/>
          <p:nvPr/>
        </p:nvSpPr>
        <p:spPr>
          <a:xfrm>
            <a:off x="3718942" y="2708920"/>
            <a:ext cx="3096344" cy="1200329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Sconto di </a:t>
            </a:r>
            <a:r>
              <a:rPr lang="it-IT" b="1" dirty="0" smtClean="0"/>
              <a:t>45 gg. ogni semestre</a:t>
            </a:r>
            <a:r>
              <a:rPr lang="it-IT" dirty="0" smtClean="0"/>
              <a:t> (75 gg. nelle ipotesi di liberazione anticipata speciale – 2014/2015)</a:t>
            </a:r>
            <a:endParaRPr lang="it-IT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190550" y="4293096"/>
            <a:ext cx="11737304" cy="36933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Revoca – </a:t>
            </a:r>
            <a:r>
              <a:rPr lang="it-IT" dirty="0" smtClean="0"/>
              <a:t>condanna per delitto non colposo successivamente alla concessione del beneficio (</a:t>
            </a:r>
            <a:r>
              <a:rPr lang="it-IT" b="1" dirty="0" smtClean="0"/>
              <a:t>art. 54, comma 3,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</a:t>
            </a:r>
            <a:r>
              <a:rPr lang="it-IT" dirty="0" smtClean="0"/>
              <a:t>)</a:t>
            </a:r>
            <a:r>
              <a:rPr lang="it-IT" b="1" dirty="0" smtClean="0">
                <a:solidFill>
                  <a:srgbClr val="FF0000"/>
                </a:solidFill>
              </a:rPr>
              <a:t> 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7" name="CasellaDiTesto 16"/>
          <p:cNvSpPr txBox="1"/>
          <p:nvPr/>
        </p:nvSpPr>
        <p:spPr>
          <a:xfrm>
            <a:off x="190550" y="4797152"/>
            <a:ext cx="11737304" cy="92333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È una </a:t>
            </a:r>
            <a:r>
              <a:rPr lang="it-IT" b="1" dirty="0" smtClean="0"/>
              <a:t>misura alternativa</a:t>
            </a:r>
            <a:r>
              <a:rPr lang="it-IT" dirty="0" smtClean="0"/>
              <a:t>??? È disciplinata tra le misure alternative, ma manca quella valutazione sul percorso rieducativo, quel controllo sul condannato ammesso al beneficio e quella sinergia con il servizio sociale che caratterizzano le misure alternative.</a:t>
            </a:r>
            <a:endParaRPr lang="it-IT" dirty="0"/>
          </a:p>
        </p:txBody>
      </p:sp>
      <p:sp>
        <p:nvSpPr>
          <p:cNvPr id="18" name="CasellaDiTesto 17"/>
          <p:cNvSpPr txBox="1"/>
          <p:nvPr/>
        </p:nvSpPr>
        <p:spPr>
          <a:xfrm>
            <a:off x="190550" y="5877272"/>
            <a:ext cx="11737304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N.B. – </a:t>
            </a:r>
            <a:r>
              <a:rPr lang="it-IT" dirty="0" smtClean="0"/>
              <a:t>nel semestre da cui sottrarre lo sconto di 45 giorni </a:t>
            </a:r>
            <a:r>
              <a:rPr lang="it-IT" u="sng" dirty="0" smtClean="0"/>
              <a:t>si contano anche i periodi trascorsi in custodia cautelare o in misura alternativa</a:t>
            </a:r>
            <a:r>
              <a:rPr lang="it-IT" dirty="0" smtClean="0"/>
              <a:t>.</a:t>
            </a:r>
            <a:r>
              <a:rPr lang="it-IT" b="1" dirty="0" smtClean="0">
                <a:solidFill>
                  <a:srgbClr val="FF0000"/>
                </a:solidFill>
              </a:rPr>
              <a:t> </a:t>
            </a:r>
            <a:endParaRPr lang="it-IT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Liberazione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condizionale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34566" y="764705"/>
            <a:ext cx="1144927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Definizione – </a:t>
            </a:r>
            <a:r>
              <a:rPr lang="it-IT" dirty="0" smtClean="0"/>
              <a:t>misura (non) alternativa che consente al condannato di essere rimesso in libertà, sottoposto al controllo della polizia e con il vincolo del rispetto di determinati obblighi (</a:t>
            </a:r>
            <a:r>
              <a:rPr lang="it-IT" b="1" dirty="0" smtClean="0"/>
              <a:t>artt. 176-177 c.p.</a:t>
            </a:r>
            <a:r>
              <a:rPr lang="it-IT" dirty="0" smtClean="0"/>
              <a:t>).</a:t>
            </a:r>
            <a:endParaRPr lang="it-IT" b="1" u="sng" dirty="0" smtClean="0">
              <a:solidFill>
                <a:srgbClr val="FF000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334566" y="1484784"/>
            <a:ext cx="11449272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Requisiti – </a:t>
            </a:r>
            <a:r>
              <a:rPr lang="it-IT" i="1" dirty="0" smtClean="0">
                <a:solidFill>
                  <a:srgbClr val="FF0000"/>
                </a:solidFill>
              </a:rPr>
              <a:t>Oggettivi:</a:t>
            </a:r>
            <a:r>
              <a:rPr lang="it-IT" dirty="0" smtClean="0"/>
              <a:t> condannato: </a:t>
            </a:r>
            <a:r>
              <a:rPr lang="it-IT" i="1" dirty="0" smtClean="0"/>
              <a:t>a)</a:t>
            </a:r>
            <a:r>
              <a:rPr lang="it-IT" dirty="0" smtClean="0"/>
              <a:t> se ha scontato </a:t>
            </a:r>
            <a:r>
              <a:rPr lang="it-IT" u="sng" dirty="0" smtClean="0"/>
              <a:t>almeno 30 mesi e comunque metà della pena</a:t>
            </a:r>
            <a:r>
              <a:rPr lang="it-IT" dirty="0" smtClean="0"/>
              <a:t>, qualora il rimanente non superi 5 anni; </a:t>
            </a:r>
            <a:r>
              <a:rPr lang="it-IT" i="1" dirty="0" smtClean="0"/>
              <a:t>b)</a:t>
            </a:r>
            <a:r>
              <a:rPr lang="it-IT" dirty="0" smtClean="0"/>
              <a:t> se ha scontato </a:t>
            </a:r>
            <a:r>
              <a:rPr lang="it-IT" u="sng" dirty="0" smtClean="0"/>
              <a:t>almeno 4 anni e comunque almeno 3/4 della pena</a:t>
            </a:r>
            <a:r>
              <a:rPr lang="it-IT" dirty="0" smtClean="0"/>
              <a:t> nei casi di recidiva (artt. 99, commi 2 ss., c.p.); </a:t>
            </a:r>
            <a:r>
              <a:rPr lang="it-IT" i="1" dirty="0" smtClean="0"/>
              <a:t>c)</a:t>
            </a:r>
            <a:r>
              <a:rPr lang="it-IT" dirty="0" smtClean="0"/>
              <a:t> se ha scontato </a:t>
            </a:r>
            <a:r>
              <a:rPr lang="it-IT" u="sng" dirty="0" smtClean="0"/>
              <a:t>almeno 26 anni</a:t>
            </a:r>
            <a:r>
              <a:rPr lang="it-IT" dirty="0" smtClean="0"/>
              <a:t> (ergastolani); </a:t>
            </a:r>
            <a:r>
              <a:rPr lang="it-IT" i="1" dirty="0" smtClean="0">
                <a:solidFill>
                  <a:srgbClr val="FF0000"/>
                </a:solidFill>
              </a:rPr>
              <a:t>Soggettivi:</a:t>
            </a:r>
            <a:r>
              <a:rPr lang="it-IT" dirty="0" smtClean="0"/>
              <a:t> 1) </a:t>
            </a:r>
            <a:r>
              <a:rPr lang="it-IT" b="1" dirty="0" smtClean="0">
                <a:solidFill>
                  <a:srgbClr val="002060"/>
                </a:solidFill>
              </a:rPr>
              <a:t>ravvedimento</a:t>
            </a:r>
            <a:r>
              <a:rPr lang="it-IT" dirty="0" smtClean="0"/>
              <a:t>; 2) adempimento delle </a:t>
            </a:r>
            <a:r>
              <a:rPr lang="it-IT" b="1" u="sng" dirty="0" smtClean="0">
                <a:solidFill>
                  <a:srgbClr val="002060"/>
                </a:solidFill>
              </a:rPr>
              <a:t>obbligazioni civili</a:t>
            </a:r>
            <a:r>
              <a:rPr lang="it-IT" b="1" dirty="0" smtClean="0">
                <a:solidFill>
                  <a:srgbClr val="002060"/>
                </a:solidFill>
              </a:rPr>
              <a:t> da reato</a:t>
            </a:r>
            <a:r>
              <a:rPr lang="it-IT" dirty="0" smtClean="0"/>
              <a:t>, salva l’impossibilità di adempierle.</a:t>
            </a:r>
            <a:endParaRPr lang="it-IT" b="1" i="1" u="sng" dirty="0" smtClean="0">
              <a:solidFill>
                <a:srgbClr val="FF0000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334566" y="2780928"/>
            <a:ext cx="11449272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Revoca – </a:t>
            </a:r>
            <a:r>
              <a:rPr lang="it-IT" dirty="0" smtClean="0"/>
              <a:t>1) commissione di un reato della stessa indole; 2) trasgressione degli obblighi </a:t>
            </a:r>
            <a:r>
              <a:rPr lang="it-IT" dirty="0" smtClean="0">
                <a:sym typeface="Wingdings" pitchFamily="2" charset="2"/>
              </a:rPr>
              <a:t> revoca della misura, impossibilità di computare nella “pena scontata” il periodo trascorso in liberazione condizionale; impossibilità di concedere nuovamente la liberazione condizionale. </a:t>
            </a:r>
            <a:endParaRPr lang="it-IT" b="1" i="1" u="sng" dirty="0" smtClean="0"/>
          </a:p>
        </p:txBody>
      </p:sp>
      <p:sp>
        <p:nvSpPr>
          <p:cNvPr id="8" name="CasellaDiTesto 7"/>
          <p:cNvSpPr txBox="1"/>
          <p:nvPr/>
        </p:nvSpPr>
        <p:spPr>
          <a:xfrm>
            <a:off x="334566" y="3789040"/>
            <a:ext cx="1144927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Effetti – </a:t>
            </a:r>
            <a:r>
              <a:rPr lang="it-IT" dirty="0" smtClean="0"/>
              <a:t>Estinzione della pena se, per il periodo del residuo di pena inflitta (cinque anni per l’ergastolano), non intervengono cause di revoca.</a:t>
            </a:r>
            <a:endParaRPr lang="it-IT" b="1" i="1" u="sng" dirty="0" smtClean="0"/>
          </a:p>
        </p:txBody>
      </p:sp>
      <p:cxnSp>
        <p:nvCxnSpPr>
          <p:cNvPr id="10" name="Connettore 2 9"/>
          <p:cNvCxnSpPr/>
          <p:nvPr/>
        </p:nvCxnSpPr>
        <p:spPr>
          <a:xfrm>
            <a:off x="1486694" y="2636912"/>
            <a:ext cx="0" cy="21602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334566" y="4797152"/>
            <a:ext cx="11449272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r>
              <a:rPr lang="it-IT" b="1" dirty="0" smtClean="0">
                <a:solidFill>
                  <a:srgbClr val="002060"/>
                </a:solidFill>
              </a:rPr>
              <a:t>Risarcimento del danno: </a:t>
            </a:r>
            <a:r>
              <a:rPr lang="it-IT" dirty="0" smtClean="0"/>
              <a:t>pagamento di una somma alla vittima a titolo di ristoro del danno derivato dal reato.</a:t>
            </a:r>
          </a:p>
          <a:p>
            <a:pPr algn="just">
              <a:buFontTx/>
              <a:buChar char="-"/>
            </a:pPr>
            <a:r>
              <a:rPr lang="it-IT" b="1" dirty="0" smtClean="0">
                <a:solidFill>
                  <a:srgbClr val="002060"/>
                </a:solidFill>
              </a:rPr>
              <a:t>Restituzioni </a:t>
            </a:r>
            <a:r>
              <a:rPr lang="it-IT" dirty="0" smtClean="0"/>
              <a:t>di quanto derivato dal reato e ha indebitamente arricchito il reo. La restituzione viene effettuata a chi abbia diritto a rientrare nella disponibilità della cosa.</a:t>
            </a:r>
          </a:p>
          <a:p>
            <a:pPr algn="just"/>
            <a:r>
              <a:rPr lang="it-IT" b="1" dirty="0" smtClean="0">
                <a:solidFill>
                  <a:srgbClr val="002060"/>
                </a:solidFill>
                <a:sym typeface="Wingdings" pitchFamily="2" charset="2"/>
              </a:rPr>
              <a:t> </a:t>
            </a:r>
            <a:r>
              <a:rPr lang="it-IT" i="1" dirty="0" smtClean="0">
                <a:solidFill>
                  <a:srgbClr val="002060"/>
                </a:solidFill>
                <a:sym typeface="Wingdings" pitchFamily="2" charset="2"/>
              </a:rPr>
              <a:t>v. seminario Prof. De Lucia</a:t>
            </a:r>
            <a:endParaRPr lang="it-IT" b="1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849</TotalTime>
  <Words>777</Words>
  <Application>Microsoft Office PowerPoint</Application>
  <PresentationFormat>Personalizzato</PresentationFormat>
  <Paragraphs>31</Paragraphs>
  <Slides>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5" baseType="lpstr">
      <vt:lpstr>Tema di Office</vt:lpstr>
      <vt:lpstr>Mod. 4 – Semilibertà, liberazione anticipata, liberazione condizionale </vt:lpstr>
      <vt:lpstr>Semilibertà</vt:lpstr>
      <vt:lpstr>Liberazione anticipata</vt:lpstr>
      <vt:lpstr>Liberazione condizionale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139</cp:revision>
  <dcterms:created xsi:type="dcterms:W3CDTF">2023-10-03T16:19:00Z</dcterms:created>
  <dcterms:modified xsi:type="dcterms:W3CDTF">2023-11-29T14:40:07Z</dcterms:modified>
</cp:coreProperties>
</file>