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04/12/2023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err="1" smtClean="0">
                <a:solidFill>
                  <a:srgbClr val="203864"/>
                </a:solidFill>
              </a:rPr>
              <a:t>Laboratorio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metodologico</a:t>
            </a:r>
            <a:r>
              <a:rPr lang="en-US" sz="4000" dirty="0" smtClean="0">
                <a:solidFill>
                  <a:srgbClr val="203864"/>
                </a:solidFill>
              </a:rPr>
              <a:t/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smtClean="0">
                <a:solidFill>
                  <a:srgbClr val="203864"/>
                </a:solidFill>
              </a:rPr>
              <a:t>“Come </a:t>
            </a:r>
            <a:r>
              <a:rPr lang="en-US" sz="4000" dirty="0" err="1" smtClean="0">
                <a:solidFill>
                  <a:srgbClr val="203864"/>
                </a:solidFill>
              </a:rPr>
              <a:t>si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risale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dal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caso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alla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norma</a:t>
            </a:r>
            <a:r>
              <a:rPr lang="en-US" sz="4000" dirty="0" smtClean="0">
                <a:solidFill>
                  <a:srgbClr val="203864"/>
                </a:solidFill>
              </a:rPr>
              <a:t>?”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515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6 dicembre 2023, </a:t>
            </a:r>
            <a:r>
              <a:rPr lang="it-IT" dirty="0" smtClean="0"/>
              <a:t>ore </a:t>
            </a:r>
            <a:r>
              <a:rPr lang="it-IT" dirty="0" smtClean="0"/>
              <a:t>16.00 </a:t>
            </a:r>
            <a:r>
              <a:rPr lang="it-IT" dirty="0" smtClean="0"/>
              <a:t>– </a:t>
            </a:r>
            <a:r>
              <a:rPr lang="it-IT" dirty="0" smtClean="0"/>
              <a:t>18.00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Laboratorio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2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Alcuni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concetti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basilari</a:t>
            </a:r>
            <a:r>
              <a:rPr lang="en-US" sz="3600" dirty="0" smtClean="0">
                <a:solidFill>
                  <a:schemeClr val="tx2"/>
                </a:solidFill>
              </a:rPr>
              <a:t> …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262558" y="836712"/>
            <a:ext cx="1173730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Sussunzione</a:t>
            </a:r>
            <a:r>
              <a:rPr lang="it-IT" dirty="0" smtClean="0"/>
              <a:t> – operazione logica che consiste nel ricondurre un concetto ad una categoria più generale. Nel nostro caso, che consiste nel ricondurre un caso (</a:t>
            </a:r>
            <a:r>
              <a:rPr lang="it-IT" u="sng" dirty="0" smtClean="0"/>
              <a:t>particolare e concreto</a:t>
            </a:r>
            <a:r>
              <a:rPr lang="it-IT" dirty="0" smtClean="0"/>
              <a:t>) ad una norma (</a:t>
            </a:r>
            <a:r>
              <a:rPr lang="it-IT" u="sng" dirty="0" smtClean="0"/>
              <a:t>generale e astratta</a:t>
            </a:r>
            <a:r>
              <a:rPr lang="it-IT" dirty="0" smtClean="0"/>
              <a:t>).</a:t>
            </a:r>
            <a:endParaRPr lang="it-IT" dirty="0" smtClean="0"/>
          </a:p>
        </p:txBody>
      </p:sp>
      <p:sp>
        <p:nvSpPr>
          <p:cNvPr id="18" name="CasellaDiTesto 17"/>
          <p:cNvSpPr txBox="1"/>
          <p:nvPr/>
        </p:nvSpPr>
        <p:spPr>
          <a:xfrm>
            <a:off x="262558" y="1628800"/>
            <a:ext cx="11737304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Sillogismo aristotelico</a:t>
            </a:r>
            <a:endParaRPr lang="it-IT" dirty="0" smtClean="0"/>
          </a:p>
          <a:p>
            <a:pPr algn="just"/>
            <a:r>
              <a:rPr lang="it-IT" dirty="0" smtClean="0"/>
              <a:t>Premessa maggiore </a:t>
            </a:r>
            <a:r>
              <a:rPr lang="it-IT" dirty="0" smtClean="0">
                <a:sym typeface="Wingdings" pitchFamily="2" charset="2"/>
              </a:rPr>
              <a:t> Premessa minore  Conclusione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Es. </a:t>
            </a:r>
            <a:r>
              <a:rPr lang="it-IT" i="1" dirty="0" smtClean="0">
                <a:sym typeface="Wingdings" pitchFamily="2" charset="2"/>
              </a:rPr>
              <a:t>tutti gli esseri umani sono esseri viventi  Io sono un essere umano Io sono un essere vivente</a:t>
            </a:r>
            <a:endParaRPr lang="it-IT" dirty="0" smtClean="0">
              <a:sym typeface="Wingdings" pitchFamily="2" charset="2"/>
            </a:endParaRPr>
          </a:p>
          <a:p>
            <a:pPr algn="just"/>
            <a:r>
              <a:rPr lang="it-IT" dirty="0" smtClean="0">
                <a:sym typeface="Wingdings" pitchFamily="2" charset="2"/>
              </a:rPr>
              <a:t>In diritto o, meglio, nel </a:t>
            </a:r>
            <a:r>
              <a:rPr lang="it-IT" u="sng" dirty="0" smtClean="0">
                <a:sym typeface="Wingdings" pitchFamily="2" charset="2"/>
              </a:rPr>
              <a:t>ragionamento giudiziale</a:t>
            </a:r>
            <a:r>
              <a:rPr lang="it-IT" dirty="0" smtClean="0">
                <a:sym typeface="Wingdings" pitchFamily="2" charset="2"/>
              </a:rPr>
              <a:t>, la premessa maggiore è la regola, la premessa minore è il fatto, la conclusione è l’applicazione della regola al fatto.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Es. tutti gli ordini di esecuzione di una condanna ad una pena non superiore a 4 anni sono sospesi tranne nei casi di </a:t>
            </a:r>
            <a:r>
              <a:rPr lang="it-IT" dirty="0" err="1" smtClean="0">
                <a:sym typeface="Wingdings" pitchFamily="2" charset="2"/>
              </a:rPr>
              <a:t>ostatività</a:t>
            </a:r>
            <a:r>
              <a:rPr lang="it-IT" dirty="0" smtClean="0">
                <a:sym typeface="Wingdings" pitchFamily="2" charset="2"/>
              </a:rPr>
              <a:t>  Tizio è raggiunto da un ordine di esecuzione di una condanna ad una pena di 2 anni e 6 mesi e non si tratta di un reato ostativo  L’ordine di esecuzione di Tizio è sospeso. </a:t>
            </a:r>
            <a:endParaRPr lang="it-IT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4077072"/>
            <a:ext cx="11737304" cy="20313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2060"/>
                </a:solidFill>
              </a:rPr>
              <a:t>Quindi … che cosa fa il giudice?</a:t>
            </a:r>
            <a:r>
              <a:rPr lang="it-IT" dirty="0" smtClean="0"/>
              <a:t> 1. </a:t>
            </a:r>
            <a:r>
              <a:rPr lang="it-IT" i="1" dirty="0" smtClean="0"/>
              <a:t>Esamina i fatti</a:t>
            </a:r>
            <a:r>
              <a:rPr lang="it-IT" dirty="0" smtClean="0"/>
              <a:t> (e, in questo senso, le prove sono fondamentali, visto che servono a dimostrare gli elementi che il giudice dovrà esaminare); 2. </a:t>
            </a:r>
            <a:r>
              <a:rPr lang="it-IT" i="1" dirty="0" smtClean="0"/>
              <a:t>Individua il problema da risolvere</a:t>
            </a:r>
            <a:r>
              <a:rPr lang="it-IT" dirty="0" smtClean="0"/>
              <a:t> (applicazione di una misura alternativa, concessione di un permesso, valutazione di un reclamo, applicazione della continuazione in fase esecutiva, ecc.); 3. </a:t>
            </a:r>
            <a:r>
              <a:rPr lang="it-IT" i="1" dirty="0" smtClean="0"/>
              <a:t>Individua le disposizioni applicabili</a:t>
            </a:r>
            <a:r>
              <a:rPr lang="it-IT" dirty="0" smtClean="0"/>
              <a:t> e trae da esse le norme riferibili al caso; 4. </a:t>
            </a:r>
            <a:r>
              <a:rPr lang="it-IT" i="1" dirty="0" smtClean="0"/>
              <a:t>Valuta l’applicabilità delle regole al caso</a:t>
            </a:r>
            <a:r>
              <a:rPr lang="it-IT" dirty="0" smtClean="0"/>
              <a:t>; 5. </a:t>
            </a:r>
            <a:r>
              <a:rPr lang="it-IT" i="1" dirty="0" smtClean="0"/>
              <a:t>Dà una risposta alle parti</a:t>
            </a:r>
            <a:r>
              <a:rPr lang="it-IT" dirty="0" smtClean="0"/>
              <a:t>.</a:t>
            </a:r>
          </a:p>
          <a:p>
            <a:pPr algn="just"/>
            <a:r>
              <a:rPr lang="it-IT" b="1" dirty="0" smtClean="0">
                <a:solidFill>
                  <a:srgbClr val="002060"/>
                </a:solidFill>
              </a:rPr>
              <a:t>Che cosa fanno le parti?</a:t>
            </a:r>
            <a:r>
              <a:rPr lang="it-IT" dirty="0" smtClean="0"/>
              <a:t> Sottopongono al giudice il proprio punto di vista, suggerendo quali disposizioni applicare (</a:t>
            </a:r>
            <a:r>
              <a:rPr lang="it-IT" i="1" dirty="0" smtClean="0"/>
              <a:t>e come applicarle</a:t>
            </a:r>
            <a:r>
              <a:rPr lang="it-IT" dirty="0" smtClean="0"/>
              <a:t>) al caso di interesse.</a:t>
            </a:r>
            <a:endParaRPr lang="it-IT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Un </a:t>
            </a:r>
            <a:r>
              <a:rPr lang="en-US" sz="3600" dirty="0" err="1" smtClean="0">
                <a:solidFill>
                  <a:schemeClr val="tx2"/>
                </a:solidFill>
              </a:rPr>
              <a:t>caso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possibile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737304" cy="17543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Il caso</a:t>
            </a:r>
            <a:r>
              <a:rPr lang="it-IT" dirty="0" smtClean="0"/>
              <a:t> – Tizio, condannato per rapina a mano armata, ha scontato 10 dei 12 anni di reclusione irrogati. Ottiene la </a:t>
            </a:r>
            <a:r>
              <a:rPr lang="it-IT" u="sng" dirty="0" smtClean="0"/>
              <a:t>semilibertà</a:t>
            </a:r>
            <a:r>
              <a:rPr lang="it-IT" dirty="0" smtClean="0"/>
              <a:t>: dalle 8.00 alle 20.00 può uscire dal carcere per lavorare nella biblioteca di una scuola. </a:t>
            </a:r>
            <a:r>
              <a:rPr lang="it-IT" dirty="0" smtClean="0"/>
              <a:t>Un giorno, si accorge che </a:t>
            </a:r>
            <a:r>
              <a:rPr lang="it-IT" u="sng" dirty="0" smtClean="0"/>
              <a:t>uno studente stava attingendo con calci e pugni un compagno di classe</a:t>
            </a:r>
            <a:r>
              <a:rPr lang="it-IT" dirty="0" smtClean="0"/>
              <a:t>; quest’ultimo era steso a terra e, </a:t>
            </a:r>
            <a:r>
              <a:rPr lang="it-IT" u="sng" dirty="0" smtClean="0"/>
              <a:t>ciononostante, la furia del primo non si placava</a:t>
            </a:r>
            <a:r>
              <a:rPr lang="it-IT" dirty="0" smtClean="0"/>
              <a:t>. Sopraggiungendo da dietro, </a:t>
            </a:r>
            <a:r>
              <a:rPr lang="it-IT" u="sng" dirty="0" smtClean="0"/>
              <a:t>Tizio colpiva l’aggressore alla nuca; questi cadeva a terra; ricoverato, rimaneva in coma per vari mesi</a:t>
            </a:r>
            <a:r>
              <a:rPr lang="it-IT" dirty="0" smtClean="0"/>
              <a:t>. Tizio veniva </a:t>
            </a:r>
            <a:r>
              <a:rPr lang="it-IT" u="sng" dirty="0" smtClean="0"/>
              <a:t>denunciato per lesioni gravissime</a:t>
            </a:r>
            <a:r>
              <a:rPr lang="it-IT" dirty="0" smtClean="0"/>
              <a:t> e il pubblico ministero chiedeva la revoca della semilibertà per Tizio.</a:t>
            </a:r>
            <a:endParaRPr lang="it-IT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2780928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Quali elementi di fatto?</a:t>
            </a:r>
            <a:r>
              <a:rPr lang="it-IT" dirty="0" smtClean="0"/>
              <a:t> 1) Tizio semilibero; 2) Aggressione di uno studente ad un compagno; 3) Particolare violenza dell’aggressore; 4) Tizio colpisce l’aggressore per placarlo; 5) Svenimento e coma dell’aggressore; 6) Denuncia di Tizio per lesioni gravissime.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3789040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Problema giuridico: </a:t>
            </a:r>
            <a:r>
              <a:rPr lang="it-IT" dirty="0" smtClean="0"/>
              <a:t>Ci sono gli estremi per revocare la semilibertà?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221088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Disposizioni applicabili: </a:t>
            </a:r>
            <a:r>
              <a:rPr lang="it-IT" dirty="0" smtClean="0"/>
              <a:t>artt. 48 ss.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(in particolare, art. 51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sulla revoca)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430910" y="4653136"/>
            <a:ext cx="4176464" cy="369332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SOLUZIONI POSSIBILI</a:t>
            </a:r>
            <a:endParaRPr lang="it-IT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5085184"/>
            <a:ext cx="5544616" cy="92333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L’accusa – </a:t>
            </a:r>
            <a:r>
              <a:rPr lang="it-IT" dirty="0" smtClean="0"/>
              <a:t>Con il proprio comportamento, Tizio ha dimostrato di non essere idoneo al trattamento (art. 51, comma 1,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.); tanto esige la revoca della misura.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6455246" y="5085184"/>
            <a:ext cx="5544616" cy="92333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La difesa – </a:t>
            </a:r>
            <a:r>
              <a:rPr lang="it-IT" dirty="0" smtClean="0"/>
              <a:t>Quella di Tizio è qualificabile come legittima difesa verso terzi; la condotta, pertanto, non impedisce la prosecuzione della semilibertà.</a:t>
            </a:r>
            <a:endParaRPr lang="it-IT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430910" y="6093296"/>
            <a:ext cx="4176464" cy="369332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E il giudice???</a:t>
            </a:r>
            <a:endParaRPr lang="it-IT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Lavoro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gruppo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90550" y="692696"/>
            <a:ext cx="11809312" cy="52322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Di seguito è riportata la descrizione di alcune vicende. I vari gruppi si esercitino nella valutazione del caso, proponendo la soluzione dell’accusa o della difesa a seconda di quanto indicato nella consegna. Tempo: 30/45 minuti. </a:t>
            </a:r>
            <a:endParaRPr lang="it-IT" sz="14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90550" y="1340768"/>
            <a:ext cx="11809312" cy="526297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it-IT" sz="1600" dirty="0" smtClean="0"/>
              <a:t>Tizio, diciannovenne, è stato raggiunto da un ordine di esecuzione sospeso alla pena di 6 mesi per aggressione ad un capotreno; non ha precedenti penali; non ha un lavoro, né studia; vive con i genitori. Durante il processo non mostrò pentimento per il gesto compiuto, affermando che, comunque, “non aveva ammazzato nessuno!”. Si discute della possibilità di applicare una misura alternativa. </a:t>
            </a:r>
            <a:r>
              <a:rPr lang="it-IT" sz="1600" i="1" dirty="0" smtClean="0"/>
              <a:t>I gruppi 1 e 2 vestono i panni dell’accusa; i gruppi 3 e 4, quelli della difesa.</a:t>
            </a:r>
            <a:endParaRPr lang="it-IT" sz="16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smtClean="0"/>
              <a:t>Tizio ha scontato cinque dei nove anni di reclusione per tentato omicidio e porto abusivo di arma da fuoco; ha chiesto ed ottenuto l’affidamento in prova al servizio sociale: ha, infatti, una famiglia disposta ad ospitarlo e ha la disponibilità di un lavoro presso la Cooperativa Beta; un giorno Tizio perde il lavoro. Si discute della possibilità di revocare la misura e di ricollocarlo in carcere. </a:t>
            </a:r>
            <a:r>
              <a:rPr lang="it-IT" sz="1600" i="1" dirty="0" smtClean="0"/>
              <a:t>I gruppi 5 e 6 vestono i panni dell’accusa; i gruppi 7 e 8, quelli della difesa.</a:t>
            </a:r>
            <a:endParaRPr lang="it-IT" sz="16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smtClean="0"/>
              <a:t>Tizio ha ottenuto la liberazione condizionale dopo 15 dei 18 anni di reclusione per una rapina conclusasi con il ferimento accidentale di un ostaggio; ha mostrato i segni del ravvedimento e non ha potuto risarcire la famiglia del danneggiato perché privo di reddito e sprovvisto di un sostegno da parte dei familiari con cui ha interrotto ogni rapporto. Un giorno Tizio viene a conoscenza di essere l’unico erede della zia </a:t>
            </a:r>
            <a:r>
              <a:rPr lang="it-IT" sz="1600" dirty="0" err="1" smtClean="0"/>
              <a:t>Caia</a:t>
            </a:r>
            <a:r>
              <a:rPr lang="it-IT" sz="1600" dirty="0" smtClean="0"/>
              <a:t>; accetta l’eredità, ma non informa l’</a:t>
            </a:r>
            <a:r>
              <a:rPr lang="it-IT" sz="1600" dirty="0" err="1" smtClean="0"/>
              <a:t>U.E.P.E.</a:t>
            </a:r>
            <a:r>
              <a:rPr lang="it-IT" sz="1600" dirty="0" smtClean="0"/>
              <a:t> che viene a conoscenza della circostanza casualmente. Si discute della possibilità di revocare la liberazione condizionale. </a:t>
            </a:r>
            <a:r>
              <a:rPr lang="it-IT" sz="1600" i="1" dirty="0" smtClean="0"/>
              <a:t>I gruppi 9 e 10 vestono i panni dell’accusa; i gruppi 11 e 12, quelli della difesa.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smtClean="0"/>
              <a:t>Tizio, in carcere da un anno, avvia uno sciopero della fame lamentando il sovraffollamento della propria sezione: è costretto a vivere con altri sette detenuti in uno spazio di 10 metri quadri. Oltre allo sciopero della fame, adducendo le medesime motivazioni, rifiuta di adoperarsi per la pulizia dei locali e di svolgere le attività di volontariato che aveva intrapreso in precedenza. Si discute se concedergli la liberazione anticipata. </a:t>
            </a:r>
            <a:r>
              <a:rPr lang="it-IT" sz="1600" i="1" dirty="0" smtClean="0"/>
              <a:t>I gruppi 13 e 14 vestono i panni dell’accusa; i gruppi 15 e 16, quelli della difesa.</a:t>
            </a:r>
            <a:endParaRPr lang="it-IT" sz="16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smtClean="0"/>
              <a:t>A Tizia è concessa la detenzione domiciliare nella casa familiare; il marito Caio è un violento; Tizia non ha un lavoro e non ha altri familiari disposti a prendersi cura di lei; la convivenza con Caio è insostenibile; all’ennesima aggressione, Tizia reagisce, ne sorge una colluttazione e Caio riporta lesioni guaribili in sette giorni. Caio denuncia Tizia. Si discute della possibilità di revocare la misura. </a:t>
            </a:r>
            <a:r>
              <a:rPr lang="it-IT" sz="1600" i="1" dirty="0" smtClean="0"/>
              <a:t>I gruppi 17 e 18 vestono i panni dell’accusa; gli studenti che seguono da casa, quelli della difesa.</a:t>
            </a:r>
            <a:endParaRPr lang="it-IT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1142</Words>
  <Application>Microsoft Office PowerPoint</Application>
  <PresentationFormat>Personalizzato</PresentationFormat>
  <Paragraphs>33</Paragraphs>
  <Slides>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5" baseType="lpstr">
      <vt:lpstr>Tema di Office</vt:lpstr>
      <vt:lpstr>Laboratorio metodologico “Come si risale dal caso alla norma?”</vt:lpstr>
      <vt:lpstr>Alcuni concetti basilari …</vt:lpstr>
      <vt:lpstr>Un caso possibile</vt:lpstr>
      <vt:lpstr>Lavoro di gruppo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134</cp:revision>
  <dcterms:created xsi:type="dcterms:W3CDTF">2023-10-03T16:19:00Z</dcterms:created>
  <dcterms:modified xsi:type="dcterms:W3CDTF">2023-12-04T16:50:02Z</dcterms:modified>
</cp:coreProperties>
</file>