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12190413"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798" y="-96"/>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58C7ED-290D-4D8D-9A36-402EF7CE85CA}" type="datetimeFigureOut">
              <a:rPr lang="it-IT" smtClean="0"/>
              <a:pPr/>
              <a:t>04/10/2023</a:t>
            </a:fld>
            <a:endParaRPr lang="it-IT"/>
          </a:p>
        </p:txBody>
      </p:sp>
      <p:sp>
        <p:nvSpPr>
          <p:cNvPr id="4" name="Segnaposto immagin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C8ADD-3B18-4E5B-ABF1-FEE4261BA229}"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2</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281" y="2130426"/>
            <a:ext cx="10361851"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2959" y="4406901"/>
            <a:ext cx="10361851"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12695" y="1600201"/>
            <a:ext cx="721054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8226413" y="1600201"/>
            <a:ext cx="721266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09521" y="274638"/>
            <a:ext cx="10971372"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521" y="273050"/>
            <a:ext cx="4010562"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406" y="4800600"/>
            <a:ext cx="7314248"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11784067" y="274639"/>
            <a:ext cx="3655008"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12694" y="274639"/>
            <a:ext cx="10768198"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04/10/2023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C52B31-2836-4882-A3DD-BF4E5C353BC2}" type="datetimeFigureOut">
              <a:rPr lang="it-IT" smtClean="0"/>
              <a:pPr/>
              <a:t>04/10/2023</a:t>
            </a:fld>
            <a:endParaRPr lang="it-IT"/>
          </a:p>
        </p:txBody>
      </p:sp>
      <p:sp>
        <p:nvSpPr>
          <p:cNvPr id="5" name="Segnaposto piè di pagina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CDE1C8-D92B-4993-950A-4CC39A2B2A2C}"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 xmlns:a16="http://schemas.microsoft.com/office/drawing/2014/main" id="{6608E192-2EF0-433A-8024-67F22F041EBC}"/>
              </a:ext>
            </a:extLst>
          </p:cNvPr>
          <p:cNvPicPr>
            <a:picLocks noChangeAspect="1"/>
          </p:cNvPicPr>
          <p:nvPr/>
        </p:nvPicPr>
        <p:blipFill>
          <a:blip r:embed="rId3" cstate="print"/>
          <a:stretch>
            <a:fillRect/>
          </a:stretch>
        </p:blipFill>
        <p:spPr>
          <a:xfrm>
            <a:off x="18428" y="-1600"/>
            <a:ext cx="1374799" cy="1374799"/>
          </a:xfrm>
          <a:prstGeom prst="rect">
            <a:avLst/>
          </a:prstGeom>
        </p:spPr>
      </p:pic>
      <p:sp>
        <p:nvSpPr>
          <p:cNvPr id="5" name="Title 1">
            <a:extLst>
              <a:ext uri="{FF2B5EF4-FFF2-40B4-BE49-F238E27FC236}">
                <a16:creationId xmlns="" xmlns:a16="http://schemas.microsoft.com/office/drawing/2014/main" id="{AB1E116B-F72E-4E11-A62D-AAE26B8D40E9}"/>
              </a:ext>
            </a:extLst>
          </p:cNvPr>
          <p:cNvSpPr>
            <a:spLocks noGrp="1"/>
          </p:cNvSpPr>
          <p:nvPr>
            <p:ph type="ctrTitle"/>
          </p:nvPr>
        </p:nvSpPr>
        <p:spPr>
          <a:xfrm>
            <a:off x="320040" y="1570216"/>
            <a:ext cx="10163927" cy="2527121"/>
          </a:xfrm>
        </p:spPr>
        <p:txBody>
          <a:bodyPr>
            <a:normAutofit/>
          </a:bodyPr>
          <a:lstStyle/>
          <a:p>
            <a:r>
              <a:rPr lang="en-US" sz="4000" dirty="0" smtClean="0">
                <a:solidFill>
                  <a:srgbClr val="203864"/>
                </a:solidFill>
              </a:rPr>
              <a:t>Mod. 1 – </a:t>
            </a:r>
            <a:r>
              <a:rPr lang="en-US" sz="4000" dirty="0" err="1" smtClean="0">
                <a:solidFill>
                  <a:srgbClr val="203864"/>
                </a:solidFill>
              </a:rPr>
              <a:t>Che</a:t>
            </a:r>
            <a:r>
              <a:rPr lang="en-US" sz="4000" dirty="0" smtClean="0">
                <a:solidFill>
                  <a:srgbClr val="203864"/>
                </a:solidFill>
              </a:rPr>
              <a:t> </a:t>
            </a:r>
            <a:r>
              <a:rPr lang="en-US" sz="4000" dirty="0" err="1" smtClean="0">
                <a:solidFill>
                  <a:srgbClr val="203864"/>
                </a:solidFill>
              </a:rPr>
              <a:t>cosa</a:t>
            </a:r>
            <a:r>
              <a:rPr lang="en-US" sz="4000" dirty="0" smtClean="0">
                <a:solidFill>
                  <a:srgbClr val="203864"/>
                </a:solidFill>
              </a:rPr>
              <a:t>, come e quanta </a:t>
            </a:r>
            <a:r>
              <a:rPr lang="en-US" sz="4000" dirty="0" err="1" smtClean="0">
                <a:solidFill>
                  <a:srgbClr val="203864"/>
                </a:solidFill>
              </a:rPr>
              <a:t>pena</a:t>
            </a:r>
            <a:r>
              <a:rPr lang="en-US" sz="4000" dirty="0" smtClean="0">
                <a:solidFill>
                  <a:srgbClr val="203864"/>
                </a:solidFill>
              </a:rPr>
              <a:t> </a:t>
            </a:r>
            <a:r>
              <a:rPr lang="en-US" sz="4000" dirty="0" err="1" smtClean="0">
                <a:solidFill>
                  <a:srgbClr val="203864"/>
                </a:solidFill>
              </a:rPr>
              <a:t>eseguire</a:t>
            </a:r>
            <a:r>
              <a:rPr lang="en-US" sz="4000" dirty="0" smtClean="0">
                <a:solidFill>
                  <a:srgbClr val="203864"/>
                </a:solidFill>
              </a:rPr>
              <a:t>?</a:t>
            </a:r>
            <a:br>
              <a:rPr lang="en-US" sz="4000" dirty="0" smtClean="0">
                <a:solidFill>
                  <a:srgbClr val="203864"/>
                </a:solidFill>
              </a:rPr>
            </a:br>
            <a:r>
              <a:rPr lang="en-US" sz="4000" dirty="0" err="1" smtClean="0">
                <a:solidFill>
                  <a:srgbClr val="203864"/>
                </a:solidFill>
              </a:rPr>
              <a:t>Titolo</a:t>
            </a:r>
            <a:r>
              <a:rPr lang="en-US" sz="4000" dirty="0" smtClean="0">
                <a:solidFill>
                  <a:srgbClr val="203864"/>
                </a:solidFill>
              </a:rPr>
              <a:t> </a:t>
            </a:r>
            <a:r>
              <a:rPr lang="en-US" sz="4000" dirty="0" err="1" smtClean="0">
                <a:solidFill>
                  <a:srgbClr val="203864"/>
                </a:solidFill>
              </a:rPr>
              <a:t>esecutivo</a:t>
            </a:r>
            <a:r>
              <a:rPr lang="en-US" sz="4000" dirty="0" smtClean="0">
                <a:solidFill>
                  <a:srgbClr val="203864"/>
                </a:solidFill>
              </a:rPr>
              <a:t> e </a:t>
            </a:r>
            <a:r>
              <a:rPr lang="en-US" sz="4000" dirty="0" err="1" smtClean="0">
                <a:solidFill>
                  <a:srgbClr val="203864"/>
                </a:solidFill>
              </a:rPr>
              <a:t>ordine</a:t>
            </a:r>
            <a:r>
              <a:rPr lang="en-US" sz="4000" dirty="0" smtClean="0">
                <a:solidFill>
                  <a:srgbClr val="203864"/>
                </a:solidFill>
              </a:rPr>
              <a:t> </a:t>
            </a:r>
            <a:r>
              <a:rPr lang="en-US" sz="4000" dirty="0" err="1" smtClean="0">
                <a:solidFill>
                  <a:srgbClr val="203864"/>
                </a:solidFill>
              </a:rPr>
              <a:t>di</a:t>
            </a:r>
            <a:r>
              <a:rPr lang="en-US" sz="4000" dirty="0" smtClean="0">
                <a:solidFill>
                  <a:srgbClr val="203864"/>
                </a:solidFill>
              </a:rPr>
              <a:t> </a:t>
            </a:r>
            <a:r>
              <a:rPr lang="en-US" sz="4000" dirty="0" err="1" smtClean="0">
                <a:solidFill>
                  <a:srgbClr val="203864"/>
                </a:solidFill>
              </a:rPr>
              <a:t>esecuzione</a:t>
            </a:r>
            <a:endParaRPr lang="en-GB" sz="4000" dirty="0">
              <a:solidFill>
                <a:srgbClr val="203864"/>
              </a:solidFill>
            </a:endParaRPr>
          </a:p>
        </p:txBody>
      </p:sp>
      <p:pic>
        <p:nvPicPr>
          <p:cNvPr id="6" name="Picture 17">
            <a:extLst>
              <a:ext uri="{FF2B5EF4-FFF2-40B4-BE49-F238E27FC236}">
                <a16:creationId xmlns="" xmlns:a16="http://schemas.microsoft.com/office/drawing/2014/main" id="{33BBE889-19EA-4438-B198-2A37F5DAF28B}"/>
              </a:ext>
            </a:extLst>
          </p:cNvPr>
          <p:cNvPicPr>
            <a:picLocks noChangeAspect="1"/>
          </p:cNvPicPr>
          <p:nvPr/>
        </p:nvPicPr>
        <p:blipFill>
          <a:blip r:embed="rId4" cstate="print"/>
          <a:stretch>
            <a:fillRect/>
          </a:stretch>
        </p:blipFill>
        <p:spPr>
          <a:xfrm>
            <a:off x="10501221" y="-1600"/>
            <a:ext cx="1900859" cy="6858000"/>
          </a:xfrm>
          <a:prstGeom prst="rect">
            <a:avLst/>
          </a:prstGeom>
        </p:spPr>
      </p:pic>
      <p:cxnSp>
        <p:nvCxnSpPr>
          <p:cNvPr id="7" name="Straight Connector 12">
            <a:extLst>
              <a:ext uri="{FF2B5EF4-FFF2-40B4-BE49-F238E27FC236}">
                <a16:creationId xmlns="" xmlns:a16="http://schemas.microsoft.com/office/drawing/2014/main"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cxnSp>
        <p:nvCxnSpPr>
          <p:cNvPr id="8" name="Straight Connector 18">
            <a:extLst>
              <a:ext uri="{FF2B5EF4-FFF2-40B4-BE49-F238E27FC236}">
                <a16:creationId xmlns="" xmlns:a16="http://schemas.microsoft.com/office/drawing/2014/main"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CasellaDiTesto 8"/>
          <p:cNvSpPr txBox="1"/>
          <p:nvPr/>
        </p:nvSpPr>
        <p:spPr>
          <a:xfrm>
            <a:off x="3879669" y="4702628"/>
            <a:ext cx="4097212" cy="369332"/>
          </a:xfrm>
          <a:prstGeom prst="rect">
            <a:avLst/>
          </a:prstGeom>
          <a:noFill/>
        </p:spPr>
        <p:txBody>
          <a:bodyPr wrap="none" rtlCol="0">
            <a:spAutoFit/>
          </a:bodyPr>
          <a:lstStyle/>
          <a:p>
            <a:r>
              <a:rPr lang="it-IT" dirty="0" smtClean="0"/>
              <a:t>Giovedì 5 ottobre 2023, ore 16.00 – 18.00</a:t>
            </a:r>
            <a:endParaRPr lang="it-IT" dirty="0"/>
          </a:p>
        </p:txBody>
      </p:sp>
      <p:sp>
        <p:nvSpPr>
          <p:cNvPr id="11" name="Subtitle 2">
            <a:extLst>
              <a:ext uri="{FF2B5EF4-FFF2-40B4-BE49-F238E27FC236}">
                <a16:creationId xmlns="" xmlns:a16="http://schemas.microsoft.com/office/drawing/2014/main" id="{8C0D0ED9-22F7-4699-AF14-D3C3BA0CAEE2}"/>
              </a:ext>
            </a:extLst>
          </p:cNvPr>
          <p:cNvSpPr>
            <a:spLocks noGrp="1"/>
          </p:cNvSpPr>
          <p:nvPr>
            <p:ph type="subTitle" idx="1"/>
          </p:nvPr>
        </p:nvSpPr>
        <p:spPr>
          <a:xfrm>
            <a:off x="320041" y="5140302"/>
            <a:ext cx="10133616" cy="1374798"/>
          </a:xfrm>
        </p:spPr>
        <p:txBody>
          <a:bodyPr>
            <a:normAutofit lnSpcReduction="10000"/>
          </a:bodyPr>
          <a:lstStyle/>
          <a:p>
            <a:endParaRPr lang="en-US" sz="1800" dirty="0">
              <a:solidFill>
                <a:schemeClr val="tx2"/>
              </a:solidFill>
            </a:endParaRPr>
          </a:p>
          <a:p>
            <a:pPr algn="r"/>
            <a:r>
              <a:rPr lang="en-GB" sz="2000" dirty="0" smtClean="0">
                <a:solidFill>
                  <a:schemeClr val="tx2"/>
                </a:solidFill>
              </a:rPr>
              <a:t>Francesco Trapella</a:t>
            </a:r>
            <a:endParaRPr lang="en-GB" sz="2000" dirty="0">
              <a:solidFill>
                <a:schemeClr val="tx2"/>
              </a:solidFill>
            </a:endParaRPr>
          </a:p>
          <a:p>
            <a:pPr algn="r"/>
            <a:r>
              <a:rPr lang="en-GB" sz="2000" b="1" dirty="0" err="1" smtClean="0">
                <a:solidFill>
                  <a:schemeClr val="tx2"/>
                </a:solidFill>
              </a:rPr>
              <a:t>Elementi</a:t>
            </a:r>
            <a:r>
              <a:rPr lang="en-GB" sz="2000" b="1" dirty="0" smtClean="0">
                <a:solidFill>
                  <a:schemeClr val="tx2"/>
                </a:solidFill>
              </a:rPr>
              <a:t> </a:t>
            </a:r>
            <a:r>
              <a:rPr lang="en-GB" sz="2000" b="1" dirty="0" err="1" smtClean="0">
                <a:solidFill>
                  <a:schemeClr val="tx2"/>
                </a:solidFill>
              </a:rPr>
              <a:t>di</a:t>
            </a:r>
            <a:r>
              <a:rPr lang="en-GB" sz="2000" b="1" dirty="0" smtClean="0">
                <a:solidFill>
                  <a:schemeClr val="tx2"/>
                </a:solidFill>
              </a:rPr>
              <a:t> </a:t>
            </a:r>
            <a:r>
              <a:rPr lang="en-GB" sz="2000" b="1" dirty="0" err="1" smtClean="0">
                <a:solidFill>
                  <a:schemeClr val="tx2"/>
                </a:solidFill>
              </a:rPr>
              <a:t>diritto</a:t>
            </a:r>
            <a:r>
              <a:rPr lang="en-GB" sz="2000" b="1" dirty="0" smtClean="0">
                <a:solidFill>
                  <a:schemeClr val="tx2"/>
                </a:solidFill>
              </a:rPr>
              <a:t> </a:t>
            </a:r>
            <a:r>
              <a:rPr lang="en-GB" sz="2000" b="1" dirty="0" err="1" smtClean="0">
                <a:solidFill>
                  <a:schemeClr val="tx2"/>
                </a:solidFill>
              </a:rPr>
              <a:t>penitenziario</a:t>
            </a:r>
            <a:endParaRPr lang="en-GB" sz="2000" b="1" dirty="0">
              <a:solidFill>
                <a:schemeClr val="tx2"/>
              </a:solidFill>
            </a:endParaRPr>
          </a:p>
          <a:p>
            <a:pPr algn="r"/>
            <a:r>
              <a:rPr lang="en-GB" sz="2000" b="1" dirty="0" err="1" smtClean="0">
                <a:solidFill>
                  <a:schemeClr val="tx2"/>
                </a:solidFill>
              </a:rPr>
              <a:t>Lezioni</a:t>
            </a:r>
            <a:r>
              <a:rPr lang="en-GB" sz="2000" b="1" dirty="0" smtClean="0">
                <a:solidFill>
                  <a:schemeClr val="tx2"/>
                </a:solidFill>
              </a:rPr>
              <a:t> 0 e 1</a:t>
            </a:r>
            <a:endParaRPr lang="en-GB" sz="2000" b="1" dirty="0">
              <a:solidFill>
                <a:schemeClr val="tx2"/>
              </a:solidFill>
            </a:endParaRPr>
          </a:p>
        </p:txBody>
      </p:sp>
      <p:pic>
        <p:nvPicPr>
          <p:cNvPr id="1026" name="Picture 2"/>
          <p:cNvPicPr>
            <a:picLocks noChangeAspect="1" noChangeArrowheads="1"/>
          </p:cNvPicPr>
          <p:nvPr/>
        </p:nvPicPr>
        <p:blipFill>
          <a:blip r:embed="rId5" cstate="print"/>
          <a:srcRect/>
          <a:stretch>
            <a:fillRect/>
          </a:stretch>
        </p:blipFill>
        <p:spPr bwMode="auto">
          <a:xfrm>
            <a:off x="8399462" y="260648"/>
            <a:ext cx="1924050" cy="5810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Presunzione</a:t>
            </a:r>
            <a:r>
              <a:rPr lang="en-US" sz="3600" dirty="0" smtClean="0">
                <a:solidFill>
                  <a:schemeClr val="tx2"/>
                </a:solidFill>
              </a:rPr>
              <a:t> </a:t>
            </a:r>
            <a:r>
              <a:rPr lang="en-US" sz="3600" dirty="0" err="1" smtClean="0">
                <a:solidFill>
                  <a:schemeClr val="tx2"/>
                </a:solidFill>
              </a:rPr>
              <a:t>di</a:t>
            </a:r>
            <a:r>
              <a:rPr lang="en-US" sz="3600" dirty="0" smtClean="0">
                <a:solidFill>
                  <a:schemeClr val="tx2"/>
                </a:solidFill>
              </a:rPr>
              <a:t> non </a:t>
            </a:r>
            <a:r>
              <a:rPr lang="en-US" sz="3600" dirty="0" err="1" smtClean="0">
                <a:solidFill>
                  <a:schemeClr val="tx2"/>
                </a:solidFill>
              </a:rPr>
              <a:t>colpevolezza</a:t>
            </a:r>
            <a:endParaRPr lang="en-US" sz="3600" dirty="0">
              <a:solidFill>
                <a:schemeClr val="tx2"/>
              </a:solidFill>
            </a:endParaRPr>
          </a:p>
        </p:txBody>
      </p:sp>
      <p:sp>
        <p:nvSpPr>
          <p:cNvPr id="15" name="CasellaDiTesto 14"/>
          <p:cNvSpPr txBox="1"/>
          <p:nvPr/>
        </p:nvSpPr>
        <p:spPr>
          <a:xfrm>
            <a:off x="478582" y="836712"/>
            <a:ext cx="3096344" cy="1200329"/>
          </a:xfrm>
          <a:prstGeom prst="rect">
            <a:avLst/>
          </a:prstGeom>
          <a:noFill/>
          <a:ln>
            <a:solidFill>
              <a:schemeClr val="accent1"/>
            </a:solidFill>
          </a:ln>
        </p:spPr>
        <p:txBody>
          <a:bodyPr wrap="square" rtlCol="0">
            <a:spAutoFit/>
          </a:bodyPr>
          <a:lstStyle/>
          <a:p>
            <a:pPr algn="ctr"/>
            <a:r>
              <a:rPr lang="it-IT" b="1" dirty="0" smtClean="0"/>
              <a:t>Art. 27, comma 2, Cost.</a:t>
            </a:r>
            <a:endParaRPr lang="it-IT" b="1" dirty="0"/>
          </a:p>
          <a:p>
            <a:pPr algn="just"/>
            <a:r>
              <a:rPr lang="it-IT" dirty="0" smtClean="0"/>
              <a:t>L'imputato </a:t>
            </a:r>
            <a:r>
              <a:rPr lang="it-IT" b="1" dirty="0" smtClean="0"/>
              <a:t>non</a:t>
            </a:r>
            <a:r>
              <a:rPr lang="it-IT" dirty="0" smtClean="0"/>
              <a:t> è considerato </a:t>
            </a:r>
            <a:r>
              <a:rPr lang="it-IT" b="1" dirty="0" smtClean="0"/>
              <a:t>colpevole</a:t>
            </a:r>
            <a:r>
              <a:rPr lang="it-IT" dirty="0" smtClean="0"/>
              <a:t> sino alla </a:t>
            </a:r>
            <a:r>
              <a:rPr lang="it-IT" b="1" dirty="0" smtClean="0">
                <a:solidFill>
                  <a:schemeClr val="tx2">
                    <a:lumMod val="60000"/>
                    <a:lumOff val="40000"/>
                  </a:schemeClr>
                </a:solidFill>
              </a:rPr>
              <a:t>condanna definitiva</a:t>
            </a:r>
            <a:r>
              <a:rPr lang="it-IT" dirty="0" smtClean="0"/>
              <a:t>.</a:t>
            </a:r>
          </a:p>
        </p:txBody>
      </p:sp>
      <p:sp>
        <p:nvSpPr>
          <p:cNvPr id="22" name="CasellaDiTesto 21"/>
          <p:cNvSpPr txBox="1"/>
          <p:nvPr/>
        </p:nvSpPr>
        <p:spPr>
          <a:xfrm>
            <a:off x="5231110" y="836712"/>
            <a:ext cx="3096344" cy="1754326"/>
          </a:xfrm>
          <a:prstGeom prst="rect">
            <a:avLst/>
          </a:prstGeom>
          <a:noFill/>
          <a:ln>
            <a:solidFill>
              <a:schemeClr val="accent1"/>
            </a:solidFill>
          </a:ln>
        </p:spPr>
        <p:txBody>
          <a:bodyPr wrap="square" rtlCol="0">
            <a:spAutoFit/>
          </a:bodyPr>
          <a:lstStyle/>
          <a:p>
            <a:pPr algn="ctr"/>
            <a:r>
              <a:rPr lang="it-IT" b="1" dirty="0" smtClean="0"/>
              <a:t>Art. 6, §2, </a:t>
            </a:r>
            <a:r>
              <a:rPr lang="it-IT" b="1" dirty="0" err="1" smtClean="0"/>
              <a:t>Cedu</a:t>
            </a:r>
            <a:endParaRPr lang="it-IT" b="1" dirty="0"/>
          </a:p>
          <a:p>
            <a:pPr algn="just"/>
            <a:r>
              <a:rPr lang="it-IT" dirty="0" smtClean="0"/>
              <a:t>Ogni persona accusata di un reato è presunta </a:t>
            </a:r>
            <a:r>
              <a:rPr lang="it-IT" b="1" dirty="0" smtClean="0"/>
              <a:t>innocente</a:t>
            </a:r>
            <a:r>
              <a:rPr lang="it-IT" dirty="0" smtClean="0"/>
              <a:t> sino a quando </a:t>
            </a:r>
            <a:r>
              <a:rPr lang="it-IT" b="1" dirty="0" smtClean="0">
                <a:solidFill>
                  <a:schemeClr val="tx2">
                    <a:lumMod val="60000"/>
                    <a:lumOff val="40000"/>
                  </a:schemeClr>
                </a:solidFill>
              </a:rPr>
              <a:t>la sua colpevolezza non sia stata legalmente accertata</a:t>
            </a:r>
            <a:r>
              <a:rPr lang="it-IT" dirty="0" smtClean="0"/>
              <a:t>.</a:t>
            </a:r>
          </a:p>
        </p:txBody>
      </p:sp>
      <p:cxnSp>
        <p:nvCxnSpPr>
          <p:cNvPr id="24" name="Connettore 2 23"/>
          <p:cNvCxnSpPr>
            <a:stCxn id="15" idx="3"/>
          </p:cNvCxnSpPr>
          <p:nvPr/>
        </p:nvCxnSpPr>
        <p:spPr>
          <a:xfrm flipV="1">
            <a:off x="3574926" y="1412776"/>
            <a:ext cx="165618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5" name="CasellaDiTesto 24"/>
          <p:cNvSpPr txBox="1"/>
          <p:nvPr/>
        </p:nvSpPr>
        <p:spPr>
          <a:xfrm>
            <a:off x="3718942" y="836712"/>
            <a:ext cx="1431097" cy="523220"/>
          </a:xfrm>
          <a:prstGeom prst="rect">
            <a:avLst/>
          </a:prstGeom>
          <a:noFill/>
        </p:spPr>
        <p:txBody>
          <a:bodyPr wrap="none" rtlCol="0">
            <a:spAutoFit/>
          </a:bodyPr>
          <a:lstStyle/>
          <a:p>
            <a:r>
              <a:rPr lang="it-IT" sz="1400" dirty="0" smtClean="0"/>
              <a:t>Innocenza vs. </a:t>
            </a:r>
          </a:p>
          <a:p>
            <a:r>
              <a:rPr lang="it-IT" sz="1400" dirty="0" smtClean="0"/>
              <a:t>non colpevolezza</a:t>
            </a:r>
            <a:endParaRPr lang="it-IT" sz="1400" dirty="0"/>
          </a:p>
        </p:txBody>
      </p:sp>
      <p:sp>
        <p:nvSpPr>
          <p:cNvPr id="26" name="CasellaDiTesto 25"/>
          <p:cNvSpPr txBox="1"/>
          <p:nvPr/>
        </p:nvSpPr>
        <p:spPr>
          <a:xfrm>
            <a:off x="3574926" y="1916832"/>
            <a:ext cx="1690463" cy="954107"/>
          </a:xfrm>
          <a:prstGeom prst="rect">
            <a:avLst/>
          </a:prstGeom>
          <a:noFill/>
        </p:spPr>
        <p:txBody>
          <a:bodyPr wrap="none" rtlCol="0">
            <a:spAutoFit/>
          </a:bodyPr>
          <a:lstStyle/>
          <a:p>
            <a:r>
              <a:rPr lang="it-IT" sz="1400" dirty="0" smtClean="0"/>
              <a:t>Condanna definitiva </a:t>
            </a:r>
          </a:p>
          <a:p>
            <a:r>
              <a:rPr lang="it-IT" sz="1400" dirty="0" smtClean="0"/>
              <a:t>e accertamento </a:t>
            </a:r>
          </a:p>
          <a:p>
            <a:r>
              <a:rPr lang="it-IT" sz="1400" dirty="0" smtClean="0"/>
              <a:t>legale della </a:t>
            </a:r>
          </a:p>
          <a:p>
            <a:r>
              <a:rPr lang="it-IT" sz="1400" dirty="0" smtClean="0"/>
              <a:t>colpevolezza</a:t>
            </a:r>
            <a:endParaRPr lang="it-IT" sz="1400" dirty="0"/>
          </a:p>
        </p:txBody>
      </p:sp>
      <p:cxnSp>
        <p:nvCxnSpPr>
          <p:cNvPr id="27" name="Connettore 2 26"/>
          <p:cNvCxnSpPr/>
          <p:nvPr/>
        </p:nvCxnSpPr>
        <p:spPr>
          <a:xfrm flipV="1">
            <a:off x="3574926" y="1916832"/>
            <a:ext cx="165618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8" name="CasellaDiTesto 27"/>
          <p:cNvSpPr txBox="1"/>
          <p:nvPr/>
        </p:nvSpPr>
        <p:spPr>
          <a:xfrm>
            <a:off x="550590" y="3573016"/>
            <a:ext cx="7920880" cy="646331"/>
          </a:xfrm>
          <a:prstGeom prst="rect">
            <a:avLst/>
          </a:prstGeom>
          <a:noFill/>
          <a:ln>
            <a:solidFill>
              <a:schemeClr val="accent1"/>
            </a:solidFill>
          </a:ln>
        </p:spPr>
        <p:txBody>
          <a:bodyPr wrap="square" rtlCol="0">
            <a:spAutoFit/>
          </a:bodyPr>
          <a:lstStyle/>
          <a:p>
            <a:pPr algn="just"/>
            <a:r>
              <a:rPr lang="it-IT" dirty="0" smtClean="0">
                <a:solidFill>
                  <a:srgbClr val="C00000"/>
                </a:solidFill>
              </a:rPr>
              <a:t>Innocenza – </a:t>
            </a:r>
            <a:r>
              <a:rPr lang="it-IT" i="1" dirty="0" smtClean="0"/>
              <a:t>status</a:t>
            </a:r>
            <a:r>
              <a:rPr lang="it-IT" dirty="0" smtClean="0"/>
              <a:t> di estraneità al fatto in accusa (es. la persona non era nella banca al momento della rapina)</a:t>
            </a:r>
            <a:endParaRPr lang="it-IT" dirty="0">
              <a:solidFill>
                <a:srgbClr val="C00000"/>
              </a:solidFill>
            </a:endParaRPr>
          </a:p>
        </p:txBody>
      </p:sp>
      <p:sp>
        <p:nvSpPr>
          <p:cNvPr id="29" name="CasellaDiTesto 28"/>
          <p:cNvSpPr txBox="1"/>
          <p:nvPr/>
        </p:nvSpPr>
        <p:spPr>
          <a:xfrm>
            <a:off x="550590" y="4293096"/>
            <a:ext cx="7920880" cy="1200329"/>
          </a:xfrm>
          <a:prstGeom prst="rect">
            <a:avLst/>
          </a:prstGeom>
          <a:noFill/>
          <a:ln>
            <a:solidFill>
              <a:schemeClr val="accent1"/>
            </a:solidFill>
          </a:ln>
        </p:spPr>
        <p:txBody>
          <a:bodyPr wrap="square" rtlCol="0">
            <a:spAutoFit/>
          </a:bodyPr>
          <a:lstStyle/>
          <a:p>
            <a:pPr algn="just"/>
            <a:r>
              <a:rPr lang="it-IT" dirty="0" smtClean="0">
                <a:solidFill>
                  <a:srgbClr val="C00000"/>
                </a:solidFill>
              </a:rPr>
              <a:t>Non colpevolezza – </a:t>
            </a:r>
            <a:r>
              <a:rPr lang="it-IT" i="1" dirty="0" smtClean="0"/>
              <a:t>status</a:t>
            </a:r>
            <a:r>
              <a:rPr lang="it-IT" dirty="0" smtClean="0"/>
              <a:t> nel quale non si può attribuire il fatto alla persona per la mancanza dell’elemento soggettivo preteso dalla legge (es. la persona non era nella banca al momento della rapina, ma anche la persona ha danneggiato la vetrina, ma è stato un incidente)</a:t>
            </a:r>
            <a:endParaRPr lang="it-IT" dirty="0">
              <a:solidFill>
                <a:srgbClr val="C00000"/>
              </a:solidFill>
            </a:endParaRPr>
          </a:p>
        </p:txBody>
      </p:sp>
      <p:sp>
        <p:nvSpPr>
          <p:cNvPr id="30" name="CasellaDiTesto 29"/>
          <p:cNvSpPr txBox="1"/>
          <p:nvPr/>
        </p:nvSpPr>
        <p:spPr>
          <a:xfrm>
            <a:off x="8759502" y="1196752"/>
            <a:ext cx="3265833" cy="2585323"/>
          </a:xfrm>
          <a:prstGeom prst="rect">
            <a:avLst/>
          </a:prstGeom>
          <a:noFill/>
          <a:ln>
            <a:solidFill>
              <a:schemeClr val="accent1"/>
            </a:solidFill>
          </a:ln>
        </p:spPr>
        <p:txBody>
          <a:bodyPr wrap="square" rtlCol="0">
            <a:spAutoFit/>
          </a:bodyPr>
          <a:lstStyle/>
          <a:p>
            <a:pPr algn="just"/>
            <a:r>
              <a:rPr lang="it-IT" dirty="0" smtClean="0">
                <a:solidFill>
                  <a:srgbClr val="00B050"/>
                </a:solidFill>
              </a:rPr>
              <a:t>Tutte le sentenze contengono un accertamento della colpevolezza, </a:t>
            </a:r>
            <a:r>
              <a:rPr lang="it-IT" b="1" dirty="0" smtClean="0">
                <a:solidFill>
                  <a:srgbClr val="00B050"/>
                </a:solidFill>
              </a:rPr>
              <a:t>ma </a:t>
            </a:r>
            <a:r>
              <a:rPr lang="it-IT" dirty="0" smtClean="0">
                <a:solidFill>
                  <a:srgbClr val="00B050"/>
                </a:solidFill>
              </a:rPr>
              <a:t>non tutte le sentenze sono definitive</a:t>
            </a:r>
            <a:endParaRPr lang="it-IT" dirty="0" smtClean="0"/>
          </a:p>
          <a:p>
            <a:pPr algn="just"/>
            <a:r>
              <a:rPr lang="it-IT" dirty="0" smtClean="0"/>
              <a:t>…</a:t>
            </a:r>
          </a:p>
          <a:p>
            <a:pPr algn="just"/>
            <a:r>
              <a:rPr lang="it-IT" dirty="0" smtClean="0"/>
              <a:t>Tizio è condannato in primo grado: c’è un accertamento legale della sua colpevolezza, ma non è una sentenza definitiva</a:t>
            </a:r>
            <a:endParaRPr lang="it-IT" dirty="0"/>
          </a:p>
        </p:txBody>
      </p:sp>
      <p:sp>
        <p:nvSpPr>
          <p:cNvPr id="31" name="Stella a 10 punte 30"/>
          <p:cNvSpPr/>
          <p:nvPr/>
        </p:nvSpPr>
        <p:spPr>
          <a:xfrm>
            <a:off x="8903518" y="4293096"/>
            <a:ext cx="2880320" cy="2304256"/>
          </a:xfrm>
          <a:prstGeom prst="star1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solidFill>
                  <a:schemeClr val="tx1"/>
                </a:solidFill>
              </a:rPr>
              <a:t>Portata </a:t>
            </a:r>
            <a:r>
              <a:rPr lang="it-IT" b="1" dirty="0" smtClean="0">
                <a:solidFill>
                  <a:schemeClr val="tx1"/>
                </a:solidFill>
              </a:rPr>
              <a:t>più garantistica</a:t>
            </a:r>
            <a:r>
              <a:rPr lang="it-IT" dirty="0" smtClean="0">
                <a:solidFill>
                  <a:schemeClr val="tx1"/>
                </a:solidFill>
              </a:rPr>
              <a:t> della </a:t>
            </a:r>
            <a:r>
              <a:rPr lang="it-IT" b="1" dirty="0" smtClean="0">
                <a:solidFill>
                  <a:schemeClr val="tx1"/>
                </a:solidFill>
              </a:rPr>
              <a:t>norma costituzionale</a:t>
            </a:r>
            <a:r>
              <a:rPr lang="it-IT" dirty="0" smtClean="0">
                <a:solidFill>
                  <a:schemeClr val="tx1"/>
                </a:solidFill>
              </a:rPr>
              <a:t> rispetto alla norma </a:t>
            </a:r>
            <a:r>
              <a:rPr lang="it-IT" dirty="0" err="1" smtClean="0">
                <a:solidFill>
                  <a:schemeClr val="tx1"/>
                </a:solidFill>
              </a:rPr>
              <a:t>Cedu</a:t>
            </a:r>
            <a:endParaRPr lang="it-IT"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Quando</a:t>
            </a:r>
            <a:r>
              <a:rPr lang="en-US" sz="3600" dirty="0" smtClean="0">
                <a:solidFill>
                  <a:schemeClr val="tx2"/>
                </a:solidFill>
              </a:rPr>
              <a:t> </a:t>
            </a:r>
            <a:r>
              <a:rPr lang="en-US" sz="3600" dirty="0" err="1" smtClean="0">
                <a:solidFill>
                  <a:schemeClr val="tx2"/>
                </a:solidFill>
              </a:rPr>
              <a:t>una</a:t>
            </a:r>
            <a:r>
              <a:rPr lang="en-US" sz="3600" dirty="0" smtClean="0">
                <a:solidFill>
                  <a:schemeClr val="tx2"/>
                </a:solidFill>
              </a:rPr>
              <a:t> </a:t>
            </a:r>
            <a:r>
              <a:rPr lang="en-US" sz="3600" dirty="0" err="1" smtClean="0">
                <a:solidFill>
                  <a:schemeClr val="tx2"/>
                </a:solidFill>
              </a:rPr>
              <a:t>sentenza</a:t>
            </a:r>
            <a:r>
              <a:rPr lang="en-US" sz="3600" dirty="0" smtClean="0">
                <a:solidFill>
                  <a:schemeClr val="tx2"/>
                </a:solidFill>
              </a:rPr>
              <a:t> è </a:t>
            </a:r>
            <a:r>
              <a:rPr lang="en-US" sz="3600" dirty="0" err="1" smtClean="0">
                <a:solidFill>
                  <a:schemeClr val="tx2"/>
                </a:solidFill>
              </a:rPr>
              <a:t>definitiva</a:t>
            </a:r>
            <a:r>
              <a:rPr lang="en-US" sz="3600" dirty="0" smtClean="0">
                <a:solidFill>
                  <a:schemeClr val="tx2"/>
                </a:solidFill>
              </a:rPr>
              <a:t>?</a:t>
            </a:r>
            <a:endParaRPr lang="en-US" sz="3600" dirty="0">
              <a:solidFill>
                <a:schemeClr val="tx2"/>
              </a:solidFill>
            </a:endParaRPr>
          </a:p>
        </p:txBody>
      </p:sp>
      <p:sp>
        <p:nvSpPr>
          <p:cNvPr id="5" name="CasellaDiTesto 4"/>
          <p:cNvSpPr txBox="1"/>
          <p:nvPr/>
        </p:nvSpPr>
        <p:spPr>
          <a:xfrm>
            <a:off x="478582" y="836712"/>
            <a:ext cx="11233248" cy="923330"/>
          </a:xfrm>
          <a:prstGeom prst="rect">
            <a:avLst/>
          </a:prstGeom>
          <a:noFill/>
          <a:ln>
            <a:solidFill>
              <a:schemeClr val="accent1"/>
            </a:solidFill>
          </a:ln>
        </p:spPr>
        <p:txBody>
          <a:bodyPr wrap="square" rtlCol="0">
            <a:spAutoFit/>
          </a:bodyPr>
          <a:lstStyle/>
          <a:p>
            <a:pPr algn="just"/>
            <a:r>
              <a:rPr lang="it-IT" dirty="0" smtClean="0"/>
              <a:t>Quando passa in </a:t>
            </a:r>
            <a:r>
              <a:rPr lang="it-IT" b="1" dirty="0" smtClean="0"/>
              <a:t>giudicato</a:t>
            </a:r>
            <a:r>
              <a:rPr lang="it-IT" dirty="0" smtClean="0"/>
              <a:t> e, quindi, </a:t>
            </a:r>
            <a:r>
              <a:rPr lang="it-IT" b="1" dirty="0" smtClean="0"/>
              <a:t>non è più possibile impugnarla</a:t>
            </a:r>
            <a:r>
              <a:rPr lang="it-IT" dirty="0" smtClean="0"/>
              <a:t>. E questo perché:</a:t>
            </a:r>
          </a:p>
          <a:p>
            <a:pPr algn="just">
              <a:buFont typeface="Arial" pitchFamily="34" charset="0"/>
              <a:buChar char="•"/>
            </a:pPr>
            <a:r>
              <a:rPr lang="it-IT" dirty="0" smtClean="0"/>
              <a:t> Sono già stati </a:t>
            </a:r>
            <a:r>
              <a:rPr lang="it-IT" u="sng" dirty="0" smtClean="0"/>
              <a:t>esperiti tutti i mezzi di impugnazione</a:t>
            </a:r>
            <a:r>
              <a:rPr lang="it-IT" dirty="0" smtClean="0"/>
              <a:t> messi a disposizione dall’ordinamento</a:t>
            </a:r>
          </a:p>
          <a:p>
            <a:pPr algn="just">
              <a:buFont typeface="Arial" pitchFamily="34" charset="0"/>
              <a:buChar char="•"/>
            </a:pPr>
            <a:r>
              <a:rPr lang="it-IT" dirty="0" smtClean="0"/>
              <a:t> Non sono stati esperiti tutti i mezzi di impugnazione, ma </a:t>
            </a:r>
            <a:r>
              <a:rPr lang="it-IT" u="sng" dirty="0" smtClean="0"/>
              <a:t>è scaduto il termine previsto dalla legge</a:t>
            </a:r>
          </a:p>
        </p:txBody>
      </p:sp>
      <p:sp>
        <p:nvSpPr>
          <p:cNvPr id="6" name="CasellaDiTesto 5"/>
          <p:cNvSpPr txBox="1"/>
          <p:nvPr/>
        </p:nvSpPr>
        <p:spPr>
          <a:xfrm>
            <a:off x="478582" y="2132856"/>
            <a:ext cx="5688632" cy="2308324"/>
          </a:xfrm>
          <a:prstGeom prst="rect">
            <a:avLst/>
          </a:prstGeom>
          <a:noFill/>
          <a:ln>
            <a:solidFill>
              <a:schemeClr val="accent1"/>
            </a:solidFill>
          </a:ln>
        </p:spPr>
        <p:txBody>
          <a:bodyPr wrap="square" rtlCol="0">
            <a:spAutoFit/>
          </a:bodyPr>
          <a:lstStyle/>
          <a:p>
            <a:pPr algn="just"/>
            <a:r>
              <a:rPr lang="it-IT" b="1" dirty="0" smtClean="0"/>
              <a:t>Art. 648, commi 1 e 2 (prima parte) c.p.p.</a:t>
            </a:r>
          </a:p>
          <a:p>
            <a:pPr marL="342900" indent="-342900" algn="just">
              <a:buAutoNum type="arabicPeriod"/>
            </a:pPr>
            <a:r>
              <a:rPr lang="it-IT" dirty="0" smtClean="0"/>
              <a:t>Sono irrevocabili le sentenze pronunciate in giudizio </a:t>
            </a:r>
            <a:r>
              <a:rPr lang="it-IT" u="sng" dirty="0" smtClean="0"/>
              <a:t>contro le quali non è ammessa impugnazione</a:t>
            </a:r>
            <a:r>
              <a:rPr lang="it-IT" dirty="0" smtClean="0"/>
              <a:t> diversa dalla revisione. </a:t>
            </a:r>
          </a:p>
          <a:p>
            <a:pPr marL="342900" indent="-342900" algn="just">
              <a:buAutoNum type="arabicPeriod"/>
            </a:pPr>
            <a:r>
              <a:rPr lang="it-IT" dirty="0" smtClean="0"/>
              <a:t>Se l'impugnazione è ammessa, la sentenza è irrevocabile </a:t>
            </a:r>
            <a:r>
              <a:rPr lang="it-IT" u="sng" dirty="0" smtClean="0"/>
              <a:t>quando è inutilmente decorso il termine per proporla</a:t>
            </a:r>
            <a:r>
              <a:rPr lang="it-IT" dirty="0" smtClean="0"/>
              <a:t> o quello per impugnare l'ordinanza che la dichiara inammissibile […]</a:t>
            </a:r>
            <a:endParaRPr lang="it-IT" dirty="0"/>
          </a:p>
        </p:txBody>
      </p:sp>
      <p:cxnSp>
        <p:nvCxnSpPr>
          <p:cNvPr id="7" name="Connettore 2 6"/>
          <p:cNvCxnSpPr/>
          <p:nvPr/>
        </p:nvCxnSpPr>
        <p:spPr>
          <a:xfrm flipV="1">
            <a:off x="6167214" y="3284984"/>
            <a:ext cx="165618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CasellaDiTesto 7"/>
          <p:cNvSpPr txBox="1"/>
          <p:nvPr/>
        </p:nvSpPr>
        <p:spPr>
          <a:xfrm>
            <a:off x="7823398" y="2132856"/>
            <a:ext cx="4104456" cy="2585323"/>
          </a:xfrm>
          <a:prstGeom prst="rect">
            <a:avLst/>
          </a:prstGeom>
          <a:noFill/>
          <a:ln>
            <a:solidFill>
              <a:schemeClr val="accent1"/>
            </a:solidFill>
          </a:ln>
        </p:spPr>
        <p:txBody>
          <a:bodyPr wrap="square" rtlCol="0">
            <a:spAutoFit/>
          </a:bodyPr>
          <a:lstStyle/>
          <a:p>
            <a:pPr algn="just"/>
            <a:r>
              <a:rPr lang="it-IT" i="1" dirty="0" smtClean="0"/>
              <a:t>Leggiamo il codice tenendo a mente la Costituzione</a:t>
            </a:r>
            <a:r>
              <a:rPr lang="it-IT" dirty="0" smtClean="0"/>
              <a:t> (interpretazione gerarchicamente orientata)</a:t>
            </a:r>
          </a:p>
          <a:p>
            <a:pPr algn="just"/>
            <a:r>
              <a:rPr lang="it-IT" dirty="0" smtClean="0"/>
              <a:t>Una persona è </a:t>
            </a:r>
            <a:r>
              <a:rPr lang="it-IT" u="sng" dirty="0" smtClean="0"/>
              <a:t>presunta non colpevole</a:t>
            </a:r>
            <a:r>
              <a:rPr lang="it-IT" dirty="0" smtClean="0"/>
              <a:t> (e, quindi, </a:t>
            </a:r>
            <a:r>
              <a:rPr lang="it-IT" b="1" dirty="0" smtClean="0"/>
              <a:t>non le si può riservare il trattamento previsto per i colpevoli</a:t>
            </a:r>
            <a:r>
              <a:rPr lang="it-IT" dirty="0" smtClean="0"/>
              <a:t>) </a:t>
            </a:r>
            <a:r>
              <a:rPr lang="it-IT" u="sng" dirty="0" smtClean="0"/>
              <a:t>fino a quando sia ammessa l’impugnazione </a:t>
            </a:r>
            <a:r>
              <a:rPr lang="it-IT" dirty="0" smtClean="0"/>
              <a:t>contro la sentenza che la riguarda e sia </a:t>
            </a:r>
            <a:r>
              <a:rPr lang="it-IT" u="sng" dirty="0" smtClean="0"/>
              <a:t>ancora pendente il termine per proporla</a:t>
            </a:r>
            <a:r>
              <a:rPr lang="it-IT" dirty="0" smtClean="0"/>
              <a:t>.</a:t>
            </a:r>
            <a:endParaRPr lang="it-IT" dirty="0"/>
          </a:p>
        </p:txBody>
      </p:sp>
      <p:sp>
        <p:nvSpPr>
          <p:cNvPr id="9" name="CasellaDiTesto 8"/>
          <p:cNvSpPr txBox="1"/>
          <p:nvPr/>
        </p:nvSpPr>
        <p:spPr>
          <a:xfrm>
            <a:off x="478582" y="5445224"/>
            <a:ext cx="11521280" cy="1200329"/>
          </a:xfrm>
          <a:prstGeom prst="rect">
            <a:avLst/>
          </a:prstGeom>
          <a:noFill/>
          <a:ln>
            <a:solidFill>
              <a:schemeClr val="accent1"/>
            </a:solidFill>
          </a:ln>
        </p:spPr>
        <p:txBody>
          <a:bodyPr wrap="square" rtlCol="0">
            <a:spAutoFit/>
          </a:bodyPr>
          <a:lstStyle/>
          <a:p>
            <a:pPr algn="just"/>
            <a:r>
              <a:rPr lang="it-IT" b="1" dirty="0" smtClean="0"/>
              <a:t>Che cosa significa che non le si può riservare il trattamento previsto per i colpevoli??? </a:t>
            </a:r>
            <a:r>
              <a:rPr lang="it-IT" dirty="0" smtClean="0"/>
              <a:t>Che </a:t>
            </a:r>
            <a:r>
              <a:rPr lang="it-IT" u="sng" dirty="0" smtClean="0"/>
              <a:t>non si può applicare la pena e quindi non si può limitare la sua libertà personale o la sua capacità patrimoniale in relazione al reato</a:t>
            </a:r>
            <a:r>
              <a:rPr lang="it-IT" dirty="0" smtClean="0"/>
              <a:t>. L’unica eccezione è legata alle ipotesi in cui sussistono elementi per applicare le misure cautelari (</a:t>
            </a:r>
            <a:r>
              <a:rPr lang="it-IT" i="1" dirty="0" smtClean="0"/>
              <a:t>bilanciamento degli interessi afferenti al singolo e di quelli riguardanti l’apparato pubblico</a:t>
            </a:r>
            <a:r>
              <a:rPr lang="it-IT" dirty="0" smtClean="0"/>
              <a:t> – pericoli di fuga, di inquinamento probatorio, di reiterazione del reato).</a:t>
            </a:r>
            <a:endParaRPr lang="it-IT" b="1" dirty="0"/>
          </a:p>
        </p:txBody>
      </p:sp>
      <p:cxnSp>
        <p:nvCxnSpPr>
          <p:cNvPr id="11" name="Connettore 2 10"/>
          <p:cNvCxnSpPr/>
          <p:nvPr/>
        </p:nvCxnSpPr>
        <p:spPr>
          <a:xfrm>
            <a:off x="9839622" y="3789040"/>
            <a:ext cx="0" cy="16561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smtClean="0">
                <a:solidFill>
                  <a:schemeClr val="tx2"/>
                </a:solidFill>
              </a:rPr>
              <a:t>I </a:t>
            </a:r>
            <a:r>
              <a:rPr lang="en-US" sz="3600" dirty="0" err="1" smtClean="0">
                <a:solidFill>
                  <a:schemeClr val="tx2"/>
                </a:solidFill>
              </a:rPr>
              <a:t>presupposti</a:t>
            </a:r>
            <a:r>
              <a:rPr lang="en-US" sz="3600" dirty="0" smtClean="0">
                <a:solidFill>
                  <a:schemeClr val="tx2"/>
                </a:solidFill>
              </a:rPr>
              <a:t> </a:t>
            </a:r>
            <a:r>
              <a:rPr lang="en-US" sz="3600" dirty="0" err="1" smtClean="0">
                <a:solidFill>
                  <a:schemeClr val="tx2"/>
                </a:solidFill>
              </a:rPr>
              <a:t>dell’esecuzione</a:t>
            </a:r>
            <a:endParaRPr lang="en-US" sz="3600" dirty="0">
              <a:solidFill>
                <a:schemeClr val="tx2"/>
              </a:solidFill>
            </a:endParaRPr>
          </a:p>
        </p:txBody>
      </p:sp>
      <p:sp>
        <p:nvSpPr>
          <p:cNvPr id="5" name="CasellaDiTesto 4"/>
          <p:cNvSpPr txBox="1"/>
          <p:nvPr/>
        </p:nvSpPr>
        <p:spPr>
          <a:xfrm>
            <a:off x="478582" y="836712"/>
            <a:ext cx="3096344" cy="1754326"/>
          </a:xfrm>
          <a:prstGeom prst="rect">
            <a:avLst/>
          </a:prstGeom>
          <a:noFill/>
          <a:ln>
            <a:solidFill>
              <a:schemeClr val="accent1"/>
            </a:solidFill>
          </a:ln>
        </p:spPr>
        <p:txBody>
          <a:bodyPr wrap="square" rtlCol="0">
            <a:spAutoFit/>
          </a:bodyPr>
          <a:lstStyle/>
          <a:p>
            <a:pPr algn="ctr"/>
            <a:r>
              <a:rPr lang="it-IT" b="1" dirty="0" smtClean="0"/>
              <a:t>TITOLO ESECUTIVO</a:t>
            </a:r>
          </a:p>
          <a:p>
            <a:pPr algn="just"/>
            <a:r>
              <a:rPr lang="it-IT" dirty="0" smtClean="0"/>
              <a:t>Così si definisce </a:t>
            </a:r>
            <a:r>
              <a:rPr lang="it-IT" u="sng" dirty="0" smtClean="0"/>
              <a:t>il provvedimento da eseguire</a:t>
            </a:r>
            <a:r>
              <a:rPr lang="it-IT" dirty="0" smtClean="0"/>
              <a:t> (es. la sentenza di condanna a 9 anni di reclusione) che, quindi, deve essere definitivo. </a:t>
            </a:r>
          </a:p>
        </p:txBody>
      </p:sp>
      <p:sp>
        <p:nvSpPr>
          <p:cNvPr id="6" name="CasellaDiTesto 5"/>
          <p:cNvSpPr txBox="1"/>
          <p:nvPr/>
        </p:nvSpPr>
        <p:spPr>
          <a:xfrm>
            <a:off x="478582" y="2636912"/>
            <a:ext cx="3096344" cy="1200329"/>
          </a:xfrm>
          <a:prstGeom prst="rect">
            <a:avLst/>
          </a:prstGeom>
          <a:noFill/>
          <a:ln>
            <a:solidFill>
              <a:schemeClr val="accent1"/>
            </a:solidFill>
          </a:ln>
        </p:spPr>
        <p:txBody>
          <a:bodyPr wrap="square" rtlCol="0">
            <a:spAutoFit/>
          </a:bodyPr>
          <a:lstStyle/>
          <a:p>
            <a:pPr algn="just"/>
            <a:r>
              <a:rPr lang="it-IT" b="1" dirty="0" smtClean="0"/>
              <a:t>Esecutivo – </a:t>
            </a:r>
            <a:r>
              <a:rPr lang="it-IT" dirty="0" smtClean="0"/>
              <a:t>l’aggettivo va letto in relazione all’art. 27, comma 2, Cost. </a:t>
            </a:r>
            <a:r>
              <a:rPr lang="it-IT" u="sng" dirty="0" smtClean="0"/>
              <a:t>Può essere eseguito solo ciò che è definitivo</a:t>
            </a:r>
            <a:r>
              <a:rPr lang="it-IT" dirty="0" smtClean="0"/>
              <a:t>.</a:t>
            </a:r>
            <a:endParaRPr lang="it-IT" b="1" dirty="0" smtClean="0"/>
          </a:p>
        </p:txBody>
      </p:sp>
      <p:sp>
        <p:nvSpPr>
          <p:cNvPr id="7" name="CasellaDiTesto 6"/>
          <p:cNvSpPr txBox="1"/>
          <p:nvPr/>
        </p:nvSpPr>
        <p:spPr>
          <a:xfrm>
            <a:off x="478582" y="3933056"/>
            <a:ext cx="3096344" cy="1754326"/>
          </a:xfrm>
          <a:prstGeom prst="rect">
            <a:avLst/>
          </a:prstGeom>
          <a:noFill/>
          <a:ln>
            <a:solidFill>
              <a:schemeClr val="accent1"/>
            </a:solidFill>
          </a:ln>
        </p:spPr>
        <p:txBody>
          <a:bodyPr wrap="square" rtlCol="0">
            <a:spAutoFit/>
          </a:bodyPr>
          <a:lstStyle/>
          <a:p>
            <a:pPr algn="just"/>
            <a:r>
              <a:rPr lang="it-IT" b="1" dirty="0" smtClean="0"/>
              <a:t>Domanda all’esame: </a:t>
            </a:r>
            <a:r>
              <a:rPr lang="it-IT" b="1" i="1" dirty="0" smtClean="0"/>
              <a:t>indicare le caratteristiche del titolo esecutivo e, tra di esse, chi lo emette.</a:t>
            </a:r>
            <a:endParaRPr lang="it-IT" dirty="0" smtClean="0"/>
          </a:p>
          <a:p>
            <a:pPr algn="just"/>
            <a:r>
              <a:rPr lang="it-IT" b="1" dirty="0" smtClean="0"/>
              <a:t>Risposta sintetica: </a:t>
            </a:r>
            <a:r>
              <a:rPr lang="it-IT" dirty="0" smtClean="0"/>
              <a:t>il giudice della cognizione.</a:t>
            </a:r>
            <a:endParaRPr lang="it-IT" b="1" dirty="0" smtClean="0"/>
          </a:p>
        </p:txBody>
      </p:sp>
      <p:sp>
        <p:nvSpPr>
          <p:cNvPr id="8" name="CasellaDiTesto 7"/>
          <p:cNvSpPr txBox="1"/>
          <p:nvPr/>
        </p:nvSpPr>
        <p:spPr>
          <a:xfrm>
            <a:off x="3862958" y="836712"/>
            <a:ext cx="3888432" cy="1477328"/>
          </a:xfrm>
          <a:prstGeom prst="rect">
            <a:avLst/>
          </a:prstGeom>
          <a:noFill/>
          <a:ln>
            <a:solidFill>
              <a:schemeClr val="accent1"/>
            </a:solidFill>
          </a:ln>
        </p:spPr>
        <p:txBody>
          <a:bodyPr wrap="square" rtlCol="0">
            <a:spAutoFit/>
          </a:bodyPr>
          <a:lstStyle/>
          <a:p>
            <a:pPr algn="ctr"/>
            <a:r>
              <a:rPr lang="it-IT" b="1" dirty="0" smtClean="0"/>
              <a:t>ORDINE </a:t>
            </a:r>
            <a:r>
              <a:rPr lang="it-IT" b="1" dirty="0" err="1" smtClean="0"/>
              <a:t>DI</a:t>
            </a:r>
            <a:r>
              <a:rPr lang="it-IT" b="1" dirty="0" smtClean="0"/>
              <a:t> ESECUZIONE</a:t>
            </a:r>
          </a:p>
          <a:p>
            <a:pPr algn="just"/>
            <a:r>
              <a:rPr lang="it-IT" dirty="0" smtClean="0"/>
              <a:t>Il titolo, da solo, è un pezzo di carta. </a:t>
            </a:r>
            <a:r>
              <a:rPr lang="it-IT" u="sng" dirty="0" smtClean="0"/>
              <a:t>Occorre qualcuno che dia concretezza a quanto lì scritto</a:t>
            </a:r>
            <a:r>
              <a:rPr lang="it-IT" dirty="0" smtClean="0"/>
              <a:t> (es. che porti in carcere il condannato a 9 anni di reclusione) </a:t>
            </a:r>
          </a:p>
        </p:txBody>
      </p:sp>
      <p:sp>
        <p:nvSpPr>
          <p:cNvPr id="9" name="CasellaDiTesto 8"/>
          <p:cNvSpPr txBox="1"/>
          <p:nvPr/>
        </p:nvSpPr>
        <p:spPr>
          <a:xfrm>
            <a:off x="3862958" y="2420888"/>
            <a:ext cx="3888432" cy="2031325"/>
          </a:xfrm>
          <a:prstGeom prst="rect">
            <a:avLst/>
          </a:prstGeom>
          <a:noFill/>
          <a:ln>
            <a:solidFill>
              <a:schemeClr val="accent1"/>
            </a:solidFill>
          </a:ln>
        </p:spPr>
        <p:txBody>
          <a:bodyPr wrap="square" rtlCol="0">
            <a:spAutoFit/>
          </a:bodyPr>
          <a:lstStyle/>
          <a:p>
            <a:pPr algn="just"/>
            <a:r>
              <a:rPr lang="it-IT" b="1" dirty="0" smtClean="0"/>
              <a:t>Ordine – </a:t>
            </a:r>
            <a:r>
              <a:rPr lang="it-IT" u="sng" dirty="0" smtClean="0"/>
              <a:t>comando</a:t>
            </a:r>
            <a:r>
              <a:rPr lang="it-IT" dirty="0" smtClean="0"/>
              <a:t> rivolto all’autorità preposta a concretizzare il titolo</a:t>
            </a:r>
            <a:r>
              <a:rPr lang="it-IT" b="1" dirty="0" smtClean="0"/>
              <a:t>.</a:t>
            </a:r>
          </a:p>
          <a:p>
            <a:pPr algn="just"/>
            <a:r>
              <a:rPr lang="it-IT" b="1" dirty="0" smtClean="0"/>
              <a:t>Di esecuzione – </a:t>
            </a:r>
            <a:r>
              <a:rPr lang="it-IT" dirty="0" smtClean="0"/>
              <a:t>l’oggetto dell’ordine è il </a:t>
            </a:r>
            <a:r>
              <a:rPr lang="it-IT" u="sng" dirty="0" smtClean="0"/>
              <a:t>contenuto del titolo</a:t>
            </a:r>
            <a:r>
              <a:rPr lang="it-IT" dirty="0" smtClean="0"/>
              <a:t>, né più, né meno (es. non si può portare in carcere una persona che il titolo non condanna alla pena detentiva)</a:t>
            </a:r>
          </a:p>
        </p:txBody>
      </p:sp>
      <p:sp>
        <p:nvSpPr>
          <p:cNvPr id="10" name="CasellaDiTesto 9"/>
          <p:cNvSpPr txBox="1"/>
          <p:nvPr/>
        </p:nvSpPr>
        <p:spPr>
          <a:xfrm>
            <a:off x="3862958" y="4509121"/>
            <a:ext cx="3888432" cy="646331"/>
          </a:xfrm>
          <a:prstGeom prst="rect">
            <a:avLst/>
          </a:prstGeom>
          <a:noFill/>
          <a:ln>
            <a:solidFill>
              <a:schemeClr val="accent1"/>
            </a:solidFill>
          </a:ln>
        </p:spPr>
        <p:txBody>
          <a:bodyPr wrap="square" rtlCol="0">
            <a:spAutoFit/>
          </a:bodyPr>
          <a:lstStyle/>
          <a:p>
            <a:pPr algn="just"/>
            <a:r>
              <a:rPr lang="it-IT" b="1" i="1" dirty="0" smtClean="0"/>
              <a:t>Chi emette l’ordine di esecuzione?</a:t>
            </a:r>
            <a:r>
              <a:rPr lang="it-IT" dirty="0" smtClean="0"/>
              <a:t> Non il giudice, ma </a:t>
            </a:r>
            <a:r>
              <a:rPr lang="it-IT" u="sng" dirty="0" smtClean="0"/>
              <a:t>il pubblico ministero</a:t>
            </a:r>
            <a:r>
              <a:rPr lang="it-IT" dirty="0" smtClean="0"/>
              <a:t>.</a:t>
            </a:r>
            <a:endParaRPr lang="it-IT" b="1" i="1" dirty="0" smtClean="0"/>
          </a:p>
        </p:txBody>
      </p:sp>
      <p:cxnSp>
        <p:nvCxnSpPr>
          <p:cNvPr id="12" name="Connettore 2 11"/>
          <p:cNvCxnSpPr>
            <a:endCxn id="10" idx="3"/>
          </p:cNvCxnSpPr>
          <p:nvPr/>
        </p:nvCxnSpPr>
        <p:spPr>
          <a:xfrm flipH="1">
            <a:off x="7751390" y="4797152"/>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CasellaDiTesto 12"/>
          <p:cNvSpPr txBox="1"/>
          <p:nvPr/>
        </p:nvSpPr>
        <p:spPr>
          <a:xfrm>
            <a:off x="8831510" y="2492896"/>
            <a:ext cx="3168352" cy="3693319"/>
          </a:xfrm>
          <a:prstGeom prst="rect">
            <a:avLst/>
          </a:prstGeom>
          <a:noFill/>
          <a:ln>
            <a:solidFill>
              <a:schemeClr val="accent1"/>
            </a:solidFill>
          </a:ln>
        </p:spPr>
        <p:txBody>
          <a:bodyPr wrap="square" rtlCol="0">
            <a:spAutoFit/>
          </a:bodyPr>
          <a:lstStyle/>
          <a:p>
            <a:pPr algn="just"/>
            <a:r>
              <a:rPr lang="it-IT" b="1" i="1" dirty="0" smtClean="0"/>
              <a:t>Chi è il pubblico ministero?</a:t>
            </a:r>
          </a:p>
          <a:p>
            <a:pPr algn="just">
              <a:buFontTx/>
              <a:buChar char="-"/>
            </a:pPr>
            <a:r>
              <a:rPr lang="it-IT" dirty="0" smtClean="0"/>
              <a:t> Un </a:t>
            </a:r>
            <a:r>
              <a:rPr lang="it-IT" u="sng" dirty="0" smtClean="0"/>
              <a:t>magistrato</a:t>
            </a:r>
            <a:r>
              <a:rPr lang="it-IT" dirty="0" smtClean="0"/>
              <a:t> come il giudice.</a:t>
            </a:r>
          </a:p>
          <a:p>
            <a:pPr algn="just">
              <a:buFontTx/>
              <a:buChar char="-"/>
            </a:pPr>
            <a:r>
              <a:rPr lang="it-IT" dirty="0" smtClean="0"/>
              <a:t> </a:t>
            </a:r>
            <a:r>
              <a:rPr lang="it-IT" dirty="0" smtClean="0"/>
              <a:t>Un magistrato che non ha la funzione di decidente, ma che </a:t>
            </a:r>
            <a:r>
              <a:rPr lang="it-IT" u="sng" dirty="0" smtClean="0"/>
              <a:t>dà impulso alle varie fasi del procedimento penale</a:t>
            </a:r>
            <a:r>
              <a:rPr lang="it-IT" dirty="0" smtClean="0"/>
              <a:t> (es. è lui che chiede il rinvio a giudizio; è lui che sostiene l’accusa in giudizio).</a:t>
            </a:r>
          </a:p>
          <a:p>
            <a:pPr algn="just">
              <a:buFontTx/>
              <a:buChar char="-"/>
            </a:pPr>
            <a:r>
              <a:rPr lang="it-IT" dirty="0" smtClean="0"/>
              <a:t> </a:t>
            </a:r>
            <a:r>
              <a:rPr lang="it-IT" dirty="0" smtClean="0"/>
              <a:t>Un magistrato che </a:t>
            </a:r>
            <a:r>
              <a:rPr lang="it-IT" u="sng" dirty="0" smtClean="0"/>
              <a:t>dà impulso anche alla fase esecutiva</a:t>
            </a:r>
            <a:r>
              <a:rPr lang="it-IT" dirty="0" smtClean="0"/>
              <a:t>, emettendo l’ordine di esecuzione.</a:t>
            </a:r>
          </a:p>
        </p:txBody>
      </p:sp>
      <p:sp>
        <p:nvSpPr>
          <p:cNvPr id="14" name="Stella a 10 punte 13"/>
          <p:cNvSpPr/>
          <p:nvPr/>
        </p:nvSpPr>
        <p:spPr>
          <a:xfrm>
            <a:off x="4006974" y="5301208"/>
            <a:ext cx="4032448" cy="1556792"/>
          </a:xfrm>
          <a:prstGeom prst="star1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smtClean="0">
                <a:solidFill>
                  <a:schemeClr val="tx1"/>
                </a:solidFill>
              </a:rPr>
              <a:t>Senza l’ordine di esecuzione non inizia la fase esecutiva</a:t>
            </a:r>
            <a:r>
              <a:rPr lang="it-IT" dirty="0" smtClean="0">
                <a:solidFill>
                  <a:schemeClr val="tx1"/>
                </a:solidFill>
              </a:rPr>
              <a:t>.</a:t>
            </a:r>
            <a:endParaRPr lang="it-IT" dirty="0">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694606" y="1268760"/>
            <a:ext cx="3352800" cy="5095875"/>
          </a:xfrm>
          <a:prstGeom prst="rect">
            <a:avLst/>
          </a:prstGeom>
          <a:noFill/>
          <a:ln w="9525">
            <a:noFill/>
            <a:miter lim="800000"/>
            <a:headEnd/>
            <a:tailEnd/>
          </a:ln>
          <a:effectLst/>
        </p:spPr>
      </p:pic>
      <p:sp>
        <p:nvSpPr>
          <p:cNvPr id="5"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Ordine</a:t>
            </a:r>
            <a:r>
              <a:rPr lang="en-US" sz="3600" dirty="0" smtClean="0">
                <a:solidFill>
                  <a:schemeClr val="tx2"/>
                </a:solidFill>
              </a:rPr>
              <a:t> </a:t>
            </a:r>
            <a:r>
              <a:rPr lang="en-US" sz="3600" dirty="0" err="1" smtClean="0">
                <a:solidFill>
                  <a:schemeClr val="tx2"/>
                </a:solidFill>
              </a:rPr>
              <a:t>di</a:t>
            </a:r>
            <a:r>
              <a:rPr lang="en-US" sz="3600" dirty="0" smtClean="0">
                <a:solidFill>
                  <a:schemeClr val="tx2"/>
                </a:solidFill>
              </a:rPr>
              <a:t> </a:t>
            </a:r>
            <a:r>
              <a:rPr lang="en-US" sz="3600" dirty="0" err="1" smtClean="0">
                <a:solidFill>
                  <a:schemeClr val="tx2"/>
                </a:solidFill>
              </a:rPr>
              <a:t>esecuzione</a:t>
            </a:r>
            <a:endParaRPr lang="en-US" sz="3600" dirty="0">
              <a:solidFill>
                <a:schemeClr val="tx2"/>
              </a:solidFill>
            </a:endParaRPr>
          </a:p>
        </p:txBody>
      </p:sp>
      <p:sp>
        <p:nvSpPr>
          <p:cNvPr id="8" name="Parentesi quadra chiusa 7"/>
          <p:cNvSpPr/>
          <p:nvPr/>
        </p:nvSpPr>
        <p:spPr>
          <a:xfrm>
            <a:off x="3862958" y="1484784"/>
            <a:ext cx="216024" cy="936104"/>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9" name="CasellaDiTesto 8"/>
          <p:cNvSpPr txBox="1"/>
          <p:nvPr/>
        </p:nvSpPr>
        <p:spPr>
          <a:xfrm>
            <a:off x="4222998" y="1772816"/>
            <a:ext cx="4441280" cy="369332"/>
          </a:xfrm>
          <a:prstGeom prst="rect">
            <a:avLst/>
          </a:prstGeom>
          <a:noFill/>
        </p:spPr>
        <p:txBody>
          <a:bodyPr wrap="none" rtlCol="0">
            <a:spAutoFit/>
          </a:bodyPr>
          <a:lstStyle/>
          <a:p>
            <a:r>
              <a:rPr lang="it-IT" dirty="0" smtClean="0"/>
              <a:t>Ufficio procedente (Procura della Repubblica)</a:t>
            </a:r>
            <a:endParaRPr lang="it-IT" dirty="0"/>
          </a:p>
        </p:txBody>
      </p:sp>
      <p:sp>
        <p:nvSpPr>
          <p:cNvPr id="10" name="Parentesi quadra chiusa 9"/>
          <p:cNvSpPr/>
          <p:nvPr/>
        </p:nvSpPr>
        <p:spPr>
          <a:xfrm>
            <a:off x="3862958" y="2780928"/>
            <a:ext cx="216024" cy="504056"/>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11" name="CasellaDiTesto 10"/>
          <p:cNvSpPr txBox="1"/>
          <p:nvPr/>
        </p:nvSpPr>
        <p:spPr>
          <a:xfrm>
            <a:off x="4222998" y="2780928"/>
            <a:ext cx="5223481" cy="523220"/>
          </a:xfrm>
          <a:prstGeom prst="rect">
            <a:avLst/>
          </a:prstGeom>
          <a:noFill/>
        </p:spPr>
        <p:txBody>
          <a:bodyPr wrap="none" rtlCol="0">
            <a:spAutoFit/>
          </a:bodyPr>
          <a:lstStyle/>
          <a:p>
            <a:pPr algn="just"/>
            <a:r>
              <a:rPr lang="it-IT" sz="1400" dirty="0" smtClean="0"/>
              <a:t>Riferimenti al titolo esecutivo </a:t>
            </a:r>
          </a:p>
          <a:p>
            <a:pPr algn="just"/>
            <a:r>
              <a:rPr lang="it-IT" sz="1400" dirty="0" smtClean="0"/>
              <a:t>(</a:t>
            </a:r>
            <a:r>
              <a:rPr lang="it-IT" sz="1400" i="1" dirty="0" smtClean="0"/>
              <a:t>“è in esecuzione la sentenza n. … emessa in data … dal Tribunale …”</a:t>
            </a:r>
            <a:r>
              <a:rPr lang="it-IT" sz="1400" dirty="0" smtClean="0"/>
              <a:t>)</a:t>
            </a:r>
            <a:r>
              <a:rPr lang="it-IT" sz="1400" i="1" dirty="0" smtClean="0"/>
              <a:t> </a:t>
            </a:r>
            <a:endParaRPr lang="it-IT" sz="1400" dirty="0"/>
          </a:p>
        </p:txBody>
      </p:sp>
      <p:sp>
        <p:nvSpPr>
          <p:cNvPr id="12" name="Parentesi quadra chiusa 11"/>
          <p:cNvSpPr/>
          <p:nvPr/>
        </p:nvSpPr>
        <p:spPr>
          <a:xfrm>
            <a:off x="3862958" y="3429000"/>
            <a:ext cx="216024" cy="504056"/>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13" name="CasellaDiTesto 12"/>
          <p:cNvSpPr txBox="1"/>
          <p:nvPr/>
        </p:nvSpPr>
        <p:spPr>
          <a:xfrm>
            <a:off x="4222998" y="3501008"/>
            <a:ext cx="5239255" cy="307777"/>
          </a:xfrm>
          <a:prstGeom prst="rect">
            <a:avLst/>
          </a:prstGeom>
          <a:noFill/>
        </p:spPr>
        <p:txBody>
          <a:bodyPr wrap="none" rtlCol="0">
            <a:spAutoFit/>
          </a:bodyPr>
          <a:lstStyle/>
          <a:p>
            <a:pPr algn="just"/>
            <a:r>
              <a:rPr lang="it-IT" sz="1400" dirty="0" smtClean="0"/>
              <a:t>Riferimenti al fatto </a:t>
            </a:r>
            <a:r>
              <a:rPr lang="it-IT" sz="1400" i="1" dirty="0" smtClean="0"/>
              <a:t>(“riconosciuto colpevole dei reati: 1) Art. … ; 2) …”)</a:t>
            </a:r>
            <a:endParaRPr lang="it-IT" sz="1400" i="1" dirty="0"/>
          </a:p>
        </p:txBody>
      </p:sp>
      <p:cxnSp>
        <p:nvCxnSpPr>
          <p:cNvPr id="15" name="Connettore 2 14"/>
          <p:cNvCxnSpPr/>
          <p:nvPr/>
        </p:nvCxnSpPr>
        <p:spPr>
          <a:xfrm>
            <a:off x="3286894" y="3356992"/>
            <a:ext cx="64087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CasellaDiTesto 15"/>
          <p:cNvSpPr txBox="1"/>
          <p:nvPr/>
        </p:nvSpPr>
        <p:spPr>
          <a:xfrm>
            <a:off x="9767614" y="3140968"/>
            <a:ext cx="2088232" cy="523220"/>
          </a:xfrm>
          <a:prstGeom prst="rect">
            <a:avLst/>
          </a:prstGeom>
          <a:noFill/>
        </p:spPr>
        <p:txBody>
          <a:bodyPr wrap="square" rtlCol="0">
            <a:spAutoFit/>
          </a:bodyPr>
          <a:lstStyle/>
          <a:p>
            <a:r>
              <a:rPr lang="it-IT" sz="1400" dirty="0" smtClean="0"/>
              <a:t>Generalità del condannato</a:t>
            </a:r>
            <a:endParaRPr lang="it-IT" sz="1400" dirty="0"/>
          </a:p>
        </p:txBody>
      </p:sp>
      <p:sp>
        <p:nvSpPr>
          <p:cNvPr id="17" name="Parentesi quadra chiusa 16"/>
          <p:cNvSpPr/>
          <p:nvPr/>
        </p:nvSpPr>
        <p:spPr>
          <a:xfrm>
            <a:off x="3862958" y="4077072"/>
            <a:ext cx="216024" cy="864096"/>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18" name="CasellaDiTesto 17"/>
          <p:cNvSpPr txBox="1"/>
          <p:nvPr/>
        </p:nvSpPr>
        <p:spPr>
          <a:xfrm>
            <a:off x="4222998" y="4293096"/>
            <a:ext cx="1558504" cy="369332"/>
          </a:xfrm>
          <a:prstGeom prst="rect">
            <a:avLst/>
          </a:prstGeom>
          <a:noFill/>
        </p:spPr>
        <p:txBody>
          <a:bodyPr wrap="none" rtlCol="0">
            <a:spAutoFit/>
          </a:bodyPr>
          <a:lstStyle/>
          <a:p>
            <a:r>
              <a:rPr lang="it-IT" dirty="0" smtClean="0"/>
              <a:t>Pene applicate</a:t>
            </a:r>
            <a:endParaRPr lang="it-IT" dirty="0"/>
          </a:p>
        </p:txBody>
      </p:sp>
      <p:cxnSp>
        <p:nvCxnSpPr>
          <p:cNvPr id="19" name="Connettore 2 18"/>
          <p:cNvCxnSpPr/>
          <p:nvPr/>
        </p:nvCxnSpPr>
        <p:spPr>
          <a:xfrm>
            <a:off x="3862958" y="5085184"/>
            <a:ext cx="230425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CasellaDiTesto 20"/>
          <p:cNvSpPr txBox="1"/>
          <p:nvPr/>
        </p:nvSpPr>
        <p:spPr>
          <a:xfrm>
            <a:off x="6239222" y="4797152"/>
            <a:ext cx="5616624" cy="584775"/>
          </a:xfrm>
          <a:prstGeom prst="rect">
            <a:avLst/>
          </a:prstGeom>
          <a:noFill/>
        </p:spPr>
        <p:txBody>
          <a:bodyPr wrap="square" rtlCol="0">
            <a:spAutoFit/>
          </a:bodyPr>
          <a:lstStyle/>
          <a:p>
            <a:pPr algn="just"/>
            <a:r>
              <a:rPr lang="it-IT" sz="1600" dirty="0" smtClean="0"/>
              <a:t>Ordine (</a:t>
            </a:r>
            <a:r>
              <a:rPr lang="it-IT" sz="1600" i="1" dirty="0" smtClean="0"/>
              <a:t>“dispone che la pena di cui sopra decorra dal … al …, data in cui dovrà essere scarcerato se non detenuto per altra causa”</a:t>
            </a:r>
            <a:r>
              <a:rPr lang="it-IT" sz="1600" dirty="0" smtClean="0"/>
              <a:t>)</a:t>
            </a:r>
            <a:endParaRPr lang="it-IT" sz="1600" dirty="0"/>
          </a:p>
        </p:txBody>
      </p:sp>
      <p:sp>
        <p:nvSpPr>
          <p:cNvPr id="22" name="Parentesi quadra chiusa 21"/>
          <p:cNvSpPr/>
          <p:nvPr/>
        </p:nvSpPr>
        <p:spPr>
          <a:xfrm>
            <a:off x="3862958" y="5229200"/>
            <a:ext cx="216024" cy="864096"/>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23" name="CasellaDiTesto 22"/>
          <p:cNvSpPr txBox="1"/>
          <p:nvPr/>
        </p:nvSpPr>
        <p:spPr>
          <a:xfrm>
            <a:off x="4295006" y="5445224"/>
            <a:ext cx="6840760" cy="369332"/>
          </a:xfrm>
          <a:prstGeom prst="rect">
            <a:avLst/>
          </a:prstGeom>
          <a:noFill/>
        </p:spPr>
        <p:txBody>
          <a:bodyPr wrap="square" rtlCol="0">
            <a:spAutoFit/>
          </a:bodyPr>
          <a:lstStyle/>
          <a:p>
            <a:r>
              <a:rPr lang="it-IT" dirty="0" smtClean="0"/>
              <a:t>Disposizione alla segreteria per la notifica al condannato e al difensore</a:t>
            </a:r>
            <a:endParaRPr lang="it-IT" dirty="0"/>
          </a:p>
        </p:txBody>
      </p:sp>
      <p:cxnSp>
        <p:nvCxnSpPr>
          <p:cNvPr id="24" name="Connettore 2 23"/>
          <p:cNvCxnSpPr/>
          <p:nvPr/>
        </p:nvCxnSpPr>
        <p:spPr>
          <a:xfrm>
            <a:off x="1558702" y="6237312"/>
            <a:ext cx="46805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CasellaDiTesto 25"/>
          <p:cNvSpPr txBox="1"/>
          <p:nvPr/>
        </p:nvSpPr>
        <p:spPr>
          <a:xfrm>
            <a:off x="6383238" y="6021288"/>
            <a:ext cx="5544616" cy="369332"/>
          </a:xfrm>
          <a:prstGeom prst="rect">
            <a:avLst/>
          </a:prstGeom>
          <a:noFill/>
        </p:spPr>
        <p:txBody>
          <a:bodyPr wrap="square" rtlCol="0">
            <a:spAutoFit/>
          </a:bodyPr>
          <a:lstStyle/>
          <a:p>
            <a:r>
              <a:rPr lang="it-IT" dirty="0" smtClean="0"/>
              <a:t>Data e firma del pubblico ministero</a:t>
            </a:r>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Ordine</a:t>
            </a:r>
            <a:r>
              <a:rPr lang="en-US" sz="3600" dirty="0" smtClean="0">
                <a:solidFill>
                  <a:schemeClr val="tx2"/>
                </a:solidFill>
              </a:rPr>
              <a:t> </a:t>
            </a:r>
            <a:r>
              <a:rPr lang="en-US" sz="3600" dirty="0" err="1" smtClean="0">
                <a:solidFill>
                  <a:schemeClr val="tx2"/>
                </a:solidFill>
              </a:rPr>
              <a:t>di</a:t>
            </a:r>
            <a:r>
              <a:rPr lang="en-US" sz="3600" dirty="0" smtClean="0">
                <a:solidFill>
                  <a:schemeClr val="tx2"/>
                </a:solidFill>
              </a:rPr>
              <a:t> </a:t>
            </a:r>
            <a:r>
              <a:rPr lang="en-US" sz="3600" dirty="0" err="1" smtClean="0">
                <a:solidFill>
                  <a:schemeClr val="tx2"/>
                </a:solidFill>
              </a:rPr>
              <a:t>esecuzione</a:t>
            </a:r>
            <a:endParaRPr lang="en-US" sz="3600" dirty="0">
              <a:solidFill>
                <a:schemeClr val="tx2"/>
              </a:solidFill>
            </a:endParaRPr>
          </a:p>
        </p:txBody>
      </p:sp>
      <p:sp>
        <p:nvSpPr>
          <p:cNvPr id="5" name="CasellaDiTesto 4"/>
          <p:cNvSpPr txBox="1"/>
          <p:nvPr/>
        </p:nvSpPr>
        <p:spPr>
          <a:xfrm>
            <a:off x="478582" y="908720"/>
            <a:ext cx="11233248" cy="3693319"/>
          </a:xfrm>
          <a:prstGeom prst="rect">
            <a:avLst/>
          </a:prstGeom>
          <a:noFill/>
          <a:ln>
            <a:solidFill>
              <a:schemeClr val="accent1"/>
            </a:solidFill>
          </a:ln>
        </p:spPr>
        <p:txBody>
          <a:bodyPr wrap="square" rtlCol="0">
            <a:spAutoFit/>
          </a:bodyPr>
          <a:lstStyle/>
          <a:p>
            <a:pPr algn="ctr"/>
            <a:r>
              <a:rPr lang="it-IT" b="1" dirty="0" smtClean="0"/>
              <a:t>Art. 656 c.p.p. – </a:t>
            </a:r>
            <a:r>
              <a:rPr lang="it-IT" b="1" i="1" dirty="0" smtClean="0"/>
              <a:t>Esecuzione delle pene detentive</a:t>
            </a:r>
            <a:endParaRPr lang="it-IT" b="1" dirty="0" smtClean="0"/>
          </a:p>
          <a:p>
            <a:pPr marL="342900" indent="-342900" algn="just">
              <a:buFont typeface="+mj-lt"/>
              <a:buAutoNum type="arabicPeriod"/>
            </a:pPr>
            <a:r>
              <a:rPr lang="it-IT" dirty="0" smtClean="0"/>
              <a:t>Quando </a:t>
            </a:r>
            <a:r>
              <a:rPr lang="it-IT" dirty="0" smtClean="0"/>
              <a:t>deve essere eseguita una sentenza di condanna </a:t>
            </a:r>
            <a:r>
              <a:rPr lang="it-IT" b="1" dirty="0" smtClean="0">
                <a:solidFill>
                  <a:schemeClr val="tx2"/>
                </a:solidFill>
              </a:rPr>
              <a:t>a pena detentiva</a:t>
            </a:r>
            <a:r>
              <a:rPr lang="it-IT" dirty="0" smtClean="0"/>
              <a:t>, il pubblico ministero emette ordine di esecuzione con il quale, </a:t>
            </a:r>
            <a:r>
              <a:rPr lang="it-IT" b="1" dirty="0" smtClean="0">
                <a:solidFill>
                  <a:srgbClr val="C00000"/>
                </a:solidFill>
              </a:rPr>
              <a:t>se il condannato non è detenuto, ne dispone la carcerazione</a:t>
            </a:r>
            <a:r>
              <a:rPr lang="it-IT" dirty="0" smtClean="0"/>
              <a:t>. Copia dell'ordine è consegnata all'</a:t>
            </a:r>
            <a:r>
              <a:rPr lang="it-IT" b="1" dirty="0" smtClean="0">
                <a:solidFill>
                  <a:srgbClr val="00B050"/>
                </a:solidFill>
              </a:rPr>
              <a:t>interessato</a:t>
            </a:r>
            <a:r>
              <a:rPr lang="it-IT" dirty="0" smtClean="0"/>
              <a:t>. </a:t>
            </a:r>
            <a:endParaRPr lang="it-IT" dirty="0" smtClean="0"/>
          </a:p>
          <a:p>
            <a:pPr marL="342900" indent="-342900" algn="just">
              <a:buFont typeface="+mj-lt"/>
              <a:buAutoNum type="arabicPeriod"/>
            </a:pPr>
            <a:r>
              <a:rPr lang="it-IT" dirty="0" smtClean="0"/>
              <a:t>Se </a:t>
            </a:r>
            <a:r>
              <a:rPr lang="it-IT" dirty="0" smtClean="0"/>
              <a:t>il condannato è già detenuto, l'ordine di esecuzione è comunicato al Ministro di grazia e giustizia e </a:t>
            </a:r>
            <a:r>
              <a:rPr lang="it-IT" b="1" dirty="0" smtClean="0">
                <a:solidFill>
                  <a:srgbClr val="00B050"/>
                </a:solidFill>
              </a:rPr>
              <a:t>notificato all'interessato</a:t>
            </a:r>
            <a:r>
              <a:rPr lang="it-IT" dirty="0" smtClean="0"/>
              <a:t>. </a:t>
            </a:r>
            <a:endParaRPr lang="it-IT" dirty="0" smtClean="0"/>
          </a:p>
          <a:p>
            <a:pPr marL="342900" indent="-342900" algn="just">
              <a:buFont typeface="+mj-lt"/>
              <a:buAutoNum type="arabicPeriod"/>
            </a:pPr>
            <a:r>
              <a:rPr lang="it-IT" dirty="0" smtClean="0"/>
              <a:t>L'ordine </a:t>
            </a:r>
            <a:r>
              <a:rPr lang="it-IT" dirty="0" smtClean="0"/>
              <a:t>di esecuzione contiene le </a:t>
            </a:r>
            <a:r>
              <a:rPr lang="it-IT" u="sng" dirty="0" smtClean="0"/>
              <a:t>generalità della persona</a:t>
            </a:r>
            <a:r>
              <a:rPr lang="it-IT" dirty="0" smtClean="0"/>
              <a:t> nei cui confronti deve essere eseguito e quant'altro valga a identificarla, </a:t>
            </a:r>
            <a:r>
              <a:rPr lang="it-IT" u="sng" dirty="0" smtClean="0"/>
              <a:t>l'imputazione</a:t>
            </a:r>
            <a:r>
              <a:rPr lang="it-IT" dirty="0" smtClean="0"/>
              <a:t>, </a:t>
            </a:r>
            <a:r>
              <a:rPr lang="it-IT" u="sng" dirty="0" smtClean="0"/>
              <a:t>il dispositivo del provvedimento</a:t>
            </a:r>
            <a:r>
              <a:rPr lang="it-IT" dirty="0" smtClean="0"/>
              <a:t> e </a:t>
            </a:r>
            <a:r>
              <a:rPr lang="it-IT" u="sng" dirty="0" smtClean="0"/>
              <a:t>le disposizioni necessarie all'esecuzione</a:t>
            </a:r>
            <a:r>
              <a:rPr lang="it-IT" dirty="0" smtClean="0"/>
              <a:t> nonché </a:t>
            </a:r>
            <a:r>
              <a:rPr lang="it-IT" b="1" dirty="0" smtClean="0">
                <a:solidFill>
                  <a:srgbClr val="7030A0"/>
                </a:solidFill>
              </a:rPr>
              <a:t>l'avviso al condannato che ha facoltà di accedere ai programmi di giustizia </a:t>
            </a:r>
            <a:r>
              <a:rPr lang="it-IT" b="1" dirty="0" err="1" smtClean="0">
                <a:solidFill>
                  <a:srgbClr val="7030A0"/>
                </a:solidFill>
              </a:rPr>
              <a:t>riparativa</a:t>
            </a:r>
            <a:r>
              <a:rPr lang="it-IT" dirty="0" smtClean="0"/>
              <a:t>. L'ordine è notificato al difensore del condannato. </a:t>
            </a:r>
            <a:endParaRPr lang="it-IT" dirty="0" smtClean="0"/>
          </a:p>
          <a:p>
            <a:pPr marL="342900" indent="-342900" algn="just"/>
            <a:r>
              <a:rPr lang="it-IT" dirty="0" smtClean="0"/>
              <a:t>3-bis</a:t>
            </a:r>
            <a:r>
              <a:rPr lang="it-IT" dirty="0" smtClean="0"/>
              <a:t>. L'ordine di esecuzione della sentenza di condanna a pena detentiva nei confronti di madre di prole di minore età è comunicato al </a:t>
            </a:r>
            <a:r>
              <a:rPr lang="it-IT" b="1" dirty="0" smtClean="0">
                <a:solidFill>
                  <a:schemeClr val="accent6">
                    <a:lumMod val="75000"/>
                  </a:schemeClr>
                </a:solidFill>
              </a:rPr>
              <a:t>procuratore della Repubblica presso il tribunale per i minorenni </a:t>
            </a:r>
            <a:r>
              <a:rPr lang="it-IT" dirty="0" smtClean="0"/>
              <a:t>del luogo di esecuzione della sentenza.</a:t>
            </a:r>
            <a:endParaRPr lang="it-IT" dirty="0" smtClean="0"/>
          </a:p>
        </p:txBody>
      </p:sp>
      <p:cxnSp>
        <p:nvCxnSpPr>
          <p:cNvPr id="7" name="Connettore 2 6"/>
          <p:cNvCxnSpPr/>
          <p:nvPr/>
        </p:nvCxnSpPr>
        <p:spPr>
          <a:xfrm>
            <a:off x="7031310" y="1484784"/>
            <a:ext cx="0" cy="34563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CasellaDiTesto 7"/>
          <p:cNvSpPr txBox="1"/>
          <p:nvPr/>
        </p:nvSpPr>
        <p:spPr>
          <a:xfrm>
            <a:off x="5447134" y="4941168"/>
            <a:ext cx="3240360" cy="369332"/>
          </a:xfrm>
          <a:prstGeom prst="rect">
            <a:avLst/>
          </a:prstGeom>
          <a:noFill/>
          <a:ln>
            <a:solidFill>
              <a:schemeClr val="accent1"/>
            </a:solidFill>
          </a:ln>
        </p:spPr>
        <p:txBody>
          <a:bodyPr wrap="square" rtlCol="0">
            <a:spAutoFit/>
          </a:bodyPr>
          <a:lstStyle/>
          <a:p>
            <a:r>
              <a:rPr lang="it-IT" dirty="0" smtClean="0"/>
              <a:t>Si escludono le pene pecuniarie</a:t>
            </a:r>
            <a:endParaRPr lang="it-IT" dirty="0"/>
          </a:p>
        </p:txBody>
      </p:sp>
      <p:cxnSp>
        <p:nvCxnSpPr>
          <p:cNvPr id="10" name="Connettore 2 9"/>
          <p:cNvCxnSpPr/>
          <p:nvPr/>
        </p:nvCxnSpPr>
        <p:spPr>
          <a:xfrm>
            <a:off x="4367014" y="1772816"/>
            <a:ext cx="0" cy="37444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CasellaDiTesto 10"/>
          <p:cNvSpPr txBox="1"/>
          <p:nvPr/>
        </p:nvSpPr>
        <p:spPr>
          <a:xfrm>
            <a:off x="2134766" y="5517232"/>
            <a:ext cx="4680520" cy="923330"/>
          </a:xfrm>
          <a:prstGeom prst="rect">
            <a:avLst/>
          </a:prstGeom>
          <a:noFill/>
          <a:ln>
            <a:solidFill>
              <a:schemeClr val="accent1"/>
            </a:solidFill>
          </a:ln>
        </p:spPr>
        <p:txBody>
          <a:bodyPr wrap="square" rtlCol="0">
            <a:spAutoFit/>
          </a:bodyPr>
          <a:lstStyle/>
          <a:p>
            <a:pPr algn="just"/>
            <a:r>
              <a:rPr lang="it-IT" dirty="0" smtClean="0"/>
              <a:t>Se il condannato è detenuto, l’ordine viene emesso e serve a giustificare la permanenza in carcere.</a:t>
            </a:r>
            <a:endParaRPr lang="it-IT" dirty="0"/>
          </a:p>
        </p:txBody>
      </p:sp>
      <p:cxnSp>
        <p:nvCxnSpPr>
          <p:cNvPr id="13" name="Connettore 2 12"/>
          <p:cNvCxnSpPr/>
          <p:nvPr/>
        </p:nvCxnSpPr>
        <p:spPr>
          <a:xfrm>
            <a:off x="3358902" y="1916832"/>
            <a:ext cx="129614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CasellaDiTesto 13"/>
          <p:cNvSpPr txBox="1"/>
          <p:nvPr/>
        </p:nvSpPr>
        <p:spPr>
          <a:xfrm>
            <a:off x="4655046" y="1772817"/>
            <a:ext cx="4392488" cy="288000"/>
          </a:xfrm>
          <a:prstGeom prst="rect">
            <a:avLst/>
          </a:prstGeom>
          <a:noFill/>
          <a:ln>
            <a:solidFill>
              <a:schemeClr val="accent1"/>
            </a:solidFill>
          </a:ln>
        </p:spPr>
        <p:txBody>
          <a:bodyPr wrap="square" rtlCol="0">
            <a:spAutoFit/>
          </a:bodyPr>
          <a:lstStyle/>
          <a:p>
            <a:r>
              <a:rPr lang="it-IT" sz="1400" dirty="0" smtClean="0"/>
              <a:t>Si chiama così colui che è toccato dall’attività esecutiva.</a:t>
            </a:r>
            <a:endParaRPr lang="it-IT" sz="1400" dirty="0"/>
          </a:p>
        </p:txBody>
      </p:sp>
      <p:sp>
        <p:nvSpPr>
          <p:cNvPr id="15" name="CasellaDiTesto 14"/>
          <p:cNvSpPr txBox="1"/>
          <p:nvPr/>
        </p:nvSpPr>
        <p:spPr>
          <a:xfrm>
            <a:off x="3862958" y="2348881"/>
            <a:ext cx="2016224" cy="307777"/>
          </a:xfrm>
          <a:prstGeom prst="rect">
            <a:avLst/>
          </a:prstGeom>
          <a:noFill/>
          <a:ln>
            <a:solidFill>
              <a:schemeClr val="accent1"/>
            </a:solidFill>
          </a:ln>
        </p:spPr>
        <p:txBody>
          <a:bodyPr wrap="square" rtlCol="0">
            <a:spAutoFit/>
          </a:bodyPr>
          <a:lstStyle/>
          <a:p>
            <a:pPr algn="just"/>
            <a:r>
              <a:rPr lang="it-IT" sz="1400" dirty="0" smtClean="0"/>
              <a:t>Stessa </a:t>
            </a:r>
            <a:r>
              <a:rPr lang="it-IT" sz="1400" i="1" dirty="0" smtClean="0"/>
              <a:t>ratio </a:t>
            </a:r>
            <a:r>
              <a:rPr lang="it-IT" sz="1400" dirty="0" smtClean="0"/>
              <a:t>del comma 1</a:t>
            </a:r>
            <a:endParaRPr lang="it-IT" sz="1400" dirty="0"/>
          </a:p>
        </p:txBody>
      </p:sp>
      <p:cxnSp>
        <p:nvCxnSpPr>
          <p:cNvPr id="16" name="Connettore 2 15"/>
          <p:cNvCxnSpPr>
            <a:endCxn id="15" idx="1"/>
          </p:cNvCxnSpPr>
          <p:nvPr/>
        </p:nvCxnSpPr>
        <p:spPr>
          <a:xfrm>
            <a:off x="2278782" y="2492896"/>
            <a:ext cx="15841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Connettore 2 17"/>
          <p:cNvCxnSpPr/>
          <p:nvPr/>
        </p:nvCxnSpPr>
        <p:spPr>
          <a:xfrm>
            <a:off x="9407574" y="3401616"/>
            <a:ext cx="0" cy="18995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CasellaDiTesto 19"/>
          <p:cNvSpPr txBox="1"/>
          <p:nvPr/>
        </p:nvSpPr>
        <p:spPr>
          <a:xfrm>
            <a:off x="8759502" y="5301208"/>
            <a:ext cx="3240360" cy="1200329"/>
          </a:xfrm>
          <a:prstGeom prst="rect">
            <a:avLst/>
          </a:prstGeom>
          <a:noFill/>
          <a:ln>
            <a:solidFill>
              <a:schemeClr val="accent1"/>
            </a:solidFill>
          </a:ln>
        </p:spPr>
        <p:txBody>
          <a:bodyPr wrap="square" rtlCol="0">
            <a:spAutoFit/>
          </a:bodyPr>
          <a:lstStyle/>
          <a:p>
            <a:pPr algn="just"/>
            <a:r>
              <a:rPr lang="it-IT" b="1" dirty="0" smtClean="0">
                <a:solidFill>
                  <a:srgbClr val="7030A0"/>
                </a:solidFill>
              </a:rPr>
              <a:t>Novità della riforma Cartabia</a:t>
            </a:r>
            <a:r>
              <a:rPr lang="it-IT" dirty="0" smtClean="0"/>
              <a:t> – giustizia </a:t>
            </a:r>
            <a:r>
              <a:rPr lang="it-IT" dirty="0" err="1" smtClean="0"/>
              <a:t>riparativa</a:t>
            </a:r>
            <a:r>
              <a:rPr lang="it-IT" dirty="0" smtClean="0"/>
              <a:t> NON come alternativa alla pena, ma come incontro condannato/vittima.</a:t>
            </a:r>
            <a:endParaRPr lang="it-IT" b="1" dirty="0">
              <a:solidFill>
                <a:srgbClr val="7030A0"/>
              </a:solidFill>
            </a:endParaRPr>
          </a:p>
        </p:txBody>
      </p:sp>
      <p:sp>
        <p:nvSpPr>
          <p:cNvPr id="21" name="CasellaDiTesto 20"/>
          <p:cNvSpPr txBox="1"/>
          <p:nvPr/>
        </p:nvSpPr>
        <p:spPr>
          <a:xfrm>
            <a:off x="2422798" y="4221089"/>
            <a:ext cx="5976664" cy="307777"/>
          </a:xfrm>
          <a:prstGeom prst="rect">
            <a:avLst/>
          </a:prstGeom>
          <a:noFill/>
          <a:ln>
            <a:solidFill>
              <a:schemeClr val="accent1"/>
            </a:solidFill>
          </a:ln>
        </p:spPr>
        <p:txBody>
          <a:bodyPr wrap="square" rtlCol="0">
            <a:spAutoFit/>
          </a:bodyPr>
          <a:lstStyle/>
          <a:p>
            <a:pPr algn="just"/>
            <a:r>
              <a:rPr lang="it-IT" sz="1400" dirty="0" smtClean="0"/>
              <a:t>Tutela dell’infanzia (v. art. 31 Cost.) </a:t>
            </a:r>
            <a:r>
              <a:rPr lang="it-IT" sz="1400" dirty="0" smtClean="0">
                <a:sym typeface="Wingdings" pitchFamily="2" charset="2"/>
              </a:rPr>
              <a:t> </a:t>
            </a:r>
            <a:r>
              <a:rPr lang="it-IT" sz="1400" b="1" dirty="0" smtClean="0">
                <a:solidFill>
                  <a:schemeClr val="accent6">
                    <a:lumMod val="75000"/>
                  </a:schemeClr>
                </a:solidFill>
                <a:sym typeface="Wingdings" pitchFamily="2" charset="2"/>
              </a:rPr>
              <a:t>coinvolgimento della giustizia minorile</a:t>
            </a:r>
            <a:endParaRPr lang="it-IT" sz="1400" b="1" dirty="0">
              <a:solidFill>
                <a:schemeClr val="accent6">
                  <a:lumMod val="75000"/>
                </a:schemeClr>
              </a:solidFill>
            </a:endParaRPr>
          </a:p>
        </p:txBody>
      </p:sp>
      <p:cxnSp>
        <p:nvCxnSpPr>
          <p:cNvPr id="23" name="Connettore 2 22"/>
          <p:cNvCxnSpPr>
            <a:endCxn id="21" idx="1"/>
          </p:cNvCxnSpPr>
          <p:nvPr/>
        </p:nvCxnSpPr>
        <p:spPr>
          <a:xfrm>
            <a:off x="1774726" y="4365104"/>
            <a:ext cx="64807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Connettore 2 24"/>
          <p:cNvCxnSpPr/>
          <p:nvPr/>
        </p:nvCxnSpPr>
        <p:spPr>
          <a:xfrm>
            <a:off x="1198662" y="2636912"/>
            <a:ext cx="0" cy="23762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CasellaDiTesto 25"/>
          <p:cNvSpPr txBox="1"/>
          <p:nvPr/>
        </p:nvSpPr>
        <p:spPr>
          <a:xfrm>
            <a:off x="190550" y="5013176"/>
            <a:ext cx="1728192" cy="1384995"/>
          </a:xfrm>
          <a:prstGeom prst="rect">
            <a:avLst/>
          </a:prstGeom>
          <a:noFill/>
          <a:ln>
            <a:solidFill>
              <a:schemeClr val="accent1"/>
            </a:solidFill>
          </a:ln>
        </p:spPr>
        <p:txBody>
          <a:bodyPr wrap="square" rtlCol="0">
            <a:spAutoFit/>
          </a:bodyPr>
          <a:lstStyle/>
          <a:p>
            <a:pPr algn="just"/>
            <a:r>
              <a:rPr lang="it-IT" sz="1400" b="1" dirty="0" smtClean="0">
                <a:solidFill>
                  <a:srgbClr val="00B050"/>
                </a:solidFill>
              </a:rPr>
              <a:t>Notifica</a:t>
            </a:r>
            <a:r>
              <a:rPr lang="it-IT" sz="1400" dirty="0" smtClean="0"/>
              <a:t> </a:t>
            </a:r>
            <a:r>
              <a:rPr lang="it-IT" sz="1400" dirty="0" smtClean="0">
                <a:sym typeface="Wingdings" pitchFamily="2" charset="2"/>
              </a:rPr>
              <a:t> veicolo di conoscenza; </a:t>
            </a:r>
            <a:r>
              <a:rPr lang="it-IT" sz="1400" u="sng" dirty="0" smtClean="0">
                <a:sym typeface="Wingdings" pitchFamily="2" charset="2"/>
              </a:rPr>
              <a:t>precondizione dell’esercizio del diritto di difesa</a:t>
            </a:r>
            <a:r>
              <a:rPr lang="it-IT" sz="1400" dirty="0" smtClean="0">
                <a:sym typeface="Wingdings" pitchFamily="2" charset="2"/>
              </a:rPr>
              <a:t> (art. 24, comma 2, Cost.)</a:t>
            </a:r>
            <a:endParaRPr lang="it-IT"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478582" y="692696"/>
            <a:ext cx="10129341" cy="1246238"/>
          </a:xfrm>
          <a:prstGeom prst="rect">
            <a:avLst/>
          </a:prstGeom>
          <a:noFill/>
          <a:ln w="9525">
            <a:noFill/>
            <a:miter lim="800000"/>
            <a:headEnd/>
            <a:tailEnd/>
          </a:ln>
          <a:effectLst/>
        </p:spPr>
      </p:pic>
      <p:pic>
        <p:nvPicPr>
          <p:cNvPr id="2051" name="Picture 3"/>
          <p:cNvPicPr>
            <a:picLocks noChangeAspect="1" noChangeArrowheads="1"/>
          </p:cNvPicPr>
          <p:nvPr/>
        </p:nvPicPr>
        <p:blipFill>
          <a:blip r:embed="rId3" cstate="print"/>
          <a:srcRect/>
          <a:stretch>
            <a:fillRect/>
          </a:stretch>
        </p:blipFill>
        <p:spPr bwMode="auto">
          <a:xfrm>
            <a:off x="7463358" y="1340768"/>
            <a:ext cx="3657600" cy="2247900"/>
          </a:xfrm>
          <a:prstGeom prst="rect">
            <a:avLst/>
          </a:prstGeom>
          <a:noFill/>
          <a:ln w="9525">
            <a:noFill/>
            <a:miter lim="800000"/>
            <a:headEnd/>
            <a:tailEnd/>
          </a:ln>
          <a:effectLst/>
        </p:spPr>
      </p:pic>
      <p:pic>
        <p:nvPicPr>
          <p:cNvPr id="2052" name="Picture 4"/>
          <p:cNvPicPr>
            <a:picLocks noChangeAspect="1" noChangeArrowheads="1"/>
          </p:cNvPicPr>
          <p:nvPr/>
        </p:nvPicPr>
        <p:blipFill>
          <a:blip r:embed="rId4" cstate="print"/>
          <a:srcRect/>
          <a:stretch>
            <a:fillRect/>
          </a:stretch>
        </p:blipFill>
        <p:spPr bwMode="auto">
          <a:xfrm>
            <a:off x="334566" y="1916832"/>
            <a:ext cx="5328592" cy="1864933"/>
          </a:xfrm>
          <a:prstGeom prst="rect">
            <a:avLst/>
          </a:prstGeom>
          <a:noFill/>
          <a:ln w="9525">
            <a:noFill/>
            <a:miter lim="800000"/>
            <a:headEnd/>
            <a:tailEnd/>
          </a:ln>
          <a:effectLst/>
        </p:spPr>
      </p:pic>
      <p:sp>
        <p:nvSpPr>
          <p:cNvPr id="7" name="Rettangolo 6"/>
          <p:cNvSpPr/>
          <p:nvPr/>
        </p:nvSpPr>
        <p:spPr>
          <a:xfrm>
            <a:off x="406574" y="3718679"/>
            <a:ext cx="10801200" cy="2862322"/>
          </a:xfrm>
          <a:prstGeom prst="rect">
            <a:avLst/>
          </a:prstGeom>
        </p:spPr>
        <p:txBody>
          <a:bodyPr wrap="square">
            <a:spAutoFit/>
          </a:bodyPr>
          <a:lstStyle/>
          <a:p>
            <a:pPr algn="just"/>
            <a:r>
              <a:rPr lang="it-IT" dirty="0" smtClean="0"/>
              <a:t>Dopo il via libera del tribunale di Busto Arsizio alla richiesta dell'uomo, condannato in primo grado a trent'anni, l'avvocato </a:t>
            </a:r>
            <a:r>
              <a:rPr lang="it-IT" dirty="0" smtClean="0"/>
              <a:t>…, </a:t>
            </a:r>
            <a:r>
              <a:rPr lang="it-IT" dirty="0" smtClean="0"/>
              <a:t>che assiste il padre di Carol, </a:t>
            </a:r>
            <a:r>
              <a:rPr lang="it-IT" dirty="0" smtClean="0"/>
              <a:t>… ha </a:t>
            </a:r>
            <a:r>
              <a:rPr lang="it-IT" dirty="0" smtClean="0"/>
              <a:t>spiegato di avere avvertito l'uomo "che vive ad Amsterdam, della decisione della Corte. </a:t>
            </a:r>
            <a:r>
              <a:rPr lang="it-IT" u="sng" dirty="0" smtClean="0"/>
              <a:t>E si è detto sconvolto e schifato da una giustizia che ammette un assassino reo confesso, che ha ucciso, fatto a pezzi ed eviscerato una ragazza, di accedere ad un percorso simile</a:t>
            </a:r>
            <a:r>
              <a:rPr lang="it-IT" dirty="0" smtClean="0"/>
              <a:t>". […] </a:t>
            </a:r>
            <a:r>
              <a:rPr lang="it-IT" dirty="0" smtClean="0"/>
              <a:t>Fontana ha presentato la </a:t>
            </a:r>
            <a:r>
              <a:rPr lang="it-IT" u="sng" dirty="0" smtClean="0"/>
              <a:t>richiesta di accedere alla giustizia </a:t>
            </a:r>
            <a:r>
              <a:rPr lang="it-IT" u="sng" dirty="0" err="1" smtClean="0"/>
              <a:t>riparativa</a:t>
            </a:r>
            <a:r>
              <a:rPr lang="it-IT" u="sng" dirty="0" smtClean="0"/>
              <a:t> lo scorso 15 settembre</a:t>
            </a:r>
            <a:r>
              <a:rPr lang="it-IT" dirty="0" smtClean="0"/>
              <a:t>, davanti alla stessa Corte che lo ha condannato, assenti le parti civili, che hanno già fatto sapere di </a:t>
            </a:r>
            <a:r>
              <a:rPr lang="it-IT" u="sng" dirty="0" smtClean="0"/>
              <a:t>non volerlo incontrare</a:t>
            </a:r>
            <a:r>
              <a:rPr lang="it-IT" dirty="0" smtClean="0"/>
              <a:t>. È</a:t>
            </a:r>
            <a:r>
              <a:rPr lang="it-IT" dirty="0" smtClean="0"/>
              <a:t> </a:t>
            </a:r>
            <a:r>
              <a:rPr lang="it-IT" dirty="0" smtClean="0"/>
              <a:t>arrivata cinque giorni dopo la decisione dei giudici di ammetterlo alla giustizia ripartiva, nuovo istituto introdotto dalla riforma Cartabia, che non è alternativo al carcere. </a:t>
            </a:r>
            <a:r>
              <a:rPr lang="it-IT" u="sng" dirty="0" smtClean="0"/>
              <a:t>Non influisce sull'iter del processo penale, non prevede sconti di pena, e non ha conseguenze neanche dal lato della giustizia civile. È una forma di risoluzione del conflitto, complementare al processo, basata sull'ascolto e sul riconoscimento dell'altro con l'aiuto di un terzo imparziale</a:t>
            </a:r>
            <a:r>
              <a:rPr lang="it-IT" dirty="0" smtClean="0"/>
              <a:t>. </a:t>
            </a:r>
            <a:r>
              <a:rPr lang="it-IT" dirty="0" smtClean="0"/>
              <a:t>[…]</a:t>
            </a:r>
            <a:endParaRPr lang="it-IT" dirty="0"/>
          </a:p>
        </p:txBody>
      </p:sp>
      <p:sp>
        <p:nvSpPr>
          <p:cNvPr id="8" name="Title 1">
            <a:extLst>
              <a:ext uri="{FF2B5EF4-FFF2-40B4-BE49-F238E27FC236}">
                <a16:creationId xmlns="" xmlns:a16="http://schemas.microsoft.com/office/drawing/2014/main"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Esecuzione</a:t>
            </a:r>
            <a:r>
              <a:rPr lang="en-US" sz="3600" dirty="0" smtClean="0">
                <a:solidFill>
                  <a:schemeClr val="tx2"/>
                </a:solidFill>
              </a:rPr>
              <a:t> e </a:t>
            </a:r>
            <a:r>
              <a:rPr lang="en-US" sz="3600" dirty="0" err="1" smtClean="0">
                <a:solidFill>
                  <a:schemeClr val="tx2"/>
                </a:solidFill>
              </a:rPr>
              <a:t>giustizia</a:t>
            </a:r>
            <a:r>
              <a:rPr lang="en-US" sz="3600" dirty="0" smtClean="0">
                <a:solidFill>
                  <a:schemeClr val="tx2"/>
                </a:solidFill>
              </a:rPr>
              <a:t> </a:t>
            </a:r>
            <a:r>
              <a:rPr lang="en-US" sz="3600" dirty="0" err="1" smtClean="0">
                <a:solidFill>
                  <a:schemeClr val="tx2"/>
                </a:solidFill>
              </a:rPr>
              <a:t>riparativa</a:t>
            </a:r>
            <a:endParaRPr lang="en-US" sz="3600" dirty="0">
              <a:solidFill>
                <a:schemeClr val="tx2"/>
              </a:solidFill>
            </a:endParaRP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TotalTime>
  <Words>1310</Words>
  <Application>Microsoft Office PowerPoint</Application>
  <PresentationFormat>Personalizzato</PresentationFormat>
  <Paragraphs>76</Paragraphs>
  <Slides>7</Slides>
  <Notes>2</Notes>
  <HiddenSlides>0</HiddenSlides>
  <MMClips>0</MMClips>
  <ScaleCrop>false</ScaleCrop>
  <HeadingPairs>
    <vt:vector size="4" baseType="variant">
      <vt:variant>
        <vt:lpstr>Tema</vt:lpstr>
      </vt:variant>
      <vt:variant>
        <vt:i4>1</vt:i4>
      </vt:variant>
      <vt:variant>
        <vt:lpstr>Titoli diapositive</vt:lpstr>
      </vt:variant>
      <vt:variant>
        <vt:i4>7</vt:i4>
      </vt:variant>
    </vt:vector>
  </HeadingPairs>
  <TitlesOfParts>
    <vt:vector size="8" baseType="lpstr">
      <vt:lpstr>Tema di Office</vt:lpstr>
      <vt:lpstr>Mod. 1 – Che cosa, come e quanta pena eseguire? Titolo esecutivo e ordine di esecuzione</vt:lpstr>
      <vt:lpstr>Presunzione di non colpevolezza</vt:lpstr>
      <vt:lpstr>Quando una sentenza è definitiva?</vt:lpstr>
      <vt:lpstr>I presupposti dell’esecuzione</vt:lpstr>
      <vt:lpstr>Ordine di esecuzione</vt:lpstr>
      <vt:lpstr>Ordine di esecuzione</vt:lpstr>
      <vt:lpstr>Esecuzione e giustizia riparativa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Criminalità, carcere, libertà personale:  quali limiti alla risposta sanzionatoria dello Stato?</dc:title>
  <dc:creator>Francesco Trapella</dc:creator>
  <cp:lastModifiedBy>Francesco Trapella</cp:lastModifiedBy>
  <cp:revision>16</cp:revision>
  <dcterms:created xsi:type="dcterms:W3CDTF">2023-10-03T16:19:00Z</dcterms:created>
  <dcterms:modified xsi:type="dcterms:W3CDTF">2023-10-04T19:45:59Z</dcterms:modified>
</cp:coreProperties>
</file>