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09/01/2024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590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L’esecuzione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penale</a:t>
            </a:r>
            <a:r>
              <a:rPr lang="en-US" dirty="0" smtClean="0">
                <a:solidFill>
                  <a:srgbClr val="002060"/>
                </a:solidFill>
              </a:rPr>
              <a:t> per </a:t>
            </a:r>
            <a:r>
              <a:rPr lang="en-US" dirty="0" err="1" smtClean="0">
                <a:solidFill>
                  <a:srgbClr val="002060"/>
                </a:solidFill>
              </a:rPr>
              <a:t>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minorenni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497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10 gennaio 2024, </a:t>
            </a:r>
            <a:r>
              <a:rPr lang="it-IT" dirty="0" smtClean="0"/>
              <a:t>ore 16.00 – 18.00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20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Diritto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penale</a:t>
            </a:r>
            <a:r>
              <a:rPr lang="en-US" sz="3600" dirty="0" smtClean="0">
                <a:solidFill>
                  <a:schemeClr val="tx2"/>
                </a:solidFill>
              </a:rPr>
              <a:t> e </a:t>
            </a:r>
            <a:r>
              <a:rPr lang="en-US" sz="3600" dirty="0" err="1" smtClean="0">
                <a:solidFill>
                  <a:schemeClr val="tx2"/>
                </a:solidFill>
              </a:rPr>
              <a:t>minorenni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62558" y="76470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31, comma 2, Cost. – </a:t>
            </a:r>
            <a:r>
              <a:rPr lang="it-IT" i="1" dirty="0" smtClean="0"/>
              <a:t>[La Repubblica]</a:t>
            </a:r>
            <a:r>
              <a:rPr lang="it-IT" dirty="0" smtClean="0"/>
              <a:t> protegge la maternità, l’infanzia e la </a:t>
            </a:r>
            <a:r>
              <a:rPr lang="it-IT" u="sng" dirty="0" smtClean="0"/>
              <a:t>gioventù</a:t>
            </a:r>
            <a:r>
              <a:rPr lang="it-IT" dirty="0" smtClean="0"/>
              <a:t>, favorendo gli istituti necessari a tale scopo.</a:t>
            </a:r>
            <a:endParaRPr lang="it-IT" b="1" dirty="0"/>
          </a:p>
        </p:txBody>
      </p:sp>
      <p:cxnSp>
        <p:nvCxnSpPr>
          <p:cNvPr id="17" name="Connettore 2 16"/>
          <p:cNvCxnSpPr/>
          <p:nvPr/>
        </p:nvCxnSpPr>
        <p:spPr>
          <a:xfrm>
            <a:off x="8111430" y="105273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6743278" y="1772816"/>
            <a:ext cx="446449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Problema:</a:t>
            </a:r>
            <a:r>
              <a:rPr lang="it-IT" dirty="0" smtClean="0"/>
              <a:t> il minore che commette un reato. L’interesse a tutelare la gioventù </a:t>
            </a:r>
            <a:r>
              <a:rPr lang="it-IT" u="sng" dirty="0" err="1" smtClean="0"/>
              <a:t>confligge</a:t>
            </a:r>
            <a:r>
              <a:rPr lang="it-IT" dirty="0" smtClean="0"/>
              <a:t> con quello a punire il fatto.</a:t>
            </a:r>
            <a:endParaRPr lang="it-IT" b="1" dirty="0"/>
          </a:p>
        </p:txBody>
      </p:sp>
      <p:cxnSp>
        <p:nvCxnSpPr>
          <p:cNvPr id="22" name="Connettore 2 21"/>
          <p:cNvCxnSpPr>
            <a:stCxn id="18" idx="1"/>
          </p:cNvCxnSpPr>
          <p:nvPr/>
        </p:nvCxnSpPr>
        <p:spPr>
          <a:xfrm flipH="1" flipV="1">
            <a:off x="5159102" y="2204864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262558" y="1484784"/>
            <a:ext cx="4896544" cy="507831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Regole particolari, diverse da quelle applicabili agli adulti.</a:t>
            </a:r>
            <a:endParaRPr lang="it-IT" dirty="0" smtClean="0"/>
          </a:p>
          <a:p>
            <a:pPr marL="342900" indent="-342900" algn="just">
              <a:buAutoNum type="arabicPeriod"/>
            </a:pPr>
            <a:r>
              <a:rPr lang="it-IT" dirty="0" smtClean="0"/>
              <a:t>Presunta </a:t>
            </a:r>
            <a:r>
              <a:rPr lang="it-IT" u="sng" dirty="0" smtClean="0"/>
              <a:t>incapacità del minore di età &lt; 14 anni</a:t>
            </a:r>
          </a:p>
          <a:p>
            <a:pPr marL="342900" indent="-342900" algn="just">
              <a:buAutoNum type="arabicPeriod"/>
            </a:pPr>
            <a:r>
              <a:rPr lang="it-IT" dirty="0" smtClean="0"/>
              <a:t>Maggiore accessibilità ai </a:t>
            </a:r>
            <a:r>
              <a:rPr lang="it-IT" u="sng" dirty="0" smtClean="0"/>
              <a:t>meccanismi processuali finalizzati ad evitare la condanna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Tenuità od </a:t>
            </a:r>
            <a:r>
              <a:rPr lang="it-IT" dirty="0" err="1" smtClean="0"/>
              <a:t>occasionalità</a:t>
            </a:r>
            <a:r>
              <a:rPr lang="it-IT" dirty="0" smtClean="0"/>
              <a:t> del fatto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Messa alla prova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Perdono giudiziale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Pene sostitutive più accessibili (semidetenzione; libertà controllata)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Innalzamento a 3 anni della soglia di sospensione condizionale della pena</a:t>
            </a:r>
          </a:p>
          <a:p>
            <a:pPr marL="342900" indent="-342900" algn="just">
              <a:buAutoNum type="arabicPeriod"/>
            </a:pPr>
            <a:r>
              <a:rPr lang="it-IT" u="sng" dirty="0" smtClean="0"/>
              <a:t>Tribunali </a:t>
            </a:r>
            <a:r>
              <a:rPr lang="it-IT" i="1" u="sng" dirty="0" smtClean="0"/>
              <a:t>ad hoc</a:t>
            </a:r>
            <a:r>
              <a:rPr lang="it-IT" u="sng" dirty="0" smtClean="0"/>
              <a:t> e percorsi di esecuzione della pena diversi</a:t>
            </a:r>
            <a:r>
              <a:rPr lang="it-IT" dirty="0" smtClean="0"/>
              <a:t> da quelli degli adulti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Tribunali per i minorenni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USSM (Ufficio servizio sociale per minorenni)</a:t>
            </a:r>
          </a:p>
          <a:p>
            <a:pPr marL="800100" lvl="1" indent="-342900" algn="just">
              <a:buFontTx/>
              <a:buChar char="-"/>
            </a:pPr>
            <a:r>
              <a:rPr lang="it-IT" dirty="0" smtClean="0"/>
              <a:t>IPM (Istituti penali per minorenni)</a:t>
            </a:r>
            <a:endParaRPr lang="it-IT" dirty="0"/>
          </a:p>
        </p:txBody>
      </p:sp>
      <p:sp>
        <p:nvSpPr>
          <p:cNvPr id="27" name="CasellaDiTesto 26"/>
          <p:cNvSpPr txBox="1"/>
          <p:nvPr/>
        </p:nvSpPr>
        <p:spPr>
          <a:xfrm>
            <a:off x="5519142" y="2852936"/>
            <a:ext cx="6480720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Fonti:</a:t>
            </a:r>
          </a:p>
          <a:p>
            <a:pPr algn="just"/>
            <a:r>
              <a:rPr lang="it-IT" b="1" dirty="0" smtClean="0"/>
              <a:t>D.P.R. 22 settembre 1988, n. 488</a:t>
            </a:r>
            <a:r>
              <a:rPr lang="it-IT" dirty="0" smtClean="0"/>
              <a:t> – Regola il procedimento penale a carico dei minorenni.</a:t>
            </a:r>
          </a:p>
          <a:p>
            <a:pPr algn="just"/>
            <a:r>
              <a:rPr lang="it-IT" b="1" dirty="0" smtClean="0"/>
              <a:t>D.lgs. 2 ottobre 2018, n. 121</a:t>
            </a:r>
            <a:r>
              <a:rPr lang="it-IT" dirty="0" smtClean="0"/>
              <a:t> – Regola l’esecuzione penale per i minorenni (rende, così, residuali le parti dell’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che si dedicano ai minorenni).</a:t>
            </a:r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5519142" y="4797152"/>
            <a:ext cx="6480720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… e il riformatorio?</a:t>
            </a:r>
            <a:r>
              <a:rPr lang="it-IT" sz="1600" dirty="0" smtClean="0"/>
              <a:t> Il ricovero in riformatorio è previsto dall’art. 223 c.p. come </a:t>
            </a:r>
            <a:r>
              <a:rPr lang="it-IT" sz="1600" u="sng" dirty="0" smtClean="0"/>
              <a:t>misura di sicurezza</a:t>
            </a:r>
            <a:r>
              <a:rPr lang="it-IT" sz="1600" dirty="0" smtClean="0"/>
              <a:t> (è, quindi, uno strumento che serve ad arginare la pericolosità sociale del ristretto e non a punirlo) e si applica anche a minori di età inferiore a 14 anni. Non va, quindi, confuso con gli IPM. L’art. 223 c.p., seppure non abrogato, è </a:t>
            </a:r>
            <a:r>
              <a:rPr lang="it-IT" sz="1600" u="sng" dirty="0" smtClean="0"/>
              <a:t>oggi inapplicato</a:t>
            </a:r>
            <a:r>
              <a:rPr lang="it-IT" sz="1600" dirty="0" smtClean="0"/>
              <a:t>, stante l’art. 36 </a:t>
            </a:r>
            <a:r>
              <a:rPr lang="it-IT" sz="1600" dirty="0" err="1" smtClean="0"/>
              <a:t>d.P.R.</a:t>
            </a:r>
            <a:r>
              <a:rPr lang="it-IT" sz="1600" dirty="0" smtClean="0"/>
              <a:t> 488/1988 che, per casi di pericolosità, prevede il </a:t>
            </a:r>
            <a:r>
              <a:rPr lang="it-IT" sz="1600" i="1" dirty="0" smtClean="0"/>
              <a:t>collocamento del minore in comunità</a:t>
            </a:r>
            <a:r>
              <a:rPr lang="it-IT" sz="1600" dirty="0" smtClean="0"/>
              <a:t>.</a:t>
            </a:r>
            <a:endParaRPr lang="it-IT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Gli</a:t>
            </a:r>
            <a:r>
              <a:rPr lang="en-US" sz="3600" dirty="0" smtClean="0">
                <a:solidFill>
                  <a:schemeClr val="tx2"/>
                </a:solidFill>
              </a:rPr>
              <a:t> I.P.M.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Residualità della detenzione per i minorenni – </a:t>
            </a:r>
            <a:r>
              <a:rPr lang="it-IT" dirty="0" smtClean="0"/>
              <a:t>principio al quale il </a:t>
            </a:r>
            <a:r>
              <a:rPr lang="it-IT" dirty="0" err="1" smtClean="0"/>
              <a:t>d.P.R.</a:t>
            </a:r>
            <a:r>
              <a:rPr lang="it-IT" dirty="0" smtClean="0"/>
              <a:t> 448/1988 informa sia il processo per i minorenni, sia la fase esecutiva.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484784"/>
            <a:ext cx="1173730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17 </a:t>
            </a:r>
            <a:r>
              <a:rPr lang="it-IT" dirty="0" smtClean="0"/>
              <a:t>IPM in tutta Italia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Ospitano </a:t>
            </a:r>
            <a:r>
              <a:rPr lang="it-IT" b="1" dirty="0" smtClean="0"/>
              <a:t>minorenni</a:t>
            </a:r>
            <a:r>
              <a:rPr lang="it-IT" dirty="0" smtClean="0"/>
              <a:t> e </a:t>
            </a:r>
            <a:r>
              <a:rPr lang="it-IT" b="1" dirty="0" smtClean="0"/>
              <a:t>“giovani adulti”</a:t>
            </a:r>
            <a:r>
              <a:rPr lang="it-IT" dirty="0" smtClean="0"/>
              <a:t> (</a:t>
            </a:r>
            <a:r>
              <a:rPr lang="it-IT" dirty="0" err="1" smtClean="0"/>
              <a:t>adulti</a:t>
            </a:r>
            <a:r>
              <a:rPr lang="it-IT" dirty="0" smtClean="0"/>
              <a:t> di età &lt; 25 </a:t>
            </a:r>
            <a:r>
              <a:rPr lang="it-IT" dirty="0" err="1" smtClean="0"/>
              <a:t>anni*</a:t>
            </a:r>
            <a:r>
              <a:rPr lang="it-IT" dirty="0" smtClean="0"/>
              <a:t>) che abbiano commesso il reato prima della maggiore età.</a:t>
            </a:r>
            <a:endParaRPr lang="it-IT" sz="1200" dirty="0" smtClean="0"/>
          </a:p>
          <a:p>
            <a:pPr algn="just"/>
            <a:r>
              <a:rPr lang="it-IT" sz="1200" b="1" dirty="0" smtClean="0"/>
              <a:t>	*</a:t>
            </a:r>
            <a:r>
              <a:rPr lang="it-IT" sz="1200" dirty="0" smtClean="0"/>
              <a:t> </a:t>
            </a:r>
            <a:r>
              <a:rPr lang="it-IT" sz="1200" dirty="0" smtClean="0"/>
              <a:t>prima della L.11.8.2014, n. 117 la soglia era 21</a:t>
            </a:r>
            <a:endParaRPr lang="it-IT" sz="12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2348880"/>
            <a:ext cx="11737304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Il trattamento rieducativo</a:t>
            </a:r>
          </a:p>
          <a:p>
            <a:pPr algn="just">
              <a:buFontTx/>
              <a:buChar char="-"/>
            </a:pPr>
            <a:r>
              <a:rPr lang="it-IT" dirty="0" smtClean="0"/>
              <a:t>IPM come </a:t>
            </a:r>
            <a:r>
              <a:rPr lang="it-IT" u="sng" dirty="0" smtClean="0"/>
              <a:t>luogo di diritti</a:t>
            </a:r>
            <a:r>
              <a:rPr lang="it-IT" dirty="0" smtClean="0"/>
              <a:t> (pieno riconoscimento dei diritti soggettivi dei giovani detenuti)</a:t>
            </a:r>
          </a:p>
          <a:p>
            <a:pPr algn="just">
              <a:buFontTx/>
              <a:buChar char="-"/>
            </a:pPr>
            <a:r>
              <a:rPr lang="it-IT" dirty="0" smtClean="0"/>
              <a:t> </a:t>
            </a:r>
            <a:r>
              <a:rPr lang="it-IT" u="sng" dirty="0" smtClean="0"/>
              <a:t>Trattamento individualizzato</a:t>
            </a:r>
            <a:r>
              <a:rPr lang="it-IT" dirty="0" smtClean="0"/>
              <a:t>, con particolare attenzione alla scoperta delle attitudini del ristretto, che viene valorizzato a coltivarle anche attraverso un’azione educativa integrata con i Servizi sociali del territorio (art. 14 d.lgs. 121/2018)</a:t>
            </a:r>
          </a:p>
          <a:p>
            <a:pPr algn="just">
              <a:buFontTx/>
              <a:buChar char="-"/>
            </a:pPr>
            <a:r>
              <a:rPr lang="it-IT" dirty="0" smtClean="0"/>
              <a:t> </a:t>
            </a:r>
            <a:r>
              <a:rPr lang="it-IT" u="sng" dirty="0" smtClean="0"/>
              <a:t>Attività rieducative</a:t>
            </a:r>
            <a:r>
              <a:rPr lang="it-IT" dirty="0" smtClean="0"/>
              <a:t> (alfabetizzazione, studio, avviamento professionale, sport, iniziative culturali, ecc.)</a:t>
            </a:r>
          </a:p>
          <a:p>
            <a:pPr algn="just">
              <a:buFontTx/>
              <a:buChar char="-"/>
            </a:pPr>
            <a:r>
              <a:rPr lang="it-IT" dirty="0" smtClean="0"/>
              <a:t> </a:t>
            </a:r>
            <a:r>
              <a:rPr lang="it-IT" dirty="0" smtClean="0"/>
              <a:t>Mantenimento dei </a:t>
            </a:r>
            <a:r>
              <a:rPr lang="it-IT" u="sng" dirty="0" smtClean="0"/>
              <a:t>legami con figure di riferimento</a:t>
            </a:r>
            <a:r>
              <a:rPr lang="it-IT" dirty="0" smtClean="0"/>
              <a:t> (art. 19 d.lgs. 121/2018) </a:t>
            </a:r>
            <a:r>
              <a:rPr lang="it-IT" dirty="0" smtClean="0">
                <a:sym typeface="Wingdings" pitchFamily="2" charset="2"/>
              </a:rPr>
              <a:t> prossimità (art. 22 d.lgs. 121/2018)</a:t>
            </a:r>
          </a:p>
          <a:p>
            <a:pPr algn="just">
              <a:buFontTx/>
              <a:buChar char="-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u="sng" dirty="0" smtClean="0">
                <a:sym typeface="Wingdings" pitchFamily="2" charset="2"/>
              </a:rPr>
              <a:t>Continuità</a:t>
            </a:r>
            <a:r>
              <a:rPr lang="it-IT" dirty="0" smtClean="0">
                <a:sym typeface="Wingdings" pitchFamily="2" charset="2"/>
              </a:rPr>
              <a:t> con processi educativi già in atto (sempre art. 14 d.lgs. 121/2018)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437112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Responsabili del trattamento rieducativo: </a:t>
            </a:r>
            <a:r>
              <a:rPr lang="it-IT" u="sng" dirty="0" smtClean="0"/>
              <a:t>direttore dell’IPM</a:t>
            </a:r>
            <a:r>
              <a:rPr lang="it-IT" dirty="0" smtClean="0"/>
              <a:t> e </a:t>
            </a:r>
            <a:r>
              <a:rPr lang="it-IT" u="sng" dirty="0" smtClean="0"/>
              <a:t>magistrato di sorveglianza</a:t>
            </a:r>
            <a:r>
              <a:rPr lang="it-IT" dirty="0" smtClean="0"/>
              <a:t> presso il Tribunale per i minorenni competente per territorio (v. art. 5, </a:t>
            </a:r>
            <a:r>
              <a:rPr lang="it-IT" dirty="0" err="1" smtClean="0"/>
              <a:t>d.P.R.</a:t>
            </a:r>
            <a:r>
              <a:rPr lang="it-IT" dirty="0" smtClean="0"/>
              <a:t> 230/2000: compiti di vigilanza identici a quelli per gli adulti).</a:t>
            </a:r>
          </a:p>
          <a:p>
            <a:pPr algn="just"/>
            <a:r>
              <a:rPr lang="it-IT" b="1" dirty="0" smtClean="0"/>
              <a:t>Figure coinvolte nel trattamento rieducativo:</a:t>
            </a:r>
            <a:r>
              <a:rPr lang="it-IT" dirty="0" smtClean="0"/>
              <a:t> </a:t>
            </a:r>
            <a:r>
              <a:rPr lang="it-IT" u="sng" dirty="0" smtClean="0"/>
              <a:t>USSM</a:t>
            </a:r>
            <a:r>
              <a:rPr lang="it-IT" dirty="0" smtClean="0"/>
              <a:t> (il cui ruolo è di </a:t>
            </a:r>
            <a:r>
              <a:rPr lang="it-IT" i="1" dirty="0" smtClean="0"/>
              <a:t>supporto all’autorità giudiziaria</a:t>
            </a:r>
            <a:r>
              <a:rPr lang="it-IT" dirty="0" smtClean="0"/>
              <a:t>, sia in fase di cognizione che di esecuzione, nel formulare ipotesi progettuali concrete, utili alla rieducazione del minore).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5733256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Qualche numero … </a:t>
            </a:r>
            <a:r>
              <a:rPr lang="it-IT" dirty="0" smtClean="0"/>
              <a:t>nel 2022, 316 ristretti negli IPM in Italia, di cui 140 stranieri (44,30%) e di cui 8 donne, di cui 4 straniere. L’IPM più affollato era quello di Torino (38 detenuti), mentre quello meno affollato era quello femminile di </a:t>
            </a:r>
            <a:r>
              <a:rPr lang="it-IT" dirty="0" err="1" smtClean="0"/>
              <a:t>Pontremoli</a:t>
            </a:r>
            <a:r>
              <a:rPr lang="it-IT" dirty="0" smtClean="0"/>
              <a:t> (3 detenute). Il 52,5% dei detenuti era in attesa di giudizio. I giovani adulti sono quasi il 60% della popolazione carceraria.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trattamento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rieducativo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90550" y="836712"/>
            <a:ext cx="11809312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1, comma 2, d.lgs. 121/2018 – </a:t>
            </a:r>
            <a:r>
              <a:rPr lang="it-IT" dirty="0" smtClean="0"/>
              <a:t>L'esecuzione della pena detentiva e delle misure penali di </a:t>
            </a:r>
            <a:r>
              <a:rPr lang="it-IT" dirty="0" smtClean="0"/>
              <a:t>comunità </a:t>
            </a:r>
            <a:r>
              <a:rPr lang="it-IT" dirty="0" smtClean="0"/>
              <a:t>deve favorire percorsi di </a:t>
            </a:r>
            <a:r>
              <a:rPr lang="it-IT" u="sng" dirty="0" smtClean="0">
                <a:solidFill>
                  <a:srgbClr val="C00000"/>
                </a:solidFill>
              </a:rPr>
              <a:t>giustizia </a:t>
            </a:r>
            <a:r>
              <a:rPr lang="it-IT" u="sng" dirty="0" err="1" smtClean="0">
                <a:solidFill>
                  <a:srgbClr val="C00000"/>
                </a:solidFill>
              </a:rPr>
              <a:t>riparativa</a:t>
            </a:r>
            <a:r>
              <a:rPr lang="it-IT" u="sng" dirty="0" smtClean="0">
                <a:solidFill>
                  <a:srgbClr val="C00000"/>
                </a:solidFill>
              </a:rPr>
              <a:t> e di mediazione con le vittime di reato</a:t>
            </a:r>
            <a:r>
              <a:rPr lang="it-IT" dirty="0" smtClean="0"/>
              <a:t>. Tende </a:t>
            </a:r>
            <a:r>
              <a:rPr lang="it-IT" dirty="0" smtClean="0"/>
              <a:t>altresì </a:t>
            </a:r>
            <a:r>
              <a:rPr lang="it-IT" dirty="0" smtClean="0"/>
              <a:t>a favorire la </a:t>
            </a:r>
            <a:r>
              <a:rPr lang="it-IT" u="sng" dirty="0" smtClean="0">
                <a:solidFill>
                  <a:srgbClr val="7030A0"/>
                </a:solidFill>
              </a:rPr>
              <a:t>responsabilizzazione</a:t>
            </a:r>
            <a:r>
              <a:rPr lang="it-IT" dirty="0" smtClean="0"/>
              <a:t>, l'</a:t>
            </a:r>
            <a:r>
              <a:rPr lang="it-IT" u="sng" dirty="0" smtClean="0">
                <a:solidFill>
                  <a:srgbClr val="7030A0"/>
                </a:solidFill>
              </a:rPr>
              <a:t>educazione</a:t>
            </a:r>
            <a:r>
              <a:rPr lang="it-IT" dirty="0" smtClean="0"/>
              <a:t> e il </a:t>
            </a:r>
            <a:r>
              <a:rPr lang="it-IT" u="sng" dirty="0" smtClean="0">
                <a:solidFill>
                  <a:srgbClr val="7030A0"/>
                </a:solidFill>
              </a:rPr>
              <a:t>pieno sviluppo psico-fisico del minorenne</a:t>
            </a:r>
            <a:r>
              <a:rPr lang="it-IT" dirty="0" smtClean="0"/>
              <a:t>, la </a:t>
            </a:r>
            <a:r>
              <a:rPr lang="it-IT" u="sng" dirty="0" smtClean="0">
                <a:solidFill>
                  <a:srgbClr val="7030A0"/>
                </a:solidFill>
              </a:rPr>
              <a:t>preparazione alla vita libera</a:t>
            </a:r>
            <a:r>
              <a:rPr lang="it-IT" dirty="0" smtClean="0"/>
              <a:t>, l'</a:t>
            </a:r>
            <a:r>
              <a:rPr lang="it-IT" u="sng" dirty="0" smtClean="0">
                <a:solidFill>
                  <a:srgbClr val="7030A0"/>
                </a:solidFill>
              </a:rPr>
              <a:t>inclusione sociale</a:t>
            </a:r>
            <a:r>
              <a:rPr lang="it-IT" dirty="0" smtClean="0"/>
              <a:t> e a </a:t>
            </a:r>
            <a:r>
              <a:rPr lang="it-IT" u="sng" dirty="0" smtClean="0">
                <a:solidFill>
                  <a:srgbClr val="7030A0"/>
                </a:solidFill>
              </a:rPr>
              <a:t>prevenire la commissione di ulteriori reati</a:t>
            </a:r>
            <a:r>
              <a:rPr lang="it-IT" dirty="0" smtClean="0"/>
              <a:t>, anche mediante il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ricorso ai percorsi di istruzione, di formazione professionale,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di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educazione alla cittadinanza attiva e responsabile, e ad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attività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di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utilità </a:t>
            </a:r>
            <a:r>
              <a:rPr lang="it-IT" u="sng" dirty="0" smtClean="0">
                <a:solidFill>
                  <a:schemeClr val="accent3">
                    <a:lumMod val="50000"/>
                  </a:schemeClr>
                </a:solidFill>
              </a:rPr>
              <a:t>sociale, culturali, sportive e di tempo libero</a:t>
            </a:r>
            <a:r>
              <a:rPr lang="it-IT" dirty="0" smtClean="0"/>
              <a:t>. </a:t>
            </a:r>
            <a:endParaRPr lang="it-IT" b="1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3790950" y="1412776"/>
            <a:ext cx="0" cy="158417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622598" y="2996952"/>
            <a:ext cx="5832648" cy="258532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Linee guida del Ministero della Giustizia – Dipartimento per la Giustizia minorile e di comunità</a:t>
            </a:r>
            <a:r>
              <a:rPr lang="it-IT" dirty="0" smtClean="0"/>
              <a:t> – </a:t>
            </a:r>
            <a:r>
              <a:rPr lang="it-IT" u="sng" dirty="0" smtClean="0"/>
              <a:t>Vittima</a:t>
            </a:r>
            <a:r>
              <a:rPr lang="it-IT" dirty="0" smtClean="0"/>
              <a:t>: sia il soggetto passivo del reato, sia il familiare; </a:t>
            </a:r>
            <a:r>
              <a:rPr lang="it-IT" u="sng" dirty="0" smtClean="0"/>
              <a:t>autore del reato</a:t>
            </a:r>
            <a:r>
              <a:rPr lang="it-IT" dirty="0" smtClean="0"/>
              <a:t>: il soggetto attivo del reato, anche prima della condanna (</a:t>
            </a:r>
            <a:r>
              <a:rPr lang="it-IT" i="1" dirty="0" smtClean="0"/>
              <a:t>presunzione di non colpevolezza???</a:t>
            </a:r>
            <a:r>
              <a:rPr lang="it-IT" dirty="0" smtClean="0"/>
              <a:t>).</a:t>
            </a:r>
          </a:p>
          <a:p>
            <a:pPr algn="just"/>
            <a:r>
              <a:rPr lang="it-IT" u="sng" dirty="0" smtClean="0"/>
              <a:t>Percorsi di giustizia </a:t>
            </a:r>
            <a:r>
              <a:rPr lang="it-IT" u="sng" dirty="0" err="1" smtClean="0"/>
              <a:t>riparativa</a:t>
            </a:r>
            <a:r>
              <a:rPr lang="it-IT" dirty="0" smtClean="0"/>
              <a:t> (</a:t>
            </a:r>
            <a:r>
              <a:rPr lang="it-IT" i="1" dirty="0" err="1" smtClean="0"/>
              <a:t>grauiti</a:t>
            </a:r>
            <a:r>
              <a:rPr lang="it-IT" dirty="0" smtClean="0"/>
              <a:t>): mediazione autore/vittima, scuse formali, incontri tra vittime e autori di reati analoghi a quello subito; gruppi di discussione e mediazioni allargate.</a:t>
            </a:r>
            <a:endParaRPr lang="it-IT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10847734" y="1412776"/>
            <a:ext cx="0" cy="151216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7031310" y="2924944"/>
            <a:ext cx="4968552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Obiettivi dei progetti</a:t>
            </a:r>
            <a:r>
              <a:rPr lang="it-IT" dirty="0" smtClean="0"/>
              <a:t>, da conseguire mediante il </a:t>
            </a:r>
            <a:r>
              <a:rPr lang="it-IT" u="sng" dirty="0" smtClean="0"/>
              <a:t>progressivo reinserimento del minore in libertà</a:t>
            </a:r>
            <a:r>
              <a:rPr lang="it-IT" dirty="0" smtClean="0"/>
              <a:t>.</a:t>
            </a:r>
            <a:endParaRPr lang="it-IT" i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031310" y="3789040"/>
            <a:ext cx="4968552" cy="2862322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Strumenti per il progressivo reinserimento in libertà</a:t>
            </a:r>
            <a:r>
              <a:rPr lang="it-IT" dirty="0" smtClean="0"/>
              <a:t>:</a:t>
            </a:r>
          </a:p>
          <a:p>
            <a:pPr algn="just">
              <a:buFontTx/>
              <a:buChar char="-"/>
            </a:pPr>
            <a:r>
              <a:rPr lang="it-IT" dirty="0" smtClean="0"/>
              <a:t>Istruzione</a:t>
            </a:r>
          </a:p>
          <a:p>
            <a:pPr algn="just">
              <a:buFontTx/>
              <a:buChar char="-"/>
            </a:pPr>
            <a:r>
              <a:rPr lang="it-IT" dirty="0" smtClean="0"/>
              <a:t>Formazione professionale</a:t>
            </a:r>
          </a:p>
          <a:p>
            <a:pPr algn="just">
              <a:buFontTx/>
              <a:buChar char="-"/>
            </a:pPr>
            <a:r>
              <a:rPr lang="it-IT" dirty="0" smtClean="0"/>
              <a:t>Educazione alla cittadinanza attiva e responsabile</a:t>
            </a:r>
          </a:p>
          <a:p>
            <a:pPr algn="just">
              <a:buFontTx/>
              <a:buChar char="-"/>
            </a:pPr>
            <a:r>
              <a:rPr lang="it-IT" dirty="0" smtClean="0"/>
              <a:t> </a:t>
            </a:r>
            <a:r>
              <a:rPr lang="it-IT" dirty="0" smtClean="0"/>
              <a:t>Attività di utilità sociale (attività che impegnano il reo e la collettività nel recupero dei valori infranti dal reato) e lavoro di pubblica utilità (prestazione a beneficio della collettività. Diversamente dalle AUS è una sanzione).</a:t>
            </a:r>
            <a:endParaRPr lang="it-IT" dirty="0"/>
          </a:p>
        </p:txBody>
      </p:sp>
      <p:cxnSp>
        <p:nvCxnSpPr>
          <p:cNvPr id="14" name="Connettore 1 13"/>
          <p:cNvCxnSpPr/>
          <p:nvPr/>
        </p:nvCxnSpPr>
        <p:spPr>
          <a:xfrm>
            <a:off x="6671270" y="2204864"/>
            <a:ext cx="0" cy="2952328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endCxn id="12" idx="1"/>
          </p:cNvCxnSpPr>
          <p:nvPr/>
        </p:nvCxnSpPr>
        <p:spPr>
          <a:xfrm>
            <a:off x="6671270" y="5157192"/>
            <a:ext cx="360040" cy="0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262558" y="5733256"/>
            <a:ext cx="6624736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Chi guida i percorsi di giustizia </a:t>
            </a:r>
            <a:r>
              <a:rPr lang="it-IT" b="1" dirty="0" err="1" smtClean="0"/>
              <a:t>riparativa</a:t>
            </a:r>
            <a:r>
              <a:rPr lang="it-IT" b="1" dirty="0" smtClean="0"/>
              <a:t>?</a:t>
            </a:r>
            <a:r>
              <a:rPr lang="it-IT" dirty="0" smtClean="0"/>
              <a:t> Soggetti </a:t>
            </a:r>
            <a:r>
              <a:rPr lang="it-IT" i="1" dirty="0" smtClean="0"/>
              <a:t>imparziali </a:t>
            </a:r>
            <a:r>
              <a:rPr lang="it-IT" dirty="0" smtClean="0"/>
              <a:t>(non hanno, né hanno mai avuto rapporti con le parti)</a:t>
            </a:r>
            <a:r>
              <a:rPr lang="it-IT" i="1" dirty="0" smtClean="0"/>
              <a:t>, neutri </a:t>
            </a:r>
            <a:r>
              <a:rPr lang="it-IT" dirty="0" smtClean="0"/>
              <a:t>rispetto alla questione della responsabilità dell’autore)</a:t>
            </a:r>
            <a:r>
              <a:rPr lang="it-IT" i="1" dirty="0" smtClean="0"/>
              <a:t> </a:t>
            </a:r>
            <a:r>
              <a:rPr lang="it-IT" dirty="0" smtClean="0"/>
              <a:t>e </a:t>
            </a:r>
            <a:r>
              <a:rPr lang="it-IT" i="1" dirty="0" smtClean="0"/>
              <a:t>terzi </a:t>
            </a:r>
            <a:r>
              <a:rPr lang="it-IT" dirty="0" smtClean="0"/>
              <a:t>rispetto alle parti.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Misure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premiali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comunità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Definizione – </a:t>
            </a:r>
            <a:r>
              <a:rPr lang="it-IT" dirty="0" smtClean="0"/>
              <a:t>misure </a:t>
            </a:r>
            <a:r>
              <a:rPr lang="it-IT" u="sng" dirty="0" smtClean="0"/>
              <a:t>alternative alla permanenza in carcere</a:t>
            </a:r>
            <a:r>
              <a:rPr lang="it-IT" dirty="0" smtClean="0"/>
              <a:t>, disposte se idonee a favorire l’</a:t>
            </a:r>
            <a:r>
              <a:rPr lang="it-IT" u="sng" dirty="0" smtClean="0"/>
              <a:t>evoluzione</a:t>
            </a:r>
            <a:r>
              <a:rPr lang="it-IT" dirty="0" smtClean="0"/>
              <a:t> positiva della personalità e il percorso di </a:t>
            </a:r>
            <a:r>
              <a:rPr lang="it-IT" u="sng" dirty="0" smtClean="0"/>
              <a:t>recupero</a:t>
            </a:r>
            <a:r>
              <a:rPr lang="it-IT" dirty="0" smtClean="0"/>
              <a:t> attraverso la progettazione di </a:t>
            </a:r>
            <a:r>
              <a:rPr lang="it-IT" u="sng" dirty="0" smtClean="0"/>
              <a:t>interventi educativi</a:t>
            </a:r>
            <a:r>
              <a:rPr lang="it-IT" dirty="0" smtClean="0"/>
              <a:t> (art. 2, comma 2, d.lgs. 121/2018).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48478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Tipologie – </a:t>
            </a:r>
            <a:r>
              <a:rPr lang="it-IT" dirty="0" smtClean="0"/>
              <a:t>affidamento in prova al servizio sociale, affidamento in prova con detenzione domiciliare, detenzione domiciliare, semilibertà, affidamento in prova in casi particolari (art. 2, comma 1, d.lgs. 121/2018).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2276872"/>
            <a:ext cx="11737304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– </a:t>
            </a:r>
            <a:r>
              <a:rPr lang="it-IT" dirty="0" err="1" smtClean="0"/>
              <a:t>procedimento</a:t>
            </a:r>
            <a:r>
              <a:rPr lang="it-IT" dirty="0" smtClean="0"/>
              <a:t> partecipato (art. 666 c.p.p.) davanti al tribunale per i minorenni in funzione di tribunale di sorveglianza (art. 79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.). Al procedimento partecipa l’</a:t>
            </a:r>
            <a:r>
              <a:rPr lang="it-IT" u="sng" dirty="0" smtClean="0"/>
              <a:t>USSM</a:t>
            </a:r>
            <a:r>
              <a:rPr lang="it-IT" dirty="0" smtClean="0"/>
              <a:t> per concordare gli interventi necessari ai fini della corretta esecuzione della misura.</a:t>
            </a:r>
          </a:p>
          <a:p>
            <a:pPr algn="just"/>
            <a:r>
              <a:rPr lang="it-IT" i="1" dirty="0" smtClean="0"/>
              <a:t>Amplissimi poteri istruttori</a:t>
            </a:r>
            <a:r>
              <a:rPr lang="it-IT" dirty="0" smtClean="0"/>
              <a:t> del tribunale per raccogliere elementi utili a decidere sulla misura (es. idoneità del domicilio, solidità del nucleo familiare, pregressi percorsi educativi avviati dal condannato, ma anche grado di istruzione, rapporti sociali, episodi comprovanti un grado di maturità/immaturità rilevante, ecc.) (art. 2, comma 4, d.lgs. 121/2018)</a:t>
            </a:r>
          </a:p>
          <a:p>
            <a:pPr algn="just"/>
            <a:r>
              <a:rPr lang="it-IT" i="1" dirty="0" smtClean="0"/>
              <a:t>Criteri di scelta della misura</a:t>
            </a:r>
            <a:r>
              <a:rPr lang="it-IT" dirty="0" smtClean="0"/>
              <a:t>: minore sacrificio possibile della libertà personale (art. 2, comma 5, d.lgs. 121/2018)</a:t>
            </a:r>
            <a:endParaRPr lang="it-IT" i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437112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Ostatività</a:t>
            </a:r>
            <a:r>
              <a:rPr lang="it-IT" dirty="0" smtClean="0"/>
              <a:t> (art. 2, comma 3, d.lgs. 121/2018) </a:t>
            </a:r>
            <a:r>
              <a:rPr lang="it-IT" dirty="0" smtClean="0">
                <a:sym typeface="Wingdings" pitchFamily="2" charset="2"/>
              </a:rPr>
              <a:t> richiamo all’art. 4-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</a:t>
            </a:r>
            <a:endParaRPr lang="it-IT" b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6599262" y="2852936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4511030" y="5013176"/>
            <a:ext cx="7416824" cy="17543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L’USSM si occupa anche dell’</a:t>
            </a:r>
            <a:r>
              <a:rPr lang="it-IT" u="sng" dirty="0" smtClean="0"/>
              <a:t>osservazione</a:t>
            </a:r>
            <a:r>
              <a:rPr lang="it-IT" dirty="0" smtClean="0"/>
              <a:t> e mantiene </a:t>
            </a:r>
            <a:r>
              <a:rPr lang="it-IT" u="sng" dirty="0" smtClean="0"/>
              <a:t>contatti con le strutture penitenziarie e sanitarie eventualmente coinvolte</a:t>
            </a:r>
            <a:r>
              <a:rPr lang="it-IT" dirty="0" smtClean="0"/>
              <a:t>; può suggerire il collocamento del minore in comunità (art. 2, comma 8, d.lgs. 121/2018) o approfondimenti di carattere socio-sanitario (art. 2, comma 9, d.lgs. 121/2018). Si occupa anche dell’</a:t>
            </a:r>
            <a:r>
              <a:rPr lang="it-IT" u="sng" dirty="0" smtClean="0"/>
              <a:t>eventuale individuazione di un domicilio</a:t>
            </a:r>
            <a:r>
              <a:rPr lang="it-IT" dirty="0" smtClean="0"/>
              <a:t> per consentire l’esecuzione della misura (art. 2, comma 1, d.lgs. 121/2018).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Altri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benefici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Sono quelli previsti dall’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</a:t>
            </a:r>
            <a:r>
              <a:rPr lang="it-IT" dirty="0" smtClean="0"/>
              <a:t>Nel percorso rieducativo particolare importanza hanno i</a:t>
            </a:r>
            <a:r>
              <a:rPr lang="it-IT" dirty="0" smtClean="0"/>
              <a:t> </a:t>
            </a:r>
            <a:r>
              <a:rPr lang="it-IT" b="1" dirty="0" smtClean="0"/>
              <a:t>permessi premio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268760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30-</a:t>
            </a:r>
            <a:r>
              <a:rPr lang="it-IT" b="1" i="1" dirty="0" smtClean="0"/>
              <a:t>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, applicabile integralmente con alcune differenze: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La durata di ciascun permesso premio non può superare i </a:t>
            </a:r>
            <a:r>
              <a:rPr lang="it-IT" b="1" dirty="0" smtClean="0"/>
              <a:t>30 giorni</a:t>
            </a:r>
            <a:r>
              <a:rPr lang="it-IT" dirty="0" smtClean="0"/>
              <a:t> (per gli adulti sono 15).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In un anno i giorni di permessi premio non possono essere più di </a:t>
            </a:r>
            <a:r>
              <a:rPr lang="it-IT" b="1" dirty="0" smtClean="0"/>
              <a:t>100</a:t>
            </a:r>
            <a:r>
              <a:rPr lang="it-IT" dirty="0" smtClean="0"/>
              <a:t> (per gli adulti sono 45).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2348880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30-</a:t>
            </a:r>
            <a:r>
              <a:rPr lang="it-IT" b="1" i="1" dirty="0" smtClean="0"/>
              <a:t>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</a:t>
            </a:r>
            <a:r>
              <a:rPr lang="it-IT" b="1" i="1" dirty="0" smtClean="0"/>
              <a:t>vs.</a:t>
            </a:r>
            <a:r>
              <a:rPr lang="it-IT" b="1" dirty="0" smtClean="0"/>
              <a:t> art. 4-</a:t>
            </a:r>
            <a:r>
              <a:rPr lang="it-IT" b="1" i="1" dirty="0" smtClean="0"/>
              <a:t>bis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 – Concessione di permessi premio subordinata alla </a:t>
            </a:r>
            <a:r>
              <a:rPr lang="it-IT" i="1" dirty="0" smtClean="0"/>
              <a:t>collaborazione effettiva</a:t>
            </a:r>
            <a:r>
              <a:rPr lang="it-IT" dirty="0" smtClean="0"/>
              <a:t>. Vale anche per i minorenni (v. art. 2, comma 3, d.lgs. 121/2018)??? Non sono ammessi per i minorenni gli stessi automatismi che valgono per gli adulti; dunque il richiamo ai criteri dell’</a:t>
            </a:r>
            <a:r>
              <a:rPr lang="it-IT" dirty="0" err="1" smtClean="0"/>
              <a:t>ostatività</a:t>
            </a:r>
            <a:r>
              <a:rPr lang="it-IT" dirty="0" smtClean="0"/>
              <a:t> non è legittimo (</a:t>
            </a:r>
            <a:r>
              <a:rPr lang="it-IT" b="1" dirty="0" smtClean="0"/>
              <a:t>Corte cost., 6.12.2019, n. 263</a:t>
            </a:r>
            <a:r>
              <a:rPr lang="it-IT" dirty="0" smtClean="0"/>
              <a:t>; sul divieto di automatismi, v. anche </a:t>
            </a:r>
            <a:r>
              <a:rPr lang="it-IT" b="1" dirty="0" smtClean="0"/>
              <a:t>Corte cost. 30.12.1998, n. 450</a:t>
            </a:r>
            <a:r>
              <a:rPr lang="it-IT" dirty="0" smtClean="0"/>
              <a:t>).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3645024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Applicabilità dell’art. 58-</a:t>
            </a:r>
            <a:r>
              <a:rPr lang="it-IT" b="1" i="1" dirty="0" smtClean="0"/>
              <a:t>quater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 (mancata concessione di benefici e misure alternative al condannato che sia riconosciuto colpevole di evasione o che abbia subito la revoca di una misura alternativa) </a:t>
            </a:r>
            <a:r>
              <a:rPr lang="it-IT" dirty="0" smtClean="0">
                <a:sym typeface="Wingdings" pitchFamily="2" charset="2"/>
              </a:rPr>
              <a:t> Norma applicabile, pur con il divieto di rigidi automatismi (</a:t>
            </a:r>
            <a:r>
              <a:rPr lang="it-IT" b="1" dirty="0" smtClean="0">
                <a:sym typeface="Wingdings" pitchFamily="2" charset="2"/>
              </a:rPr>
              <a:t>Corte cost., 1.12.1999, n. 436</a:t>
            </a:r>
            <a:r>
              <a:rPr lang="it-IT" dirty="0" smtClean="0">
                <a:sym typeface="Wingdings" pitchFamily="2" charset="2"/>
              </a:rPr>
              <a:t>).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5085184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Riabilitazione – </a:t>
            </a:r>
            <a:r>
              <a:rPr lang="it-IT" dirty="0" smtClean="0"/>
              <a:t>dichiarazione finalizzata all’</a:t>
            </a:r>
            <a:r>
              <a:rPr lang="it-IT" u="sng" dirty="0" smtClean="0"/>
              <a:t>estinzione della pena</a:t>
            </a:r>
            <a:r>
              <a:rPr lang="it-IT" dirty="0" smtClean="0"/>
              <a:t> per i fatti commessi dai minorenni, che fa cessare le pene accessorie e tutti gli altri effetti previsti dalla legge. Il provvedimento è pronunciato se vi è prova che </a:t>
            </a:r>
            <a:r>
              <a:rPr lang="it-IT" u="sng" dirty="0" smtClean="0"/>
              <a:t>il minore si sia completamente emendato e possa essere ammesso a tutte le attività della vita associata</a:t>
            </a:r>
            <a:r>
              <a:rPr lang="it-IT" dirty="0" smtClean="0"/>
              <a:t>. Lo pronuncia il tribunale per i minorenni, su istanza dell’interessato quando costui abbia compiuto i 18 anni (ma non ancora i 25).</a:t>
            </a:r>
            <a:endParaRPr lang="it-IT" b="1" dirty="0"/>
          </a:p>
        </p:txBody>
      </p:sp>
      <p:cxnSp>
        <p:nvCxnSpPr>
          <p:cNvPr id="11" name="Connettore 1 10"/>
          <p:cNvCxnSpPr/>
          <p:nvPr/>
        </p:nvCxnSpPr>
        <p:spPr>
          <a:xfrm>
            <a:off x="190551" y="4869160"/>
            <a:ext cx="118093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1259</TotalTime>
  <Words>1589</Words>
  <Application>Microsoft Office PowerPoint</Application>
  <PresentationFormat>Personalizzato</PresentationFormat>
  <Paragraphs>69</Paragraphs>
  <Slides>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L’esecuzione penale per i minorenni</vt:lpstr>
      <vt:lpstr>Diritto penale e minorenni</vt:lpstr>
      <vt:lpstr>Gli I.P.M.</vt:lpstr>
      <vt:lpstr>Il trattamento rieducativo</vt:lpstr>
      <vt:lpstr>Misure premiali di comunità</vt:lpstr>
      <vt:lpstr>Altri benefici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216</cp:revision>
  <dcterms:created xsi:type="dcterms:W3CDTF">2023-10-03T16:19:00Z</dcterms:created>
  <dcterms:modified xsi:type="dcterms:W3CDTF">2024-01-09T09:56:06Z</dcterms:modified>
</cp:coreProperties>
</file>