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20/12/2023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590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Il regime </a:t>
            </a:r>
            <a:r>
              <a:rPr lang="en-US" dirty="0" err="1" smtClean="0">
                <a:solidFill>
                  <a:srgbClr val="002060"/>
                </a:solidFill>
              </a:rPr>
              <a:t>dell’art</a:t>
            </a:r>
            <a:r>
              <a:rPr lang="en-US" dirty="0" smtClean="0">
                <a:solidFill>
                  <a:srgbClr val="002060"/>
                </a:solidFill>
              </a:rPr>
              <a:t>. 41-</a:t>
            </a:r>
            <a:r>
              <a:rPr lang="en-US" i="1" dirty="0" smtClean="0">
                <a:solidFill>
                  <a:srgbClr val="002060"/>
                </a:solidFill>
              </a:rPr>
              <a:t>bis</a:t>
            </a:r>
            <a:r>
              <a:rPr lang="en-US" dirty="0" smtClean="0">
                <a:solidFill>
                  <a:srgbClr val="002060"/>
                </a:solidFill>
              </a:rPr>
              <a:t> ord. </a:t>
            </a:r>
            <a:r>
              <a:rPr lang="en-US" dirty="0" err="1" smtClean="0">
                <a:solidFill>
                  <a:srgbClr val="002060"/>
                </a:solidFill>
              </a:rPr>
              <a:t>penit</a:t>
            </a:r>
            <a:r>
              <a:rPr lang="en-US" dirty="0" smtClean="0">
                <a:solidFill>
                  <a:srgbClr val="002060"/>
                </a:solidFill>
              </a:rPr>
              <a:t>.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394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21 </a:t>
            </a:r>
            <a:r>
              <a:rPr lang="it-IT" dirty="0" smtClean="0"/>
              <a:t>dicembre 2023, ore 16.00 – 18.00</a:t>
            </a: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19</a:t>
            </a:r>
            <a:endParaRPr lang="en-GB" sz="20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Situazioni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emergenza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262558" y="764704"/>
            <a:ext cx="1173730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Problema: </a:t>
            </a:r>
            <a:r>
              <a:rPr lang="it-IT" dirty="0" smtClean="0"/>
              <a:t>tutela dell’ordine pubblico e della sicurezza 	potenziale conflitto con le situazioni individuali dei ristretti</a:t>
            </a:r>
            <a:endParaRPr lang="it-IT" b="1" dirty="0"/>
          </a:p>
        </p:txBody>
      </p:sp>
      <p:cxnSp>
        <p:nvCxnSpPr>
          <p:cNvPr id="16" name="Connettore 2 15"/>
          <p:cNvCxnSpPr/>
          <p:nvPr/>
        </p:nvCxnSpPr>
        <p:spPr>
          <a:xfrm>
            <a:off x="5735166" y="980728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1 19"/>
          <p:cNvCxnSpPr/>
          <p:nvPr/>
        </p:nvCxnSpPr>
        <p:spPr>
          <a:xfrm>
            <a:off x="6095206" y="1268760"/>
            <a:ext cx="0" cy="52565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sellaDiTesto 20"/>
          <p:cNvSpPr txBox="1"/>
          <p:nvPr/>
        </p:nvSpPr>
        <p:spPr>
          <a:xfrm>
            <a:off x="262558" y="1340768"/>
            <a:ext cx="5688632" cy="89255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Casi eccezionali di rivolta o altre gravi situazioni di emergenza</a:t>
            </a:r>
          </a:p>
          <a:p>
            <a:pPr algn="ctr"/>
            <a:r>
              <a:rPr lang="it-IT" sz="1600" i="1" dirty="0" smtClean="0"/>
              <a:t>(art. 41-bis, comma 1, </a:t>
            </a:r>
            <a:r>
              <a:rPr lang="it-IT" sz="1600" i="1" dirty="0" err="1" smtClean="0"/>
              <a:t>ord</a:t>
            </a:r>
            <a:r>
              <a:rPr lang="it-IT" sz="1600" i="1" dirty="0" smtClean="0"/>
              <a:t>. </a:t>
            </a:r>
            <a:r>
              <a:rPr lang="it-IT" sz="1600" i="1" dirty="0" err="1" smtClean="0"/>
              <a:t>penit</a:t>
            </a:r>
            <a:r>
              <a:rPr lang="it-IT" sz="1600" dirty="0" smtClean="0"/>
              <a:t>., introdotto dalla L. 663/1986)</a:t>
            </a:r>
            <a:endParaRPr lang="it-IT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558" y="2492896"/>
            <a:ext cx="3096344" cy="2648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CasellaDiTesto 23"/>
          <p:cNvSpPr txBox="1"/>
          <p:nvPr/>
        </p:nvSpPr>
        <p:spPr>
          <a:xfrm>
            <a:off x="262558" y="5373216"/>
            <a:ext cx="30963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Ansa, 9.3.2020 – Rivolta al carcere di “La Spezia” (proteste legate alle prime restrizioni antipandemiche)</a:t>
            </a:r>
            <a:endParaRPr lang="it-IT" sz="1400" dirty="0"/>
          </a:p>
        </p:txBody>
      </p:sp>
      <p:sp>
        <p:nvSpPr>
          <p:cNvPr id="25" name="CasellaDiTesto 24"/>
          <p:cNvSpPr txBox="1"/>
          <p:nvPr/>
        </p:nvSpPr>
        <p:spPr>
          <a:xfrm>
            <a:off x="3502918" y="2420888"/>
            <a:ext cx="24482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2023 – </a:t>
            </a:r>
            <a:r>
              <a:rPr lang="it-IT" sz="1400" dirty="0" smtClean="0"/>
              <a:t>Il </a:t>
            </a:r>
            <a:r>
              <a:rPr lang="it-IT" sz="1400" dirty="0" err="1" smtClean="0"/>
              <a:t>CdM</a:t>
            </a:r>
            <a:r>
              <a:rPr lang="it-IT" sz="1400" dirty="0" smtClean="0"/>
              <a:t> approva la proposta di inserire nel codice penale il </a:t>
            </a:r>
            <a:r>
              <a:rPr lang="it-IT" sz="1400" b="1" dirty="0" smtClean="0"/>
              <a:t>reato di rivolta in carcere o nei centri di permanenza per rimpatri</a:t>
            </a:r>
            <a:r>
              <a:rPr lang="it-IT" sz="1400" dirty="0" smtClean="0"/>
              <a:t>, con pene comprese tra 2 e 8 anni per chi organizza la rivolta, e tra 1 e 5 anni per chi vi partecipa</a:t>
            </a:r>
          </a:p>
          <a:p>
            <a:pPr algn="just"/>
            <a:r>
              <a:rPr lang="it-IT" sz="1400" b="1" dirty="0" smtClean="0"/>
              <a:t>(nuovo pacchetto sicurezza)</a:t>
            </a:r>
            <a:endParaRPr lang="it-IT" sz="14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0910" y="4653136"/>
            <a:ext cx="2549177" cy="141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CasellaDiTesto 25"/>
          <p:cNvSpPr txBox="1"/>
          <p:nvPr/>
        </p:nvSpPr>
        <p:spPr>
          <a:xfrm>
            <a:off x="3646934" y="6165304"/>
            <a:ext cx="21007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i="1" dirty="0" smtClean="0"/>
              <a:t>La Repubblica, 16.11.2023</a:t>
            </a:r>
            <a:endParaRPr lang="it-IT" sz="1400" i="1" dirty="0"/>
          </a:p>
        </p:txBody>
      </p:sp>
      <p:sp>
        <p:nvSpPr>
          <p:cNvPr id="31" name="CasellaDiTesto 30"/>
          <p:cNvSpPr txBox="1"/>
          <p:nvPr/>
        </p:nvSpPr>
        <p:spPr>
          <a:xfrm>
            <a:off x="6239222" y="1340768"/>
            <a:ext cx="5760640" cy="61555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Gravi motivi di ordine e sicurezza pubblica</a:t>
            </a:r>
          </a:p>
          <a:p>
            <a:pPr algn="ctr"/>
            <a:r>
              <a:rPr lang="it-IT" sz="1600" i="1" dirty="0" smtClean="0"/>
              <a:t>(art. 41-bis, commi 2 ss., </a:t>
            </a:r>
            <a:r>
              <a:rPr lang="it-IT" sz="1600" i="1" dirty="0" err="1" smtClean="0"/>
              <a:t>ord</a:t>
            </a:r>
            <a:r>
              <a:rPr lang="it-IT" sz="1600" i="1" dirty="0" smtClean="0"/>
              <a:t>. </a:t>
            </a:r>
            <a:r>
              <a:rPr lang="it-IT" sz="1600" i="1" dirty="0" err="1" smtClean="0"/>
              <a:t>penit</a:t>
            </a:r>
            <a:r>
              <a:rPr lang="it-IT" sz="1600" i="1" dirty="0" smtClean="0"/>
              <a:t>.)</a:t>
            </a:r>
            <a:endParaRPr lang="it-IT" sz="1600" i="1" dirty="0"/>
          </a:p>
        </p:txBody>
      </p:sp>
      <p:sp>
        <p:nvSpPr>
          <p:cNvPr id="32" name="CasellaDiTesto 31"/>
          <p:cNvSpPr txBox="1"/>
          <p:nvPr/>
        </p:nvSpPr>
        <p:spPr>
          <a:xfrm>
            <a:off x="6239222" y="2087463"/>
            <a:ext cx="5760640" cy="462434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550" dirty="0" smtClean="0"/>
              <a:t>Art. 41-</a:t>
            </a:r>
            <a:r>
              <a:rPr lang="it-IT" sz="1550" i="1" dirty="0" smtClean="0"/>
              <a:t>bis</a:t>
            </a:r>
            <a:r>
              <a:rPr lang="it-IT" sz="1550" dirty="0" smtClean="0"/>
              <a:t>, comma 2, </a:t>
            </a:r>
            <a:r>
              <a:rPr lang="it-IT" sz="1550" dirty="0" err="1" smtClean="0"/>
              <a:t>ord</a:t>
            </a:r>
            <a:r>
              <a:rPr lang="it-IT" sz="1550" dirty="0" smtClean="0"/>
              <a:t>. </a:t>
            </a:r>
            <a:r>
              <a:rPr lang="it-IT" sz="1550" dirty="0" err="1" smtClean="0"/>
              <a:t>penit</a:t>
            </a:r>
            <a:r>
              <a:rPr lang="it-IT" sz="1550" dirty="0" smtClean="0"/>
              <a:t>. introdotto con il </a:t>
            </a:r>
            <a:r>
              <a:rPr lang="it-IT" sz="1550" b="1" dirty="0" smtClean="0"/>
              <a:t>D.lgs. 306/1992</a:t>
            </a:r>
            <a:r>
              <a:rPr lang="it-IT" sz="1550" dirty="0" smtClean="0"/>
              <a:t>, all’indomani delle stragi di mafia e secondo una logica riconoscibile già nella </a:t>
            </a:r>
            <a:r>
              <a:rPr lang="it-IT" sz="1550" b="1" dirty="0" smtClean="0"/>
              <a:t>L. 663/1986 </a:t>
            </a:r>
            <a:r>
              <a:rPr lang="it-IT" sz="1550" dirty="0" smtClean="0"/>
              <a:t>(legge </a:t>
            </a:r>
            <a:r>
              <a:rPr lang="it-IT" sz="1550" dirty="0" err="1" smtClean="0"/>
              <a:t>Gozzini</a:t>
            </a:r>
            <a:r>
              <a:rPr lang="it-IT" sz="1550" dirty="0" smtClean="0"/>
              <a:t> </a:t>
            </a:r>
            <a:r>
              <a:rPr lang="it-IT" sz="1550" dirty="0" smtClean="0">
                <a:sym typeface="Wingdings" pitchFamily="2" charset="2"/>
              </a:rPr>
              <a:t> </a:t>
            </a:r>
            <a:r>
              <a:rPr lang="it-IT" sz="1550" i="1" dirty="0" smtClean="0">
                <a:sym typeface="Wingdings" pitchFamily="2" charset="2"/>
              </a:rPr>
              <a:t>la stessa dei permessi premio</a:t>
            </a:r>
            <a:r>
              <a:rPr lang="it-IT" sz="1550" dirty="0" smtClean="0">
                <a:sym typeface="Wingdings" pitchFamily="2" charset="2"/>
              </a:rPr>
              <a:t>). </a:t>
            </a:r>
          </a:p>
          <a:p>
            <a:pPr algn="just"/>
            <a:r>
              <a:rPr lang="it-IT" sz="1550" dirty="0" smtClean="0">
                <a:sym typeface="Wingdings" pitchFamily="2" charset="2"/>
              </a:rPr>
              <a:t>Durante i </a:t>
            </a:r>
            <a:r>
              <a:rPr lang="it-IT" sz="1550" b="1" dirty="0" smtClean="0">
                <a:sym typeface="Wingdings" pitchFamily="2" charset="2"/>
              </a:rPr>
              <a:t>lavori preparatori della L. 663/1986</a:t>
            </a:r>
            <a:r>
              <a:rPr lang="it-IT" sz="1550" dirty="0" smtClean="0">
                <a:sym typeface="Wingdings" pitchFamily="2" charset="2"/>
              </a:rPr>
              <a:t> ci si poneva il problema di rafforzare il </a:t>
            </a:r>
            <a:r>
              <a:rPr lang="it-IT" sz="1550" b="1" dirty="0" smtClean="0">
                <a:sym typeface="Wingdings" pitchFamily="2" charset="2"/>
              </a:rPr>
              <a:t>trattamento individualizzante</a:t>
            </a:r>
            <a:r>
              <a:rPr lang="it-IT" sz="1550" dirty="0" smtClean="0">
                <a:sym typeface="Wingdings" pitchFamily="2" charset="2"/>
              </a:rPr>
              <a:t>, anche attraverso la previsione di </a:t>
            </a:r>
            <a:r>
              <a:rPr lang="it-IT" sz="1550" i="1" u="sng" dirty="0" smtClean="0">
                <a:sym typeface="Wingdings" pitchFamily="2" charset="2"/>
              </a:rPr>
              <a:t>restrizioni individuali, dirette a detenuti pericolosi</a:t>
            </a:r>
            <a:r>
              <a:rPr lang="it-IT" sz="1550" dirty="0" smtClean="0">
                <a:sym typeface="Wingdings" pitchFamily="2" charset="2"/>
              </a:rPr>
              <a:t> (v. intervento del Relatore Casini, alla Camera, seduta del 10.09.1986).</a:t>
            </a:r>
          </a:p>
          <a:p>
            <a:pPr algn="just">
              <a:buFont typeface="Arial" pitchFamily="34" charset="0"/>
              <a:buChar char="•"/>
            </a:pPr>
            <a:r>
              <a:rPr lang="it-IT" sz="1550" dirty="0" smtClean="0">
                <a:sym typeface="Wingdings" pitchFamily="2" charset="2"/>
              </a:rPr>
              <a:t> </a:t>
            </a:r>
            <a:r>
              <a:rPr lang="it-IT" sz="1550" b="1" dirty="0" smtClean="0">
                <a:sym typeface="Wingdings" pitchFamily="2" charset="2"/>
              </a:rPr>
              <a:t>Sorveglianza particolare (art. 14-</a:t>
            </a:r>
            <a:r>
              <a:rPr lang="it-IT" sz="1550" b="1" i="1" dirty="0" smtClean="0">
                <a:sym typeface="Wingdings" pitchFamily="2" charset="2"/>
              </a:rPr>
              <a:t>bis </a:t>
            </a:r>
            <a:r>
              <a:rPr lang="it-IT" sz="1550" b="1" dirty="0" smtClean="0">
                <a:sym typeface="Wingdings" pitchFamily="2" charset="2"/>
              </a:rPr>
              <a:t>ss. </a:t>
            </a:r>
            <a:r>
              <a:rPr lang="it-IT" sz="1550" b="1" dirty="0" err="1" smtClean="0">
                <a:sym typeface="Wingdings" pitchFamily="2" charset="2"/>
              </a:rPr>
              <a:t>ord</a:t>
            </a:r>
            <a:r>
              <a:rPr lang="it-IT" sz="1550" b="1" dirty="0" smtClean="0">
                <a:sym typeface="Wingdings" pitchFamily="2" charset="2"/>
              </a:rPr>
              <a:t>. </a:t>
            </a:r>
            <a:r>
              <a:rPr lang="it-IT" sz="1550" b="1" dirty="0" err="1" smtClean="0">
                <a:sym typeface="Wingdings" pitchFamily="2" charset="2"/>
              </a:rPr>
              <a:t>penit</a:t>
            </a:r>
            <a:r>
              <a:rPr lang="it-IT" sz="1550" b="1" dirty="0" smtClean="0">
                <a:sym typeface="Wingdings" pitchFamily="2" charset="2"/>
              </a:rPr>
              <a:t>.)</a:t>
            </a:r>
            <a:r>
              <a:rPr lang="it-IT" sz="1550" dirty="0" smtClean="0">
                <a:sym typeface="Wingdings" pitchFamily="2" charset="2"/>
              </a:rPr>
              <a:t> – regime introdotto dalla L. 663/1986, che prevede </a:t>
            </a:r>
            <a:r>
              <a:rPr lang="it-IT" sz="1550" u="sng" dirty="0" smtClean="0">
                <a:sym typeface="Wingdings" pitchFamily="2" charset="2"/>
              </a:rPr>
              <a:t>restrizioni necessarie al mantenimento dell’ordine pubblico in carcere</a:t>
            </a:r>
            <a:r>
              <a:rPr lang="it-IT" sz="1550" dirty="0" smtClean="0">
                <a:sym typeface="Wingdings" pitchFamily="2" charset="2"/>
              </a:rPr>
              <a:t> (art. 14-</a:t>
            </a:r>
            <a:r>
              <a:rPr lang="it-IT" sz="1550" i="1" dirty="0" smtClean="0">
                <a:sym typeface="Wingdings" pitchFamily="2" charset="2"/>
              </a:rPr>
              <a:t>quater</a:t>
            </a:r>
            <a:r>
              <a:rPr lang="it-IT" sz="1550" dirty="0" smtClean="0">
                <a:sym typeface="Wingdings" pitchFamily="2" charset="2"/>
              </a:rPr>
              <a:t>, comma 1, </a:t>
            </a:r>
            <a:r>
              <a:rPr lang="it-IT" sz="1550" dirty="0" err="1" smtClean="0">
                <a:sym typeface="Wingdings" pitchFamily="2" charset="2"/>
              </a:rPr>
              <a:t>ord</a:t>
            </a:r>
            <a:r>
              <a:rPr lang="it-IT" sz="1550" dirty="0" smtClean="0">
                <a:sym typeface="Wingdings" pitchFamily="2" charset="2"/>
              </a:rPr>
              <a:t>. </a:t>
            </a:r>
            <a:r>
              <a:rPr lang="it-IT" sz="1550" dirty="0" err="1" smtClean="0">
                <a:sym typeface="Wingdings" pitchFamily="2" charset="2"/>
              </a:rPr>
              <a:t>penit</a:t>
            </a:r>
            <a:r>
              <a:rPr lang="it-IT" sz="1550" dirty="0" smtClean="0">
                <a:sym typeface="Wingdings" pitchFamily="2" charset="2"/>
              </a:rPr>
              <a:t>.) applicate, su provvedimento dell’amministrazione penitenziaria sentito il consiglio di disciplina integrato da due esperti (art. 14-</a:t>
            </a:r>
            <a:r>
              <a:rPr lang="it-IT" sz="1550" i="1" dirty="0" smtClean="0">
                <a:sym typeface="Wingdings" pitchFamily="2" charset="2"/>
              </a:rPr>
              <a:t>bis</a:t>
            </a:r>
            <a:r>
              <a:rPr lang="it-IT" sz="1550" dirty="0" smtClean="0">
                <a:sym typeface="Wingdings" pitchFamily="2" charset="2"/>
              </a:rPr>
              <a:t>, comma 2, </a:t>
            </a:r>
            <a:r>
              <a:rPr lang="it-IT" sz="1550" dirty="0" err="1" smtClean="0">
                <a:sym typeface="Wingdings" pitchFamily="2" charset="2"/>
              </a:rPr>
              <a:t>ord</a:t>
            </a:r>
            <a:r>
              <a:rPr lang="it-IT" sz="1550" dirty="0" smtClean="0">
                <a:sym typeface="Wingdings" pitchFamily="2" charset="2"/>
              </a:rPr>
              <a:t>. </a:t>
            </a:r>
            <a:r>
              <a:rPr lang="it-IT" sz="1550" dirty="0" err="1" smtClean="0">
                <a:sym typeface="Wingdings" pitchFamily="2" charset="2"/>
              </a:rPr>
              <a:t>penit</a:t>
            </a:r>
            <a:r>
              <a:rPr lang="it-IT" sz="1550" dirty="0" smtClean="0">
                <a:sym typeface="Wingdings" pitchFamily="2" charset="2"/>
              </a:rPr>
              <a:t>.) e reclamabile (art. 14-</a:t>
            </a:r>
            <a:r>
              <a:rPr lang="it-IT" sz="1550" i="1" dirty="0" smtClean="0">
                <a:sym typeface="Wingdings" pitchFamily="2" charset="2"/>
              </a:rPr>
              <a:t>ter</a:t>
            </a:r>
            <a:r>
              <a:rPr lang="it-IT" sz="1550" dirty="0" smtClean="0">
                <a:sym typeface="Wingdings" pitchFamily="2" charset="2"/>
              </a:rPr>
              <a:t> </a:t>
            </a:r>
            <a:r>
              <a:rPr lang="it-IT" sz="1550" dirty="0" err="1" smtClean="0">
                <a:sym typeface="Wingdings" pitchFamily="2" charset="2"/>
              </a:rPr>
              <a:t>ord</a:t>
            </a:r>
            <a:r>
              <a:rPr lang="it-IT" sz="1550" dirty="0" smtClean="0">
                <a:sym typeface="Wingdings" pitchFamily="2" charset="2"/>
              </a:rPr>
              <a:t>. </a:t>
            </a:r>
            <a:r>
              <a:rPr lang="it-IT" sz="1550" dirty="0" err="1" smtClean="0">
                <a:sym typeface="Wingdings" pitchFamily="2" charset="2"/>
              </a:rPr>
              <a:t>penit</a:t>
            </a:r>
            <a:r>
              <a:rPr lang="it-IT" sz="1550" dirty="0" smtClean="0">
                <a:sym typeface="Wingdings" pitchFamily="2" charset="2"/>
              </a:rPr>
              <a:t>.), a chi serbi una condotta pericolosa, a chi impedisca l’attività degli altri detenuti con violenza e minacce e a chi si avvalga dello stato di soggezione degli altri detenuti nei loro confronti (art. 14-</a:t>
            </a:r>
            <a:r>
              <a:rPr lang="it-IT" sz="1550" i="1" dirty="0" smtClean="0">
                <a:sym typeface="Wingdings" pitchFamily="2" charset="2"/>
              </a:rPr>
              <a:t>bis</a:t>
            </a:r>
            <a:r>
              <a:rPr lang="it-IT" sz="1550" dirty="0" smtClean="0">
                <a:sym typeface="Wingdings" pitchFamily="2" charset="2"/>
              </a:rPr>
              <a:t>, comma 1, </a:t>
            </a:r>
            <a:r>
              <a:rPr lang="it-IT" sz="1550" dirty="0" err="1" smtClean="0">
                <a:sym typeface="Wingdings" pitchFamily="2" charset="2"/>
              </a:rPr>
              <a:t>ord</a:t>
            </a:r>
            <a:r>
              <a:rPr lang="it-IT" sz="1550" dirty="0" smtClean="0">
                <a:sym typeface="Wingdings" pitchFamily="2" charset="2"/>
              </a:rPr>
              <a:t>. </a:t>
            </a:r>
            <a:r>
              <a:rPr lang="it-IT" sz="1550" dirty="0" err="1" smtClean="0">
                <a:sym typeface="Wingdings" pitchFamily="2" charset="2"/>
              </a:rPr>
              <a:t>penit</a:t>
            </a:r>
            <a:r>
              <a:rPr lang="it-IT" sz="1550" dirty="0" smtClean="0">
                <a:sym typeface="Wingdings" pitchFamily="2" charset="2"/>
              </a:rPr>
              <a:t>.).</a:t>
            </a:r>
          </a:p>
          <a:p>
            <a:pPr algn="just">
              <a:buFont typeface="Arial" pitchFamily="34" charset="0"/>
              <a:buChar char="•"/>
            </a:pPr>
            <a:r>
              <a:rPr lang="it-IT" sz="1550" dirty="0" smtClean="0">
                <a:sym typeface="Wingdings" pitchFamily="2" charset="2"/>
              </a:rPr>
              <a:t> </a:t>
            </a:r>
            <a:r>
              <a:rPr lang="it-IT" sz="1550" b="1" dirty="0" smtClean="0">
                <a:sym typeface="Wingdings" pitchFamily="2" charset="2"/>
              </a:rPr>
              <a:t>“Carcere duro”</a:t>
            </a:r>
            <a:r>
              <a:rPr lang="it-IT" sz="1550" dirty="0" smtClean="0">
                <a:sym typeface="Wingdings" pitchFamily="2" charset="2"/>
              </a:rPr>
              <a:t> – risposta alle stragi di mafia e all’</a:t>
            </a:r>
            <a:r>
              <a:rPr lang="it-IT" sz="1550" u="sng" dirty="0" smtClean="0">
                <a:sym typeface="Wingdings" pitchFamily="2" charset="2"/>
              </a:rPr>
              <a:t>insufficienza della sorveglianza particolare</a:t>
            </a:r>
            <a:r>
              <a:rPr lang="it-IT" sz="1550" dirty="0" smtClean="0">
                <a:sym typeface="Wingdings" pitchFamily="2" charset="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“</a:t>
            </a:r>
            <a:r>
              <a:rPr lang="en-US" sz="3600" dirty="0" err="1" smtClean="0">
                <a:solidFill>
                  <a:schemeClr val="tx2"/>
                </a:solidFill>
              </a:rPr>
              <a:t>Carcere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duro</a:t>
            </a:r>
            <a:r>
              <a:rPr lang="en-US" sz="3600" dirty="0" smtClean="0">
                <a:solidFill>
                  <a:schemeClr val="tx2"/>
                </a:solidFill>
              </a:rPr>
              <a:t>”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836712"/>
            <a:ext cx="11665296" cy="18158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Art. 41-</a:t>
            </a:r>
            <a:r>
              <a:rPr lang="it-IT" sz="1400" b="1" i="1" dirty="0" smtClean="0"/>
              <a:t>bis</a:t>
            </a:r>
            <a:r>
              <a:rPr lang="it-IT" sz="1400" b="1" dirty="0" smtClean="0"/>
              <a:t>, comma 2, </a:t>
            </a:r>
            <a:r>
              <a:rPr lang="it-IT" sz="1400" b="1" dirty="0" err="1" smtClean="0"/>
              <a:t>ord</a:t>
            </a:r>
            <a:r>
              <a:rPr lang="it-IT" sz="1400" b="1" dirty="0" smtClean="0"/>
              <a:t>. </a:t>
            </a:r>
            <a:r>
              <a:rPr lang="it-IT" sz="1400" b="1" dirty="0" err="1" smtClean="0"/>
              <a:t>penit</a:t>
            </a:r>
            <a:r>
              <a:rPr lang="it-IT" sz="1400" b="1" dirty="0" smtClean="0"/>
              <a:t>. </a:t>
            </a:r>
            <a:r>
              <a:rPr lang="it-IT" sz="1400" dirty="0" smtClean="0"/>
              <a:t>– </a:t>
            </a:r>
            <a:r>
              <a:rPr lang="it-IT" sz="1400" dirty="0" smtClean="0"/>
              <a:t>Quando ricorrano </a:t>
            </a:r>
            <a:r>
              <a:rPr lang="it-IT" sz="1400" b="1" u="sng" dirty="0" smtClean="0">
                <a:solidFill>
                  <a:srgbClr val="FF0000"/>
                </a:solidFill>
              </a:rPr>
              <a:t>gravi motivi di ordine e di sicurezza pubblica</a:t>
            </a:r>
            <a:r>
              <a:rPr lang="it-IT" sz="1400" dirty="0" smtClean="0"/>
              <a:t>, </a:t>
            </a:r>
            <a:r>
              <a:rPr lang="it-IT" sz="1400" b="1" i="1" dirty="0" smtClean="0">
                <a:solidFill>
                  <a:schemeClr val="tx2">
                    <a:lumMod val="75000"/>
                  </a:schemeClr>
                </a:solidFill>
              </a:rPr>
              <a:t>anche</a:t>
            </a:r>
            <a:r>
              <a:rPr lang="it-IT" sz="1400" dirty="0" smtClean="0"/>
              <a:t> a richiesta del Ministro dell'interno, il </a:t>
            </a:r>
            <a:r>
              <a:rPr lang="it-IT" sz="1400" b="1" u="sng" dirty="0" smtClean="0">
                <a:solidFill>
                  <a:schemeClr val="tx2">
                    <a:lumMod val="75000"/>
                  </a:schemeClr>
                </a:solidFill>
              </a:rPr>
              <a:t>Ministro della giustizia</a:t>
            </a:r>
            <a:r>
              <a:rPr lang="it-IT" sz="1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it-IT" sz="1400" dirty="0" smtClean="0"/>
              <a:t>ha altresì la facoltà di </a:t>
            </a:r>
            <a:r>
              <a:rPr lang="it-IT" sz="1400" b="1" u="sng" dirty="0" smtClean="0">
                <a:solidFill>
                  <a:srgbClr val="7030A0"/>
                </a:solidFill>
              </a:rPr>
              <a:t>sospendere, in tutto o in parte</a:t>
            </a:r>
            <a:r>
              <a:rPr lang="it-IT" sz="1400" dirty="0" smtClean="0"/>
              <a:t>, nei confronti dei detenuti o internati per </a:t>
            </a:r>
            <a:r>
              <a:rPr lang="it-IT" sz="1400" b="1" u="sng" dirty="0" smtClean="0">
                <a:solidFill>
                  <a:schemeClr val="accent6">
                    <a:lumMod val="50000"/>
                  </a:schemeClr>
                </a:solidFill>
              </a:rPr>
              <a:t>taluno dei delitti di cui al primo periodo del comma 1 dell'articolo 4-bis o comunque per un delitto che sia stato commesso avvalendosi delle condizioni o al fine di agevolare l'associazione di tipo mafioso</a:t>
            </a:r>
            <a:r>
              <a:rPr lang="it-IT" sz="1400" dirty="0" smtClean="0"/>
              <a:t>, in relazione ai quali vi siano elementi tali da far ritenere la </a:t>
            </a:r>
            <a:r>
              <a:rPr lang="it-IT" sz="1400" b="1" u="sng" dirty="0" smtClean="0">
                <a:solidFill>
                  <a:srgbClr val="0070C0"/>
                </a:solidFill>
              </a:rPr>
              <a:t>sussistenza di collegamenti con un'associazione criminale, terroristica o eversiva</a:t>
            </a:r>
            <a:r>
              <a:rPr lang="it-IT" sz="1400" dirty="0" smtClean="0"/>
              <a:t>, </a:t>
            </a:r>
            <a:r>
              <a:rPr lang="it-IT" sz="1400" b="1" u="sng" dirty="0" smtClean="0">
                <a:solidFill>
                  <a:srgbClr val="7030A0"/>
                </a:solidFill>
              </a:rPr>
              <a:t>l'applicazione delle regole di trattamento e degli istituti previsti dalla presente legge che possano porsi in concreto contrasto con le esigenze di ordine e di sicurezza</a:t>
            </a:r>
            <a:r>
              <a:rPr lang="it-IT" sz="1400" dirty="0" smtClean="0"/>
              <a:t>. La sospensione comporta le </a:t>
            </a:r>
            <a:r>
              <a:rPr lang="it-IT" sz="1400" b="1" u="sng" dirty="0" smtClean="0">
                <a:solidFill>
                  <a:srgbClr val="0070C0"/>
                </a:solidFill>
              </a:rPr>
              <a:t>restrizioni necessarie per il soddisfacimento delle predette esigenze e per impedire i collegamenti con l'associazione di cui al periodo precedente</a:t>
            </a:r>
            <a:r>
              <a:rPr lang="it-IT" sz="1400" dirty="0" smtClean="0"/>
              <a:t>. In caso di unificazione di pene concorrenti o di concorrenza di più titoli di custodia cautelare, la sospensione può essere disposta anche quando sia stata espiata la parte di pena o di misura cautelare relativa ai delitti indicati nell'articolo 4-bis.</a:t>
            </a:r>
            <a:endParaRPr lang="it-IT" sz="1400" b="1" dirty="0"/>
          </a:p>
        </p:txBody>
      </p:sp>
      <p:cxnSp>
        <p:nvCxnSpPr>
          <p:cNvPr id="7" name="Connettore 2 6"/>
          <p:cNvCxnSpPr/>
          <p:nvPr/>
        </p:nvCxnSpPr>
        <p:spPr>
          <a:xfrm>
            <a:off x="5951190" y="1076400"/>
            <a:ext cx="0" cy="223224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3790950" y="3304800"/>
            <a:ext cx="4752528" cy="13234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Finalità della misura, che </a:t>
            </a:r>
            <a:r>
              <a:rPr lang="it-IT" sz="1600" u="sng" dirty="0" smtClean="0"/>
              <a:t>non è necessariamente connessa a contesti di criminalità organizzata, ma anche ad ambienti terroristici o eversivi</a:t>
            </a:r>
            <a:r>
              <a:rPr lang="it-IT" sz="1600" dirty="0" smtClean="0"/>
              <a:t> (v. successivo collegamento con l’art. 4-</a:t>
            </a:r>
            <a:r>
              <a:rPr lang="it-IT" sz="1600" i="1" dirty="0" smtClean="0"/>
              <a:t>bis</a:t>
            </a:r>
            <a:r>
              <a:rPr lang="it-IT" sz="1600" dirty="0" smtClean="0"/>
              <a:t>, comma 1, primo periodo, </a:t>
            </a:r>
            <a:r>
              <a:rPr lang="it-IT" sz="1600" dirty="0" err="1" smtClean="0"/>
              <a:t>ord</a:t>
            </a:r>
            <a:r>
              <a:rPr lang="it-IT" sz="1600" dirty="0" smtClean="0"/>
              <a:t>. </a:t>
            </a:r>
            <a:r>
              <a:rPr lang="it-IT" sz="1600" dirty="0" err="1" smtClean="0"/>
              <a:t>penit</a:t>
            </a:r>
            <a:r>
              <a:rPr lang="it-IT" sz="1600" dirty="0" smtClean="0"/>
              <a:t>.).</a:t>
            </a:r>
            <a:endParaRPr lang="it-IT" sz="1600" dirty="0"/>
          </a:p>
        </p:txBody>
      </p:sp>
      <p:cxnSp>
        <p:nvCxnSpPr>
          <p:cNvPr id="10" name="Connettore 2 9"/>
          <p:cNvCxnSpPr/>
          <p:nvPr/>
        </p:nvCxnSpPr>
        <p:spPr>
          <a:xfrm>
            <a:off x="11423798" y="1052736"/>
            <a:ext cx="0" cy="2160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8903518" y="3212976"/>
            <a:ext cx="3024336" cy="132343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Misura di impulso del potere esecutivo</a:t>
            </a:r>
            <a:r>
              <a:rPr lang="it-IT" sz="1600" dirty="0" smtClean="0"/>
              <a:t> (il Ministro della giustizia che può sospendere anche a richiesta, non necessaria, del Ministro dell’interno)</a:t>
            </a:r>
            <a:endParaRPr lang="it-IT" sz="1600" dirty="0"/>
          </a:p>
        </p:txBody>
      </p:sp>
      <p:cxnSp>
        <p:nvCxnSpPr>
          <p:cNvPr id="13" name="Connettore 2 12"/>
          <p:cNvCxnSpPr/>
          <p:nvPr/>
        </p:nvCxnSpPr>
        <p:spPr>
          <a:xfrm>
            <a:off x="1846734" y="1916832"/>
            <a:ext cx="0" cy="1368152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190550" y="3284984"/>
            <a:ext cx="3240360" cy="1200329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Oggetto della misura</a:t>
            </a:r>
            <a:r>
              <a:rPr lang="it-IT" dirty="0" smtClean="0"/>
              <a:t>: sospensione, anche parziale, delle regole di trattamento per esigenze di ordine e di sicurezza.</a:t>
            </a:r>
            <a:endParaRPr lang="it-IT" u="sng" dirty="0"/>
          </a:p>
        </p:txBody>
      </p:sp>
      <p:cxnSp>
        <p:nvCxnSpPr>
          <p:cNvPr id="17" name="Connettore 2 16"/>
          <p:cNvCxnSpPr/>
          <p:nvPr/>
        </p:nvCxnSpPr>
        <p:spPr>
          <a:xfrm>
            <a:off x="3718942" y="1484784"/>
            <a:ext cx="0" cy="3672408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406574" y="5157192"/>
            <a:ext cx="8280920" cy="954107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Quali delitti?</a:t>
            </a:r>
            <a:r>
              <a:rPr lang="it-IT" sz="1400" dirty="0" smtClean="0"/>
              <a:t>  Delitti con finalità di terrorismo,  delitti violenti di eversione dell’ordine democratico, associazione a delinquere di stampo mafioso,  riduzione in schiavitù, tratta di schiavi, alienazione e acquisto di schiavi, favoreggiamento della prostituzione minorile, violenza sessuale di gruppo, favoreggiamento dell’immigrazione clandestina, associazione finalizzata al traffico di stupefacenti.</a:t>
            </a:r>
            <a:endParaRPr lang="it-IT" sz="1400" b="1" dirty="0"/>
          </a:p>
        </p:txBody>
      </p:sp>
      <p:cxnSp>
        <p:nvCxnSpPr>
          <p:cNvPr id="20" name="Connettore 2 19"/>
          <p:cNvCxnSpPr/>
          <p:nvPr/>
        </p:nvCxnSpPr>
        <p:spPr>
          <a:xfrm>
            <a:off x="8831510" y="1628800"/>
            <a:ext cx="0" cy="30963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/>
          <p:cNvSpPr txBox="1"/>
          <p:nvPr/>
        </p:nvSpPr>
        <p:spPr>
          <a:xfrm>
            <a:off x="5159102" y="4725144"/>
            <a:ext cx="6768752" cy="338554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Scopo della misura</a:t>
            </a:r>
            <a:r>
              <a:rPr lang="it-IT" sz="1600" dirty="0" smtClean="0"/>
              <a:t>: interrompere i collegamenti con l’associazione criminale.</a:t>
            </a:r>
            <a:endParaRPr lang="it-IT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Durata</a:t>
            </a:r>
            <a:r>
              <a:rPr lang="en-US" sz="3600" dirty="0" smtClean="0">
                <a:solidFill>
                  <a:schemeClr val="tx2"/>
                </a:solidFill>
              </a:rPr>
              <a:t> e </a:t>
            </a:r>
            <a:r>
              <a:rPr lang="en-US" sz="3600" dirty="0" err="1" smtClean="0">
                <a:solidFill>
                  <a:schemeClr val="tx2"/>
                </a:solidFill>
              </a:rPr>
              <a:t>proroga</a:t>
            </a:r>
            <a:r>
              <a:rPr lang="en-US" sz="3600" dirty="0" smtClean="0">
                <a:solidFill>
                  <a:schemeClr val="tx2"/>
                </a:solidFill>
              </a:rPr>
              <a:t> del regime </a:t>
            </a:r>
            <a:r>
              <a:rPr lang="en-US" sz="3600" dirty="0" err="1" smtClean="0">
                <a:solidFill>
                  <a:schemeClr val="tx2"/>
                </a:solidFill>
              </a:rPr>
              <a:t>speciale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764704"/>
            <a:ext cx="11737304" cy="338554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L. 7.1.1998, n. 11 – Introduzione del comma 2-</a:t>
            </a:r>
            <a:r>
              <a:rPr lang="it-IT" sz="1600" b="1" i="1" dirty="0" smtClean="0"/>
              <a:t>bis</a:t>
            </a:r>
            <a:r>
              <a:rPr lang="it-IT" sz="1600" b="1" dirty="0" smtClean="0"/>
              <a:t> – </a:t>
            </a:r>
            <a:r>
              <a:rPr lang="it-IT" sz="1600" dirty="0" smtClean="0"/>
              <a:t>regole procedurali per l’applicazione del regime speciale; regole di durata e di proroga.</a:t>
            </a:r>
            <a:endParaRPr lang="it-IT" sz="1600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430910" y="3068960"/>
            <a:ext cx="4032448" cy="338554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Decreto motivato del Ministero della giustizia</a:t>
            </a:r>
            <a:endParaRPr lang="it-IT" sz="1600" b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478582" y="1412776"/>
            <a:ext cx="4032448" cy="338554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Eventuale richiesta del Ministero degli interni</a:t>
            </a:r>
            <a:endParaRPr lang="it-IT" sz="16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4799062" y="1412776"/>
            <a:ext cx="3600400" cy="584775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Parere del pubblico ministero e/o del giudice procedente</a:t>
            </a:r>
            <a:endParaRPr lang="it-IT" sz="16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8975526" y="1412776"/>
            <a:ext cx="2952328" cy="830997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Informazioni dagli organi di polizia o della Direzione nazionale antimafia</a:t>
            </a:r>
            <a:endParaRPr lang="it-IT" sz="1600" dirty="0"/>
          </a:p>
        </p:txBody>
      </p:sp>
      <p:cxnSp>
        <p:nvCxnSpPr>
          <p:cNvPr id="11" name="Connettore 2 10"/>
          <p:cNvCxnSpPr>
            <a:stCxn id="7" idx="2"/>
            <a:endCxn id="6" idx="0"/>
          </p:cNvCxnSpPr>
          <p:nvPr/>
        </p:nvCxnSpPr>
        <p:spPr>
          <a:xfrm>
            <a:off x="2494806" y="1751330"/>
            <a:ext cx="2952328" cy="1317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>
            <a:stCxn id="8" idx="2"/>
            <a:endCxn id="6" idx="0"/>
          </p:cNvCxnSpPr>
          <p:nvPr/>
        </p:nvCxnSpPr>
        <p:spPr>
          <a:xfrm flipH="1">
            <a:off x="5447134" y="1997551"/>
            <a:ext cx="1152128" cy="10714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2 14"/>
          <p:cNvCxnSpPr>
            <a:stCxn id="9" idx="2"/>
            <a:endCxn id="6" idx="0"/>
          </p:cNvCxnSpPr>
          <p:nvPr/>
        </p:nvCxnSpPr>
        <p:spPr>
          <a:xfrm flipH="1">
            <a:off x="5447134" y="2243773"/>
            <a:ext cx="5004556" cy="8251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2 16"/>
          <p:cNvCxnSpPr>
            <a:stCxn id="6" idx="2"/>
          </p:cNvCxnSpPr>
          <p:nvPr/>
        </p:nvCxnSpPr>
        <p:spPr>
          <a:xfrm>
            <a:off x="5447134" y="3407514"/>
            <a:ext cx="0" cy="10295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5591150" y="378904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/>
              <a:t>4 anni</a:t>
            </a:r>
            <a:endParaRPr lang="it-IT" b="1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3430910" y="4437112"/>
            <a:ext cx="4032448" cy="1077218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Possibile proroga per </a:t>
            </a:r>
            <a:r>
              <a:rPr lang="it-IT" sz="1600" b="1" dirty="0" smtClean="0"/>
              <a:t>altri due anni </a:t>
            </a:r>
            <a:r>
              <a:rPr lang="it-IT" sz="1600" dirty="0" smtClean="0"/>
              <a:t>(stesse modalità procedurali; perdura la pericolosità del soggetto e continuano i suoi collegamenti con la criminalità).</a:t>
            </a:r>
            <a:endParaRPr lang="it-IT" sz="1600" dirty="0"/>
          </a:p>
        </p:txBody>
      </p:sp>
      <p:sp>
        <p:nvSpPr>
          <p:cNvPr id="20" name="Parentesi graffa chiusa 19"/>
          <p:cNvSpPr/>
          <p:nvPr/>
        </p:nvSpPr>
        <p:spPr>
          <a:xfrm>
            <a:off x="7463358" y="2924944"/>
            <a:ext cx="360040" cy="28083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CasellaDiTesto 20"/>
          <p:cNvSpPr txBox="1"/>
          <p:nvPr/>
        </p:nvSpPr>
        <p:spPr>
          <a:xfrm>
            <a:off x="7895406" y="3717032"/>
            <a:ext cx="38884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Il </a:t>
            </a:r>
            <a:r>
              <a:rPr lang="it-IT" sz="1600" b="1" dirty="0" smtClean="0"/>
              <a:t>mero decorso del tempo non</a:t>
            </a:r>
            <a:r>
              <a:rPr lang="it-IT" sz="1600" dirty="0" smtClean="0"/>
              <a:t> costituisce, di per sé, </a:t>
            </a:r>
            <a:r>
              <a:rPr lang="it-IT" sz="1600" b="1" dirty="0" smtClean="0"/>
              <a:t>elemento sufficiente </a:t>
            </a:r>
            <a:r>
              <a:rPr lang="it-IT" sz="1600" dirty="0" smtClean="0"/>
              <a:t>per escludere la capacità di mantenere i collegamenti con l'associazione o dimostrare il venir meno dell'operatività della stessa.</a:t>
            </a:r>
            <a:endParaRPr lang="it-IT" sz="1600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334566" y="3140968"/>
            <a:ext cx="2808312" cy="2800767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>
                <a:solidFill>
                  <a:srgbClr val="C00000"/>
                </a:solidFill>
              </a:rPr>
              <a:t>ATTENZIONE – </a:t>
            </a:r>
            <a:r>
              <a:rPr lang="it-IT" sz="1600" dirty="0" smtClean="0"/>
              <a:t>potenziale conflitto con l’</a:t>
            </a:r>
            <a:r>
              <a:rPr lang="it-IT" sz="1600" b="1" dirty="0" smtClean="0"/>
              <a:t>art. 3 </a:t>
            </a:r>
            <a:r>
              <a:rPr lang="it-IT" sz="1600" b="1" dirty="0" err="1" smtClean="0"/>
              <a:t>Cedu</a:t>
            </a:r>
            <a:r>
              <a:rPr lang="it-IT" sz="1600" dirty="0" smtClean="0"/>
              <a:t> (il carcere non può esorbitare il livello di sofferenza che normalmente è insito nell’esperienza detentiva; diversamente si traduce in uno strumento di tortura o in un trattamento inumano o degradante). – v. </a:t>
            </a:r>
            <a:r>
              <a:rPr lang="it-IT" sz="1600" b="1" i="1" dirty="0" smtClean="0"/>
              <a:t>Corte edu, 6 aprile 2000, </a:t>
            </a:r>
            <a:r>
              <a:rPr lang="it-IT" sz="1600" b="1" i="1" dirty="0" err="1" smtClean="0"/>
              <a:t>Labita</a:t>
            </a:r>
            <a:r>
              <a:rPr lang="it-IT" sz="1600" b="1" i="1" dirty="0" smtClean="0"/>
              <a:t> c. Italia</a:t>
            </a:r>
            <a:r>
              <a:rPr lang="it-IT" sz="1600" dirty="0" smtClean="0"/>
              <a:t>.</a:t>
            </a:r>
            <a:endParaRPr lang="it-IT" sz="1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Contenuti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delle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restrizioni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692696"/>
            <a:ext cx="11737304" cy="338554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L. 23.12.2002 – Introduzione dei commi da 2-</a:t>
            </a:r>
            <a:r>
              <a:rPr lang="it-IT" sz="1600" b="1" i="1" dirty="0" smtClean="0"/>
              <a:t>ter</a:t>
            </a:r>
            <a:r>
              <a:rPr lang="it-IT" sz="1600" b="1" dirty="0" smtClean="0"/>
              <a:t> a 2-</a:t>
            </a:r>
            <a:r>
              <a:rPr lang="it-IT" sz="1600" b="1" i="1" dirty="0" smtClean="0"/>
              <a:t>sexies</a:t>
            </a:r>
            <a:r>
              <a:rPr lang="it-IT" sz="1600" b="1" dirty="0" smtClean="0"/>
              <a:t> – </a:t>
            </a:r>
            <a:r>
              <a:rPr lang="it-IT" sz="1600" dirty="0" smtClean="0"/>
              <a:t>specificazione dei contenuti della misura.</a:t>
            </a:r>
            <a:endParaRPr lang="it-IT" sz="1600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124744"/>
            <a:ext cx="11737304" cy="5586145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sz="1700" dirty="0" smtClean="0"/>
              <a:t> </a:t>
            </a:r>
            <a:r>
              <a:rPr lang="it-IT" sz="1700" u="sng" dirty="0" smtClean="0"/>
              <a:t>Separazione</a:t>
            </a:r>
            <a:r>
              <a:rPr lang="it-IT" sz="1700" dirty="0" smtClean="0"/>
              <a:t> dei ristretti in regime “41-</a:t>
            </a:r>
            <a:r>
              <a:rPr lang="it-IT" sz="1700" i="1" dirty="0" smtClean="0"/>
              <a:t>bis</a:t>
            </a:r>
            <a:r>
              <a:rPr lang="it-IT" sz="1700" dirty="0" smtClean="0"/>
              <a:t>” dagli altri (collocazione in istituti o in sezioni a loro dedicati; interruzione della prossimità).</a:t>
            </a:r>
          </a:p>
          <a:p>
            <a:pPr algn="just">
              <a:buFont typeface="Arial" pitchFamily="34" charset="0"/>
              <a:buChar char="•"/>
            </a:pPr>
            <a:r>
              <a:rPr lang="it-IT" sz="1700" dirty="0" smtClean="0"/>
              <a:t> </a:t>
            </a:r>
            <a:r>
              <a:rPr lang="it-IT" sz="1700" dirty="0" smtClean="0"/>
              <a:t>Adozione di </a:t>
            </a:r>
            <a:r>
              <a:rPr lang="it-IT" sz="1700" u="sng" dirty="0" smtClean="0"/>
              <a:t>misure di elevata sicurezza interna</a:t>
            </a:r>
            <a:r>
              <a:rPr lang="it-IT" sz="1700" dirty="0" smtClean="0"/>
              <a:t> con lo scopo di interrompere i collegamenti con l’ambiente criminale di provenienza (art. 41-</a:t>
            </a:r>
            <a:r>
              <a:rPr lang="it-IT" sz="1700" i="1" dirty="0" smtClean="0"/>
              <a:t>bis</a:t>
            </a:r>
            <a:r>
              <a:rPr lang="it-IT" sz="1700" dirty="0" smtClean="0"/>
              <a:t>, comma 2-</a:t>
            </a:r>
            <a:r>
              <a:rPr lang="it-IT" sz="1700" i="1" dirty="0" smtClean="0"/>
              <a:t>quater</a:t>
            </a:r>
            <a:r>
              <a:rPr lang="it-IT" sz="1700" dirty="0" smtClean="0"/>
              <a:t>, lett.</a:t>
            </a:r>
            <a:r>
              <a:rPr lang="it-IT" sz="1700" i="1" dirty="0" smtClean="0"/>
              <a:t> a)</a:t>
            </a:r>
            <a:r>
              <a:rPr lang="it-IT" sz="1700" dirty="0" smtClean="0"/>
              <a:t>, </a:t>
            </a:r>
            <a:r>
              <a:rPr lang="it-IT" sz="1700" dirty="0" err="1" smtClean="0"/>
              <a:t>ord</a:t>
            </a:r>
            <a:r>
              <a:rPr lang="it-IT" sz="1700" dirty="0" smtClean="0"/>
              <a:t>. </a:t>
            </a:r>
            <a:r>
              <a:rPr lang="it-IT" sz="1700" dirty="0" err="1" smtClean="0"/>
              <a:t>penit</a:t>
            </a:r>
            <a:r>
              <a:rPr lang="it-IT" sz="1700" dirty="0" smtClean="0"/>
              <a:t>.)</a:t>
            </a:r>
          </a:p>
          <a:p>
            <a:pPr algn="just">
              <a:buFont typeface="Arial" pitchFamily="34" charset="0"/>
              <a:buChar char="•"/>
            </a:pPr>
            <a:r>
              <a:rPr lang="it-IT" sz="1700" dirty="0" smtClean="0"/>
              <a:t> </a:t>
            </a:r>
            <a:r>
              <a:rPr lang="it-IT" sz="1700" u="sng" dirty="0" smtClean="0"/>
              <a:t>Limitazione dei colloqui</a:t>
            </a:r>
            <a:r>
              <a:rPr lang="it-IT" sz="1700" dirty="0" smtClean="0"/>
              <a:t> con i familiari e divieto di colloqui con terzi, salva autorizzazione del direttore dell’istituto; </a:t>
            </a:r>
            <a:r>
              <a:rPr lang="it-IT" sz="1700" u="sng" dirty="0" smtClean="0"/>
              <a:t>sorveglianza e videoregistrazione</a:t>
            </a:r>
            <a:r>
              <a:rPr lang="it-IT" sz="1700" dirty="0" smtClean="0"/>
              <a:t> dei colloqui; limitazione dei colloqui, non videoregistrati, con i difensori a tre per settimana </a:t>
            </a:r>
            <a:r>
              <a:rPr lang="it-IT" sz="1700" dirty="0" smtClean="0"/>
              <a:t>(art. 41-</a:t>
            </a:r>
            <a:r>
              <a:rPr lang="it-IT" sz="1700" i="1" dirty="0" smtClean="0"/>
              <a:t>bis</a:t>
            </a:r>
            <a:r>
              <a:rPr lang="it-IT" sz="1700" dirty="0" smtClean="0"/>
              <a:t>, comma 2-</a:t>
            </a:r>
            <a:r>
              <a:rPr lang="it-IT" sz="1700" i="1" dirty="0" smtClean="0"/>
              <a:t>quater</a:t>
            </a:r>
            <a:r>
              <a:rPr lang="it-IT" sz="1700" dirty="0" smtClean="0"/>
              <a:t>, lett.</a:t>
            </a:r>
            <a:r>
              <a:rPr lang="it-IT" sz="1700" i="1" dirty="0" smtClean="0"/>
              <a:t> b</a:t>
            </a:r>
            <a:r>
              <a:rPr lang="it-IT" sz="1700" i="1" dirty="0" smtClean="0"/>
              <a:t>)</a:t>
            </a:r>
            <a:r>
              <a:rPr lang="it-IT" sz="1700" dirty="0" smtClean="0"/>
              <a:t>, </a:t>
            </a:r>
            <a:r>
              <a:rPr lang="it-IT" sz="1700" dirty="0" err="1" smtClean="0"/>
              <a:t>ord</a:t>
            </a:r>
            <a:r>
              <a:rPr lang="it-IT" sz="1700" dirty="0" smtClean="0"/>
              <a:t>. </a:t>
            </a:r>
            <a:r>
              <a:rPr lang="it-IT" sz="1700" dirty="0" err="1" smtClean="0"/>
              <a:t>penit</a:t>
            </a:r>
            <a:r>
              <a:rPr lang="it-IT" sz="1700" dirty="0" smtClean="0"/>
              <a:t>., dichiarato illegittimo dalla sentenza della </a:t>
            </a:r>
            <a:r>
              <a:rPr lang="it-IT" sz="1700" b="1" dirty="0" smtClean="0"/>
              <a:t>Corte cost., 17 giugno 2013, n. 143 </a:t>
            </a:r>
            <a:r>
              <a:rPr lang="it-IT" sz="1700" dirty="0" smtClean="0"/>
              <a:t>limitatamente alla parte relativa ai colloqui con i difensori).</a:t>
            </a:r>
          </a:p>
          <a:p>
            <a:pPr algn="just">
              <a:buFont typeface="Arial" pitchFamily="34" charset="0"/>
              <a:buChar char="•"/>
            </a:pPr>
            <a:r>
              <a:rPr lang="it-IT" sz="1700" dirty="0" smtClean="0"/>
              <a:t> </a:t>
            </a:r>
            <a:r>
              <a:rPr lang="it-IT" sz="1700" u="sng" dirty="0" smtClean="0"/>
              <a:t>Limitazione di somme, beni e oggetti</a:t>
            </a:r>
            <a:r>
              <a:rPr lang="it-IT" sz="1700" dirty="0" smtClean="0"/>
              <a:t> ricevibili dall’esterno </a:t>
            </a:r>
            <a:r>
              <a:rPr lang="it-IT" sz="1700" dirty="0" smtClean="0"/>
              <a:t>(art. 41-</a:t>
            </a:r>
            <a:r>
              <a:rPr lang="it-IT" sz="1700" i="1" dirty="0" smtClean="0"/>
              <a:t>bis</a:t>
            </a:r>
            <a:r>
              <a:rPr lang="it-IT" sz="1700" dirty="0" smtClean="0"/>
              <a:t>, comma 2-</a:t>
            </a:r>
            <a:r>
              <a:rPr lang="it-IT" sz="1700" i="1" dirty="0" smtClean="0"/>
              <a:t>quater</a:t>
            </a:r>
            <a:r>
              <a:rPr lang="it-IT" sz="1700" dirty="0" smtClean="0"/>
              <a:t>, lett.</a:t>
            </a:r>
            <a:r>
              <a:rPr lang="it-IT" sz="1700" i="1" dirty="0" smtClean="0"/>
              <a:t> </a:t>
            </a:r>
            <a:r>
              <a:rPr lang="it-IT" sz="1700" i="1" dirty="0" smtClean="0"/>
              <a:t>c)</a:t>
            </a:r>
            <a:r>
              <a:rPr lang="it-IT" sz="1700" dirty="0" smtClean="0"/>
              <a:t>, </a:t>
            </a:r>
            <a:r>
              <a:rPr lang="it-IT" sz="1700" dirty="0" err="1" smtClean="0"/>
              <a:t>ord</a:t>
            </a:r>
            <a:r>
              <a:rPr lang="it-IT" sz="1700" dirty="0" smtClean="0"/>
              <a:t>. </a:t>
            </a:r>
            <a:r>
              <a:rPr lang="it-IT" sz="1700" dirty="0" err="1" smtClean="0"/>
              <a:t>penit</a:t>
            </a:r>
            <a:r>
              <a:rPr lang="it-IT" sz="1700" dirty="0" smtClean="0"/>
              <a:t>.).</a:t>
            </a:r>
          </a:p>
          <a:p>
            <a:pPr algn="just">
              <a:buFont typeface="Arial" pitchFamily="34" charset="0"/>
              <a:buChar char="•"/>
            </a:pPr>
            <a:r>
              <a:rPr lang="it-IT" sz="1700" dirty="0" smtClean="0"/>
              <a:t> </a:t>
            </a:r>
            <a:r>
              <a:rPr lang="it-IT" sz="1700" u="sng" dirty="0" smtClean="0"/>
              <a:t>Esclusione dalle rappresentanze</a:t>
            </a:r>
            <a:r>
              <a:rPr lang="it-IT" sz="1700" dirty="0" smtClean="0"/>
              <a:t> di detenuti o internati </a:t>
            </a:r>
            <a:r>
              <a:rPr lang="it-IT" sz="1700" dirty="0" smtClean="0"/>
              <a:t>(art. 41-</a:t>
            </a:r>
            <a:r>
              <a:rPr lang="it-IT" sz="1700" i="1" dirty="0" smtClean="0"/>
              <a:t>bis</a:t>
            </a:r>
            <a:r>
              <a:rPr lang="it-IT" sz="1700" dirty="0" smtClean="0"/>
              <a:t>, comma 2-</a:t>
            </a:r>
            <a:r>
              <a:rPr lang="it-IT" sz="1700" i="1" dirty="0" smtClean="0"/>
              <a:t>quater</a:t>
            </a:r>
            <a:r>
              <a:rPr lang="it-IT" sz="1700" dirty="0" smtClean="0"/>
              <a:t>, lett.</a:t>
            </a:r>
            <a:r>
              <a:rPr lang="it-IT" sz="1700" i="1" dirty="0" smtClean="0"/>
              <a:t> </a:t>
            </a:r>
            <a:r>
              <a:rPr lang="it-IT" sz="1700" i="1" dirty="0" smtClean="0"/>
              <a:t>d)</a:t>
            </a:r>
            <a:r>
              <a:rPr lang="it-IT" sz="1700" dirty="0" smtClean="0"/>
              <a:t>, </a:t>
            </a:r>
            <a:r>
              <a:rPr lang="it-IT" sz="1700" dirty="0" err="1" smtClean="0"/>
              <a:t>ord</a:t>
            </a:r>
            <a:r>
              <a:rPr lang="it-IT" sz="1700" dirty="0" smtClean="0"/>
              <a:t>. </a:t>
            </a:r>
            <a:r>
              <a:rPr lang="it-IT" sz="1700" dirty="0" err="1" smtClean="0"/>
              <a:t>penit</a:t>
            </a:r>
            <a:r>
              <a:rPr lang="it-IT" sz="1700" dirty="0" smtClean="0"/>
              <a:t>.).</a:t>
            </a:r>
          </a:p>
          <a:p>
            <a:pPr algn="just">
              <a:buFont typeface="Arial" pitchFamily="34" charset="0"/>
              <a:buChar char="•"/>
            </a:pPr>
            <a:r>
              <a:rPr lang="it-IT" sz="1700" dirty="0" smtClean="0"/>
              <a:t> </a:t>
            </a:r>
            <a:r>
              <a:rPr lang="it-IT" sz="1700" dirty="0" smtClean="0"/>
              <a:t>Sottoposizione a </a:t>
            </a:r>
            <a:r>
              <a:rPr lang="it-IT" sz="1700" u="sng" dirty="0" smtClean="0"/>
              <a:t>visto o censura</a:t>
            </a:r>
            <a:r>
              <a:rPr lang="it-IT" sz="1700" dirty="0" smtClean="0"/>
              <a:t> della corrispondenza con l’esclusione di quella relativa alle interlocuzioni con il Parlamento o con autorità, nazionali o internazionali, operanti nel campo della giustizia </a:t>
            </a:r>
            <a:r>
              <a:rPr lang="it-IT" sz="1700" dirty="0" smtClean="0"/>
              <a:t>(art. 41-</a:t>
            </a:r>
            <a:r>
              <a:rPr lang="it-IT" sz="1700" i="1" dirty="0" smtClean="0"/>
              <a:t>bis</a:t>
            </a:r>
            <a:r>
              <a:rPr lang="it-IT" sz="1700" dirty="0" smtClean="0"/>
              <a:t>, comma 2-</a:t>
            </a:r>
            <a:r>
              <a:rPr lang="it-IT" sz="1700" i="1" dirty="0" smtClean="0"/>
              <a:t>quater</a:t>
            </a:r>
            <a:r>
              <a:rPr lang="it-IT" sz="1700" dirty="0" smtClean="0"/>
              <a:t>, lett.</a:t>
            </a:r>
            <a:r>
              <a:rPr lang="it-IT" sz="1700" i="1" dirty="0" smtClean="0"/>
              <a:t> </a:t>
            </a:r>
            <a:r>
              <a:rPr lang="it-IT" sz="1700" i="1" dirty="0" smtClean="0"/>
              <a:t>e)</a:t>
            </a:r>
            <a:r>
              <a:rPr lang="it-IT" sz="1700" dirty="0" smtClean="0"/>
              <a:t>, </a:t>
            </a:r>
            <a:r>
              <a:rPr lang="it-IT" sz="1700" dirty="0" err="1" smtClean="0"/>
              <a:t>ord</a:t>
            </a:r>
            <a:r>
              <a:rPr lang="it-IT" sz="1700" dirty="0" smtClean="0"/>
              <a:t>. </a:t>
            </a:r>
            <a:r>
              <a:rPr lang="it-IT" sz="1700" dirty="0" err="1" smtClean="0"/>
              <a:t>penit</a:t>
            </a:r>
            <a:r>
              <a:rPr lang="it-IT" sz="1700" dirty="0" smtClean="0"/>
              <a:t>., dichiarato illegittimo dalla sentenza della </a:t>
            </a:r>
            <a:r>
              <a:rPr lang="it-IT" sz="1700" b="1" dirty="0" smtClean="0"/>
              <a:t>Corte cost., 2 dicembre 2021, n. 18/2022 </a:t>
            </a:r>
            <a:r>
              <a:rPr lang="it-IT" sz="1700" dirty="0" smtClean="0"/>
              <a:t>nella parte in cui non esclude dal visto/censura la corrispondenza con i difensori).</a:t>
            </a:r>
          </a:p>
          <a:p>
            <a:pPr algn="just">
              <a:buFont typeface="Arial" pitchFamily="34" charset="0"/>
              <a:buChar char="•"/>
            </a:pPr>
            <a:r>
              <a:rPr lang="it-IT" sz="1700" dirty="0" smtClean="0"/>
              <a:t> </a:t>
            </a:r>
            <a:r>
              <a:rPr lang="it-IT" sz="1700" u="sng" dirty="0" smtClean="0"/>
              <a:t>Limitazione della permanenza all’aperto</a:t>
            </a:r>
            <a:r>
              <a:rPr lang="it-IT" sz="1700" dirty="0" smtClean="0"/>
              <a:t> per due ore giornaliere al massimo e in gruppi di quattro persone al massimo </a:t>
            </a:r>
            <a:r>
              <a:rPr lang="it-IT" sz="1700" dirty="0" smtClean="0"/>
              <a:t>(art. 41-</a:t>
            </a:r>
            <a:r>
              <a:rPr lang="it-IT" sz="1700" i="1" dirty="0" smtClean="0"/>
              <a:t>bis</a:t>
            </a:r>
            <a:r>
              <a:rPr lang="it-IT" sz="1700" dirty="0" smtClean="0"/>
              <a:t>, comma 2-</a:t>
            </a:r>
            <a:r>
              <a:rPr lang="it-IT" sz="1700" i="1" dirty="0" smtClean="0"/>
              <a:t>quater</a:t>
            </a:r>
            <a:r>
              <a:rPr lang="it-IT" sz="1700" dirty="0" smtClean="0"/>
              <a:t>, lett.</a:t>
            </a:r>
            <a:r>
              <a:rPr lang="it-IT" sz="1700" i="1" dirty="0" smtClean="0"/>
              <a:t> </a:t>
            </a:r>
            <a:r>
              <a:rPr lang="it-IT" sz="1700" i="1" dirty="0" smtClean="0"/>
              <a:t>f)</a:t>
            </a:r>
            <a:r>
              <a:rPr lang="it-IT" sz="1700" dirty="0" smtClean="0"/>
              <a:t>, </a:t>
            </a:r>
            <a:r>
              <a:rPr lang="it-IT" sz="1700" dirty="0" err="1" smtClean="0"/>
              <a:t>ord</a:t>
            </a:r>
            <a:r>
              <a:rPr lang="it-IT" sz="1700" dirty="0" smtClean="0"/>
              <a:t>. </a:t>
            </a:r>
            <a:r>
              <a:rPr lang="it-IT" sz="1700" dirty="0" err="1" smtClean="0"/>
              <a:t>penit</a:t>
            </a:r>
            <a:r>
              <a:rPr lang="it-IT" sz="1700" dirty="0" smtClean="0"/>
              <a:t>.).</a:t>
            </a:r>
          </a:p>
          <a:p>
            <a:pPr algn="just">
              <a:buFont typeface="Arial" pitchFamily="34" charset="0"/>
              <a:buChar char="•"/>
            </a:pPr>
            <a:r>
              <a:rPr lang="it-IT" sz="1700" dirty="0" smtClean="0"/>
              <a:t> </a:t>
            </a:r>
            <a:r>
              <a:rPr lang="it-IT" sz="1700" u="sng" dirty="0" smtClean="0"/>
              <a:t>Controlli sui luoghi di detenzione</a:t>
            </a:r>
            <a:r>
              <a:rPr lang="it-IT" sz="1700" dirty="0" smtClean="0"/>
              <a:t> volti ad evitare che i ristretti appartenenti a diversi gruppi di socialità comunichino tra loro, si scambino oggetti (la </a:t>
            </a:r>
            <a:r>
              <a:rPr lang="it-IT" sz="1700" b="1" dirty="0" smtClean="0"/>
              <a:t>Corte cost., 5 maggio 2020, n. 97 </a:t>
            </a:r>
            <a:r>
              <a:rPr lang="it-IT" sz="1700" dirty="0" smtClean="0"/>
              <a:t>ha dichiarato incostituzionale la formula </a:t>
            </a:r>
            <a:r>
              <a:rPr lang="it-IT" sz="1700" i="1" dirty="0" smtClean="0"/>
              <a:t>“impossibilità di comunicare tra detenuti appartenenti a diversi gruppi di socialità, di scambiare oggetti”</a:t>
            </a:r>
            <a:r>
              <a:rPr lang="it-IT" sz="1700" dirty="0" smtClean="0"/>
              <a:t>, ritenendo preferibile </a:t>
            </a:r>
            <a:r>
              <a:rPr lang="it-IT" sz="1700" i="1" dirty="0" smtClean="0"/>
              <a:t>“impossibilità di comunicare e di scambiare oggetti tra detenuti appartenenti a diversi gruppi di socialità”</a:t>
            </a:r>
            <a:r>
              <a:rPr lang="it-IT" sz="1700" dirty="0" smtClean="0"/>
              <a:t> o cuociano cibi (la previsione sulla cottura dei cibi è stata dichiarata illegittima dalla sentenza della </a:t>
            </a:r>
            <a:r>
              <a:rPr lang="it-IT" sz="1700" b="1" dirty="0" smtClean="0"/>
              <a:t>Corte cost., 26 settembre 2018, n. 186</a:t>
            </a:r>
            <a:r>
              <a:rPr lang="it-IT" sz="1700" dirty="0" smtClean="0"/>
              <a:t>) </a:t>
            </a:r>
            <a:r>
              <a:rPr lang="it-IT" sz="1700" dirty="0" smtClean="0"/>
              <a:t>(art. 41-</a:t>
            </a:r>
            <a:r>
              <a:rPr lang="it-IT" sz="1700" i="1" dirty="0" smtClean="0"/>
              <a:t>bis</a:t>
            </a:r>
            <a:r>
              <a:rPr lang="it-IT" sz="1700" dirty="0" smtClean="0"/>
              <a:t>, comma 2-</a:t>
            </a:r>
            <a:r>
              <a:rPr lang="it-IT" sz="1700" i="1" dirty="0" smtClean="0"/>
              <a:t>quater</a:t>
            </a:r>
            <a:r>
              <a:rPr lang="it-IT" sz="1700" dirty="0" smtClean="0"/>
              <a:t>, lett.</a:t>
            </a:r>
            <a:r>
              <a:rPr lang="it-IT" sz="1700" i="1" dirty="0" smtClean="0"/>
              <a:t> </a:t>
            </a:r>
            <a:r>
              <a:rPr lang="it-IT" sz="1700" i="1" dirty="0" smtClean="0"/>
              <a:t>f)</a:t>
            </a:r>
            <a:r>
              <a:rPr lang="it-IT" sz="1700" dirty="0" smtClean="0"/>
              <a:t>, </a:t>
            </a:r>
            <a:r>
              <a:rPr lang="it-IT" sz="1700" dirty="0" err="1" smtClean="0"/>
              <a:t>ord</a:t>
            </a:r>
            <a:r>
              <a:rPr lang="it-IT" sz="1700" dirty="0" smtClean="0"/>
              <a:t>. </a:t>
            </a:r>
            <a:r>
              <a:rPr lang="it-IT" sz="1700" dirty="0" err="1" smtClean="0"/>
              <a:t>penit</a:t>
            </a:r>
            <a:r>
              <a:rPr lang="it-IT" sz="1700" dirty="0" smtClean="0"/>
              <a:t>.).</a:t>
            </a:r>
            <a:endParaRPr lang="it-IT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Rapporti</a:t>
            </a:r>
            <a:r>
              <a:rPr lang="en-US" sz="3600" dirty="0" smtClean="0">
                <a:solidFill>
                  <a:schemeClr val="tx2"/>
                </a:solidFill>
              </a:rPr>
              <a:t> con </a:t>
            </a:r>
            <a:r>
              <a:rPr lang="en-US" sz="3600" dirty="0" err="1" smtClean="0">
                <a:solidFill>
                  <a:schemeClr val="tx2"/>
                </a:solidFill>
              </a:rPr>
              <a:t>il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Garante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dei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detenuti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980728"/>
            <a:ext cx="11737304" cy="584775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D.L. 30.4.2020, n. 28 (</a:t>
            </a:r>
            <a:r>
              <a:rPr lang="it-IT" sz="1600" b="1" dirty="0" err="1" smtClean="0"/>
              <a:t>conv</a:t>
            </a:r>
            <a:r>
              <a:rPr lang="it-IT" sz="1600" b="1" dirty="0" smtClean="0"/>
              <a:t>. L. 25.6.2020, n. 70) – </a:t>
            </a:r>
            <a:r>
              <a:rPr lang="it-IT" sz="1600" dirty="0" smtClean="0"/>
              <a:t>introduzione dei commi relativi ai rapporti con il Garante (art. 41-</a:t>
            </a:r>
            <a:r>
              <a:rPr lang="it-IT" sz="1600" i="1" dirty="0" smtClean="0"/>
              <a:t>bis</a:t>
            </a:r>
            <a:r>
              <a:rPr lang="it-IT" sz="1600" dirty="0" smtClean="0"/>
              <a:t>, commi 2-</a:t>
            </a:r>
            <a:r>
              <a:rPr lang="it-IT" sz="1600" i="1" dirty="0" smtClean="0"/>
              <a:t>quater</a:t>
            </a:r>
            <a:r>
              <a:rPr lang="it-IT" sz="1600" dirty="0" smtClean="0"/>
              <a:t>.1, 2-</a:t>
            </a:r>
            <a:r>
              <a:rPr lang="it-IT" sz="1600" i="1" dirty="0" smtClean="0"/>
              <a:t>quater</a:t>
            </a:r>
            <a:r>
              <a:rPr lang="it-IT" sz="1600" dirty="0" smtClean="0"/>
              <a:t>.2 e 2-</a:t>
            </a:r>
            <a:r>
              <a:rPr lang="it-IT" sz="1600" i="1" dirty="0" smtClean="0"/>
              <a:t>quater</a:t>
            </a:r>
            <a:r>
              <a:rPr lang="it-IT" sz="1600" dirty="0" smtClean="0"/>
              <a:t>.3).</a:t>
            </a:r>
            <a:endParaRPr lang="it-IT" sz="1600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916832"/>
            <a:ext cx="11737304" cy="2585323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/>
              <a:t>Garante Nazionale dei diritti delle persone detenute o private della libertà personale</a:t>
            </a:r>
            <a:r>
              <a:rPr lang="it-IT" dirty="0" smtClean="0"/>
              <a:t>, organo previsto dal Protocollo opzionale della Convenzione ONU contro la tortura (2002), ratificato dall’Italia con L. 9.11.2012, n. 195 </a:t>
            </a:r>
            <a:r>
              <a:rPr lang="it-IT" dirty="0" smtClean="0">
                <a:sym typeface="Wingdings" pitchFamily="2" charset="2"/>
              </a:rPr>
              <a:t> accessi senza limitazione agli istituti, colloqui visivi con i detenuti nel regime speciale senza sorveglianza, né videoregistrazione (art. 41-</a:t>
            </a:r>
            <a:r>
              <a:rPr lang="it-IT" i="1" dirty="0" smtClean="0">
                <a:sym typeface="Wingdings" pitchFamily="2" charset="2"/>
              </a:rPr>
              <a:t>bis</a:t>
            </a:r>
            <a:r>
              <a:rPr lang="it-IT" dirty="0" smtClean="0">
                <a:sym typeface="Wingdings" pitchFamily="2" charset="2"/>
              </a:rPr>
              <a:t>, comma 2-</a:t>
            </a:r>
            <a:r>
              <a:rPr lang="it-IT" i="1" dirty="0" smtClean="0">
                <a:sym typeface="Wingdings" pitchFamily="2" charset="2"/>
              </a:rPr>
              <a:t>quater</a:t>
            </a:r>
            <a:r>
              <a:rPr lang="it-IT" dirty="0" smtClean="0">
                <a:sym typeface="Wingdings" pitchFamily="2" charset="2"/>
              </a:rPr>
              <a:t>.1, </a:t>
            </a:r>
            <a:r>
              <a:rPr lang="it-IT" dirty="0" err="1" smtClean="0">
                <a:sym typeface="Wingdings" pitchFamily="2" charset="2"/>
              </a:rPr>
              <a:t>ord</a:t>
            </a:r>
            <a:r>
              <a:rPr lang="it-IT" dirty="0" smtClean="0">
                <a:sym typeface="Wingdings" pitchFamily="2" charset="2"/>
              </a:rPr>
              <a:t>. </a:t>
            </a:r>
            <a:r>
              <a:rPr lang="it-IT" dirty="0" err="1" smtClean="0">
                <a:sym typeface="Wingdings" pitchFamily="2" charset="2"/>
              </a:rPr>
              <a:t>penit</a:t>
            </a:r>
            <a:r>
              <a:rPr lang="it-IT" dirty="0" smtClean="0">
                <a:sym typeface="Wingdings" pitchFamily="2" charset="2"/>
              </a:rPr>
              <a:t>.).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>
                <a:sym typeface="Wingdings" pitchFamily="2" charset="2"/>
              </a:rPr>
              <a:t> </a:t>
            </a:r>
            <a:r>
              <a:rPr lang="it-IT" b="1" dirty="0" smtClean="0">
                <a:sym typeface="Wingdings" pitchFamily="2" charset="2"/>
              </a:rPr>
              <a:t>Garante regionale dei diritti dei detenuti</a:t>
            </a:r>
            <a:r>
              <a:rPr lang="it-IT" dirty="0" smtClean="0">
                <a:sym typeface="Wingdings" pitchFamily="2" charset="2"/>
              </a:rPr>
              <a:t>  accessi senza limitazione agli istituti nel territorio di competenza; colloqui visivi con i detenuti nel regime speciale con videoregistrazione (art. 41-</a:t>
            </a:r>
            <a:r>
              <a:rPr lang="it-IT" i="1" dirty="0" smtClean="0">
                <a:sym typeface="Wingdings" pitchFamily="2" charset="2"/>
              </a:rPr>
              <a:t>bis</a:t>
            </a:r>
            <a:r>
              <a:rPr lang="it-IT" dirty="0" smtClean="0">
                <a:sym typeface="Wingdings" pitchFamily="2" charset="2"/>
              </a:rPr>
              <a:t>, comma 2-</a:t>
            </a:r>
            <a:r>
              <a:rPr lang="it-IT" i="1" dirty="0" smtClean="0">
                <a:sym typeface="Wingdings" pitchFamily="2" charset="2"/>
              </a:rPr>
              <a:t>quater</a:t>
            </a:r>
            <a:r>
              <a:rPr lang="it-IT" dirty="0" smtClean="0">
                <a:sym typeface="Wingdings" pitchFamily="2" charset="2"/>
              </a:rPr>
              <a:t>.2, </a:t>
            </a:r>
            <a:r>
              <a:rPr lang="it-IT" dirty="0" err="1" smtClean="0">
                <a:sym typeface="Wingdings" pitchFamily="2" charset="2"/>
              </a:rPr>
              <a:t>ord</a:t>
            </a:r>
            <a:r>
              <a:rPr lang="it-IT" dirty="0" smtClean="0">
                <a:sym typeface="Wingdings" pitchFamily="2" charset="2"/>
              </a:rPr>
              <a:t>. </a:t>
            </a:r>
            <a:r>
              <a:rPr lang="it-IT" dirty="0" err="1" smtClean="0">
                <a:sym typeface="Wingdings" pitchFamily="2" charset="2"/>
              </a:rPr>
              <a:t>penit</a:t>
            </a:r>
            <a:r>
              <a:rPr lang="it-IT" dirty="0" smtClean="0">
                <a:sym typeface="Wingdings" pitchFamily="2" charset="2"/>
              </a:rPr>
              <a:t>.).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>
                <a:sym typeface="Wingdings" pitchFamily="2" charset="2"/>
              </a:rPr>
              <a:t> </a:t>
            </a:r>
            <a:r>
              <a:rPr lang="it-IT" b="1" dirty="0" smtClean="0">
                <a:sym typeface="Wingdings" pitchFamily="2" charset="2"/>
              </a:rPr>
              <a:t>Garante comunale, provinciale o delle città metropolitane </a:t>
            </a:r>
            <a:r>
              <a:rPr lang="it-IT" dirty="0" smtClean="0">
                <a:sym typeface="Wingdings" pitchFamily="2" charset="2"/>
              </a:rPr>
              <a:t> accessi accompagnati agli istituti nel territorio di competenza con l’unico scopo di verificare le condizioni di salute dei ristretti e senza possibilità di colloqui visivi (art. 41-</a:t>
            </a:r>
            <a:r>
              <a:rPr lang="it-IT" i="1" dirty="0" smtClean="0">
                <a:sym typeface="Wingdings" pitchFamily="2" charset="2"/>
              </a:rPr>
              <a:t>bis</a:t>
            </a:r>
            <a:r>
              <a:rPr lang="it-IT" dirty="0" smtClean="0">
                <a:sym typeface="Wingdings" pitchFamily="2" charset="2"/>
              </a:rPr>
              <a:t>, comma 2-</a:t>
            </a:r>
            <a:r>
              <a:rPr lang="it-IT" i="1" dirty="0" smtClean="0">
                <a:sym typeface="Wingdings" pitchFamily="2" charset="2"/>
              </a:rPr>
              <a:t>quater</a:t>
            </a:r>
            <a:r>
              <a:rPr lang="it-IT" dirty="0" smtClean="0">
                <a:sym typeface="Wingdings" pitchFamily="2" charset="2"/>
              </a:rPr>
              <a:t>.3, </a:t>
            </a:r>
            <a:r>
              <a:rPr lang="it-IT" dirty="0" err="1" smtClean="0">
                <a:sym typeface="Wingdings" pitchFamily="2" charset="2"/>
              </a:rPr>
              <a:t>ord</a:t>
            </a:r>
            <a:r>
              <a:rPr lang="it-IT" dirty="0" smtClean="0">
                <a:sym typeface="Wingdings" pitchFamily="2" charset="2"/>
              </a:rPr>
              <a:t>. </a:t>
            </a:r>
            <a:r>
              <a:rPr lang="it-IT" dirty="0" err="1" smtClean="0">
                <a:sym typeface="Wingdings" pitchFamily="2" charset="2"/>
              </a:rPr>
              <a:t>penit</a:t>
            </a:r>
            <a:r>
              <a:rPr lang="it-IT" dirty="0" smtClean="0">
                <a:sym typeface="Wingdings" pitchFamily="2" charset="2"/>
              </a:rPr>
              <a:t>.).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Garanzia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giurisdizionalizzazione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34566" y="836712"/>
            <a:ext cx="11521280" cy="3416320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/>
              <a:t>Reclamo giurisdizionale</a:t>
            </a:r>
            <a:r>
              <a:rPr lang="it-IT" dirty="0" smtClean="0"/>
              <a:t> (art. 41-</a:t>
            </a:r>
            <a:r>
              <a:rPr lang="it-IT" i="1" dirty="0" smtClean="0"/>
              <a:t>bis</a:t>
            </a:r>
            <a:r>
              <a:rPr lang="it-IT" dirty="0" smtClean="0"/>
              <a:t>, comma 2-</a:t>
            </a:r>
            <a:r>
              <a:rPr lang="it-IT" i="1" dirty="0" smtClean="0"/>
              <a:t>quinquies</a:t>
            </a:r>
            <a:r>
              <a:rPr lang="it-IT" dirty="0" smtClean="0"/>
              <a:t>,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.) – </a:t>
            </a:r>
            <a:r>
              <a:rPr lang="it-IT" dirty="0" err="1" smtClean="0"/>
              <a:t>promovibile</a:t>
            </a:r>
            <a:r>
              <a:rPr lang="it-IT" dirty="0" smtClean="0"/>
              <a:t> dal </a:t>
            </a:r>
            <a:r>
              <a:rPr lang="it-IT" b="1" dirty="0" smtClean="0"/>
              <a:t>detenuto</a:t>
            </a:r>
            <a:r>
              <a:rPr lang="it-IT" dirty="0" smtClean="0"/>
              <a:t> o dal suo </a:t>
            </a:r>
            <a:r>
              <a:rPr lang="it-IT" b="1" dirty="0" smtClean="0"/>
              <a:t>difensore</a:t>
            </a:r>
            <a:r>
              <a:rPr lang="it-IT" dirty="0" smtClean="0"/>
              <a:t> entro </a:t>
            </a:r>
            <a:r>
              <a:rPr lang="it-IT" b="1" dirty="0" smtClean="0"/>
              <a:t>20 giorni</a:t>
            </a:r>
            <a:r>
              <a:rPr lang="it-IT" dirty="0" smtClean="0"/>
              <a:t> dalla comunicazione del decreto ministeriale che dispone la misura. Sul reclamo decide </a:t>
            </a:r>
            <a:r>
              <a:rPr lang="it-IT" u="sng" dirty="0" smtClean="0"/>
              <a:t>sempre</a:t>
            </a:r>
            <a:r>
              <a:rPr lang="it-IT" dirty="0" smtClean="0"/>
              <a:t> il </a:t>
            </a:r>
            <a:r>
              <a:rPr lang="it-IT" b="1" dirty="0" smtClean="0"/>
              <a:t>Tribunale di sorveglianza di Roma</a:t>
            </a:r>
            <a:r>
              <a:rPr lang="it-IT" dirty="0" smtClean="0"/>
              <a:t>. Il reclamo </a:t>
            </a:r>
            <a:r>
              <a:rPr lang="it-IT" b="1" dirty="0" smtClean="0"/>
              <a:t>non ha effetti sospensivi</a:t>
            </a:r>
            <a:r>
              <a:rPr lang="it-IT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/>
              <a:t>Procedimento di reclamo</a:t>
            </a:r>
            <a:r>
              <a:rPr lang="it-IT" dirty="0" smtClean="0"/>
              <a:t> (art. 41-</a:t>
            </a:r>
            <a:r>
              <a:rPr lang="it-IT" i="1" dirty="0" smtClean="0"/>
              <a:t>bis</a:t>
            </a:r>
            <a:r>
              <a:rPr lang="it-IT" dirty="0" smtClean="0"/>
              <a:t>, comma 2-</a:t>
            </a:r>
            <a:r>
              <a:rPr lang="it-IT" i="1" dirty="0" smtClean="0"/>
              <a:t>sexies</a:t>
            </a:r>
            <a:r>
              <a:rPr lang="it-IT" dirty="0" smtClean="0"/>
              <a:t>,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.) – ricevuto il reclamo, il Tribunale decide entro </a:t>
            </a:r>
            <a:r>
              <a:rPr lang="it-IT" b="1" dirty="0" smtClean="0"/>
              <a:t>10 giorni</a:t>
            </a:r>
            <a:r>
              <a:rPr lang="it-IT" dirty="0" smtClean="0"/>
              <a:t> nelle forme del procedimento di esecuzione/di sorveglianza ordinarie (</a:t>
            </a:r>
            <a:r>
              <a:rPr lang="it-IT" b="1" dirty="0" smtClean="0"/>
              <a:t>artt. 666 e 678 c.p.p.</a:t>
            </a:r>
            <a:r>
              <a:rPr lang="it-IT" dirty="0" smtClean="0"/>
              <a:t>). Le funzioni di pubblico ministero sono esercitate dal pubblico ministero procedente o dal procuratore nazionale antimafia.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/>
              <a:t>Impugnazione dell’ordinanza del Tribunale</a:t>
            </a:r>
            <a:r>
              <a:rPr lang="it-IT" dirty="0" smtClean="0"/>
              <a:t> (sempre art. 41-</a:t>
            </a:r>
            <a:r>
              <a:rPr lang="it-IT" i="1" dirty="0" smtClean="0"/>
              <a:t>bis</a:t>
            </a:r>
            <a:r>
              <a:rPr lang="it-IT" dirty="0" smtClean="0"/>
              <a:t>, comma 2-</a:t>
            </a:r>
            <a:r>
              <a:rPr lang="it-IT" i="1" dirty="0" smtClean="0"/>
              <a:t>sexies</a:t>
            </a:r>
            <a:r>
              <a:rPr lang="it-IT" dirty="0" smtClean="0"/>
              <a:t>,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.) – entro </a:t>
            </a:r>
            <a:r>
              <a:rPr lang="it-IT" b="1" dirty="0" smtClean="0"/>
              <a:t>10 giorni</a:t>
            </a:r>
            <a:r>
              <a:rPr lang="it-IT" dirty="0" smtClean="0"/>
              <a:t> il pubblico ministero, il detenuto o il difensore possono proporre ricorso per cassazione (</a:t>
            </a:r>
            <a:r>
              <a:rPr lang="it-IT" b="1" dirty="0" smtClean="0"/>
              <a:t>solo per violazioni di legge</a:t>
            </a:r>
            <a:r>
              <a:rPr lang="it-IT" dirty="0" smtClean="0"/>
              <a:t>). Anche il ricorso </a:t>
            </a:r>
            <a:r>
              <a:rPr lang="it-IT" b="1" dirty="0" smtClean="0"/>
              <a:t>non ha effetti sospensivi</a:t>
            </a:r>
            <a:r>
              <a:rPr lang="it-IT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endParaRPr lang="it-IT" dirty="0" smtClean="0"/>
          </a:p>
          <a:p>
            <a:pPr algn="just"/>
            <a:r>
              <a:rPr lang="it-IT" b="1" dirty="0" err="1" smtClean="0"/>
              <a:t>NB</a:t>
            </a:r>
            <a:r>
              <a:rPr lang="it-IT" b="1" dirty="0" smtClean="0"/>
              <a:t>.</a:t>
            </a:r>
            <a:r>
              <a:rPr lang="it-IT" dirty="0" smtClean="0"/>
              <a:t> Se, per effetto del procedimento di reclamo, il Ministero è chiamato ad emettere un nuovo decreto applicativo del regime speciale, deve effettuare una nuova indagine, attualizzando la valutazione del pericolo.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334566" y="4581128"/>
            <a:ext cx="11521280" cy="1200329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Partecipazione a distanza</a:t>
            </a:r>
            <a:r>
              <a:rPr lang="it-IT" dirty="0" smtClean="0"/>
              <a:t> (art. 41-</a:t>
            </a:r>
            <a:r>
              <a:rPr lang="it-IT" i="1" dirty="0" smtClean="0"/>
              <a:t>bis</a:t>
            </a:r>
            <a:r>
              <a:rPr lang="it-IT" dirty="0" smtClean="0"/>
              <a:t>, comma 2-</a:t>
            </a:r>
            <a:r>
              <a:rPr lang="it-IT" i="1" dirty="0" smtClean="0"/>
              <a:t>septies</a:t>
            </a:r>
            <a:r>
              <a:rPr lang="it-IT" dirty="0" smtClean="0"/>
              <a:t>,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 che richiama l’art. 146-</a:t>
            </a:r>
            <a:r>
              <a:rPr lang="it-IT" i="1" dirty="0" smtClean="0"/>
              <a:t>bis</a:t>
            </a:r>
            <a:r>
              <a:rPr lang="it-IT" dirty="0" smtClean="0"/>
              <a:t> disp. att. c.p.p.) – il detenuto che intenda prendere parte all’udienza nel procedimento di reclamo </a:t>
            </a:r>
            <a:r>
              <a:rPr lang="it-IT" u="sng" dirty="0" smtClean="0"/>
              <a:t>partecipa “a distanza”</a:t>
            </a:r>
            <a:r>
              <a:rPr lang="it-IT" dirty="0" smtClean="0"/>
              <a:t>, ovvero nelle </a:t>
            </a:r>
            <a:r>
              <a:rPr lang="it-IT" u="sng" dirty="0" smtClean="0"/>
              <a:t>modalità di “videoconferenza” stabilite dalle disposizioni di attuazione del codice di procedura penale</a:t>
            </a:r>
            <a:r>
              <a:rPr lang="it-IT" dirty="0" smtClean="0"/>
              <a:t>.</a:t>
            </a:r>
          </a:p>
          <a:p>
            <a:pPr algn="just"/>
            <a:r>
              <a:rPr lang="it-IT" b="1" dirty="0" smtClean="0"/>
              <a:t>		     </a:t>
            </a:r>
            <a:r>
              <a:rPr lang="it-IT" dirty="0" smtClean="0"/>
              <a:t>Conflitto tra il diritto al giusto processo (immediatezza) ed esigenze di sicurezza.</a:t>
            </a:r>
            <a:endParaRPr lang="it-IT" b="1" dirty="0" smtClean="0"/>
          </a:p>
        </p:txBody>
      </p:sp>
      <p:cxnSp>
        <p:nvCxnSpPr>
          <p:cNvPr id="8" name="Connettore 2 7"/>
          <p:cNvCxnSpPr/>
          <p:nvPr/>
        </p:nvCxnSpPr>
        <p:spPr>
          <a:xfrm>
            <a:off x="478582" y="5589240"/>
            <a:ext cx="194421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1861</Words>
  <Application>Microsoft Office PowerPoint</Application>
  <PresentationFormat>Personalizzato</PresentationFormat>
  <Paragraphs>62</Paragraphs>
  <Slides>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8" baseType="lpstr">
      <vt:lpstr>Tema di Office</vt:lpstr>
      <vt:lpstr>Il regime dell’art. 41-bis ord. penit.</vt:lpstr>
      <vt:lpstr>Situazioni di emergenza</vt:lpstr>
      <vt:lpstr>“Carcere duro”</vt:lpstr>
      <vt:lpstr>Durata e proroga del regime speciale</vt:lpstr>
      <vt:lpstr>Contenuti delle restrizioni</vt:lpstr>
      <vt:lpstr>Rapporti con il Garante dei detenuti</vt:lpstr>
      <vt:lpstr>Garanzia di giurisdizionalizzazione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201</cp:revision>
  <dcterms:created xsi:type="dcterms:W3CDTF">2023-10-03T16:19:00Z</dcterms:created>
  <dcterms:modified xsi:type="dcterms:W3CDTF">2023-12-20T08:58:57Z</dcterms:modified>
</cp:coreProperties>
</file>