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it-IT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Elementi del trattamento</c:v>
                </c:pt>
              </c:strCache>
            </c:strRef>
          </c:tx>
          <c:cat>
            <c:strRef>
              <c:f>Foglio1!$A$2:$A$7</c:f>
              <c:strCache>
                <c:ptCount val="6"/>
                <c:pt idx="0">
                  <c:v>Istruzione/formazione</c:v>
                </c:pt>
                <c:pt idx="1">
                  <c:v>Lavoro</c:v>
                </c:pt>
                <c:pt idx="2">
                  <c:v>Volontariato</c:v>
                </c:pt>
                <c:pt idx="3">
                  <c:v>Religione</c:v>
                </c:pt>
                <c:pt idx="4">
                  <c:v>Sport, svago</c:v>
                </c:pt>
                <c:pt idx="5">
                  <c:v>Contatti con l'esterno</c:v>
                </c:pt>
              </c:strCache>
            </c:strRef>
          </c:cat>
          <c:val>
            <c:numRef>
              <c:f>Foglio1!$B$2:$B$7</c:f>
              <c:numCache>
                <c:formatCode>General</c:formatCode>
                <c:ptCount val="6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400"/>
          </a:pPr>
          <a:endParaRPr lang="it-IT"/>
        </a:p>
      </c:txPr>
    </c:legend>
    <c:plotVisOnly val="1"/>
  </c:chart>
  <c:txPr>
    <a:bodyPr/>
    <a:lstStyle/>
    <a:p>
      <a:pPr>
        <a:defRPr sz="1800"/>
      </a:pPr>
      <a:endParaRPr lang="it-IT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22/10/2023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" y="1570216"/>
            <a:ext cx="10163927" cy="2527121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203864"/>
                </a:solidFill>
              </a:rPr>
              <a:t>Il </a:t>
            </a:r>
            <a:r>
              <a:rPr lang="en-US" sz="4000" dirty="0" err="1" smtClean="0">
                <a:solidFill>
                  <a:srgbClr val="203864"/>
                </a:solidFill>
              </a:rPr>
              <a:t>carcere</a:t>
            </a:r>
            <a:r>
              <a:rPr lang="en-US" sz="4000" dirty="0" smtClean="0">
                <a:solidFill>
                  <a:srgbClr val="203864"/>
                </a:solidFill>
              </a:rPr>
              <a:t>. </a:t>
            </a:r>
            <a:r>
              <a:rPr lang="en-US" sz="4000" dirty="0" err="1" smtClean="0">
                <a:solidFill>
                  <a:srgbClr val="203864"/>
                </a:solidFill>
              </a:rPr>
              <a:t>Una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formazione</a:t>
            </a:r>
            <a:r>
              <a:rPr lang="en-US" sz="4000" dirty="0" smtClean="0">
                <a:solidFill>
                  <a:srgbClr val="203864"/>
                </a:solidFill>
              </a:rPr>
              <a:t> </a:t>
            </a:r>
            <a:r>
              <a:rPr lang="en-US" sz="4000" dirty="0" err="1" smtClean="0">
                <a:solidFill>
                  <a:srgbClr val="203864"/>
                </a:solidFill>
              </a:rPr>
              <a:t>sociale</a:t>
            </a:r>
            <a:r>
              <a:rPr lang="en-US" sz="4000" dirty="0" smtClean="0">
                <a:solidFill>
                  <a:srgbClr val="203864"/>
                </a:solidFill>
              </a:rPr>
              <a:t>?</a:t>
            </a:r>
            <a:endParaRPr lang="en-GB" sz="4000" dirty="0">
              <a:solidFill>
                <a:srgbClr val="203864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45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</a:t>
            </a:r>
            <a:r>
              <a:rPr lang="it-IT" dirty="0" smtClean="0"/>
              <a:t>25 </a:t>
            </a:r>
            <a:r>
              <a:rPr lang="it-IT" dirty="0" smtClean="0"/>
              <a:t>ottobre 2023, ore </a:t>
            </a:r>
            <a:r>
              <a:rPr lang="it-IT" dirty="0" smtClean="0"/>
              <a:t>16.00 </a:t>
            </a:r>
            <a:r>
              <a:rPr lang="it-IT" dirty="0" smtClean="0"/>
              <a:t>– </a:t>
            </a:r>
            <a:r>
              <a:rPr lang="it-IT" dirty="0" smtClean="0"/>
              <a:t>18.00</a:t>
            </a:r>
            <a:endParaRPr lang="it-IT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Elementi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diritto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penitenziario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7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9462" y="260648"/>
            <a:ext cx="19240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Formazioni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sociali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262558" y="764704"/>
            <a:ext cx="11737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 Cost.</a:t>
            </a:r>
            <a:r>
              <a:rPr lang="it-IT" dirty="0" smtClean="0"/>
              <a:t> – </a:t>
            </a:r>
            <a:r>
              <a:rPr lang="it-IT" dirty="0" smtClean="0"/>
              <a:t>La Repubblica </a:t>
            </a:r>
            <a:r>
              <a:rPr lang="it-IT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riconosce e garantisce</a:t>
            </a:r>
            <a:r>
              <a:rPr lang="it-IT" dirty="0" smtClean="0"/>
              <a:t> i </a:t>
            </a:r>
            <a:r>
              <a:rPr lang="it-IT" u="sng" dirty="0" smtClean="0">
                <a:solidFill>
                  <a:srgbClr val="7030A0"/>
                </a:solidFill>
              </a:rPr>
              <a:t>diritti inviolabili dell'uomo</a:t>
            </a:r>
            <a:r>
              <a:rPr lang="it-IT" dirty="0" smtClean="0"/>
              <a:t>, sia come </a:t>
            </a:r>
            <a:r>
              <a:rPr lang="it-IT" u="sng" dirty="0" smtClean="0">
                <a:solidFill>
                  <a:srgbClr val="FF0000"/>
                </a:solidFill>
              </a:rPr>
              <a:t>singolo</a:t>
            </a:r>
            <a:r>
              <a:rPr lang="it-IT" dirty="0" smtClean="0"/>
              <a:t>, sia </a:t>
            </a:r>
            <a:r>
              <a:rPr lang="it-IT" b="1" u="sng" dirty="0" smtClean="0">
                <a:solidFill>
                  <a:srgbClr val="00B050"/>
                </a:solidFill>
              </a:rPr>
              <a:t>nelle formazioni sociali ove si svolge la sua personalità</a:t>
            </a:r>
            <a:r>
              <a:rPr lang="it-IT" dirty="0" smtClean="0"/>
              <a:t>, e richiede </a:t>
            </a:r>
            <a:r>
              <a:rPr lang="it-IT" u="sng" dirty="0" smtClean="0">
                <a:solidFill>
                  <a:srgbClr val="FFC000"/>
                </a:solidFill>
              </a:rPr>
              <a:t>l'adempimento dei doveri inderogabili di solidarietà politica, economica e sociale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29" name="Connettore 2 28"/>
          <p:cNvCxnSpPr/>
          <p:nvPr/>
        </p:nvCxnSpPr>
        <p:spPr>
          <a:xfrm>
            <a:off x="4078982" y="1052736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1918742" y="1916832"/>
            <a:ext cx="45365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 diritti dell’uomo caratterizzano la persona e preesistono ad essa. Lo Stato prende atto di ciò (… li </a:t>
            </a:r>
            <a:r>
              <a:rPr lang="it-IT" i="1" dirty="0" smtClean="0"/>
              <a:t>riconosce</a:t>
            </a:r>
            <a:r>
              <a:rPr lang="it-IT" dirty="0" smtClean="0"/>
              <a:t>) e appresta strumenti di tutela (… li </a:t>
            </a:r>
            <a:r>
              <a:rPr lang="it-IT" i="1" dirty="0" smtClean="0"/>
              <a:t>garantisce</a:t>
            </a:r>
            <a:r>
              <a:rPr lang="it-IT" dirty="0" smtClean="0"/>
              <a:t>). </a:t>
            </a:r>
            <a:endParaRPr lang="it-IT" dirty="0"/>
          </a:p>
        </p:txBody>
      </p:sp>
      <p:cxnSp>
        <p:nvCxnSpPr>
          <p:cNvPr id="36" name="Connettore 2 35"/>
          <p:cNvCxnSpPr/>
          <p:nvPr/>
        </p:nvCxnSpPr>
        <p:spPr>
          <a:xfrm>
            <a:off x="6959302" y="1052736"/>
            <a:ext cx="0" cy="295232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sellaDiTesto 37"/>
          <p:cNvSpPr txBox="1"/>
          <p:nvPr/>
        </p:nvSpPr>
        <p:spPr>
          <a:xfrm>
            <a:off x="4583038" y="4005064"/>
            <a:ext cx="5040560" cy="1200329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Quali diritti? Quelli che fondano la nostra forma di Stato – quella repubblicana – inviolabile (art. 139 Cost.) e capace di porre il popolo al centro (art. 1 Cost. – sovranità).</a:t>
            </a:r>
            <a:endParaRPr lang="it-IT" dirty="0"/>
          </a:p>
        </p:txBody>
      </p:sp>
      <p:cxnSp>
        <p:nvCxnSpPr>
          <p:cNvPr id="40" name="Connettore 2 39"/>
          <p:cNvCxnSpPr/>
          <p:nvPr/>
        </p:nvCxnSpPr>
        <p:spPr>
          <a:xfrm>
            <a:off x="9047534" y="1052736"/>
            <a:ext cx="0" cy="11521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asellaDiTesto 40"/>
          <p:cNvSpPr txBox="1"/>
          <p:nvPr/>
        </p:nvSpPr>
        <p:spPr>
          <a:xfrm>
            <a:off x="7895406" y="2204864"/>
            <a:ext cx="2088232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Cioè a livello individuale.</a:t>
            </a:r>
            <a:endParaRPr lang="it-IT" dirty="0"/>
          </a:p>
        </p:txBody>
      </p:sp>
      <p:cxnSp>
        <p:nvCxnSpPr>
          <p:cNvPr id="43" name="Connettore 2 42"/>
          <p:cNvCxnSpPr/>
          <p:nvPr/>
        </p:nvCxnSpPr>
        <p:spPr>
          <a:xfrm>
            <a:off x="1198662" y="1340768"/>
            <a:ext cx="0" cy="403244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asellaDiTesto 43"/>
          <p:cNvSpPr txBox="1"/>
          <p:nvPr/>
        </p:nvSpPr>
        <p:spPr>
          <a:xfrm>
            <a:off x="334566" y="5373216"/>
            <a:ext cx="5184576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Cioè in quei gruppi ove la persona è inserita per ragioni rilevanti sul piano costituzionale (</a:t>
            </a:r>
            <a:r>
              <a:rPr lang="it-IT" i="1" dirty="0" smtClean="0"/>
              <a:t>formazioni sociali</a:t>
            </a:r>
            <a:r>
              <a:rPr lang="it-IT" dirty="0" smtClean="0"/>
              <a:t>) e modifica/sviluppa i tratti della propria individualità (</a:t>
            </a:r>
            <a:r>
              <a:rPr lang="it-IT" i="1" dirty="0" smtClean="0"/>
              <a:t>si svolge la sua personalità</a:t>
            </a:r>
            <a:r>
              <a:rPr lang="it-IT" dirty="0" smtClean="0"/>
              <a:t>)</a:t>
            </a:r>
            <a:endParaRPr lang="it-IT" dirty="0"/>
          </a:p>
        </p:txBody>
      </p:sp>
      <p:cxnSp>
        <p:nvCxnSpPr>
          <p:cNvPr id="46" name="Connettore 2 45"/>
          <p:cNvCxnSpPr/>
          <p:nvPr/>
        </p:nvCxnSpPr>
        <p:spPr>
          <a:xfrm>
            <a:off x="10847734" y="1340768"/>
            <a:ext cx="0" cy="165618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asellaDiTesto 46"/>
          <p:cNvSpPr txBox="1"/>
          <p:nvPr/>
        </p:nvSpPr>
        <p:spPr>
          <a:xfrm>
            <a:off x="7175326" y="2996952"/>
            <a:ext cx="4752528" cy="9233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Perché i diritti siano effettivi, occorre che tutti contribuiscano a renderli tali (es. pagando le tasse per i servizi erogati dallo Stato).</a:t>
            </a:r>
            <a:endParaRPr lang="it-IT" dirty="0"/>
          </a:p>
        </p:txBody>
      </p:sp>
      <p:sp>
        <p:nvSpPr>
          <p:cNvPr id="49" name="Freccia a destra 48"/>
          <p:cNvSpPr/>
          <p:nvPr/>
        </p:nvSpPr>
        <p:spPr>
          <a:xfrm>
            <a:off x="6743278" y="5661248"/>
            <a:ext cx="1728192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Rettangolo arrotondato 49"/>
          <p:cNvSpPr/>
          <p:nvPr/>
        </p:nvSpPr>
        <p:spPr>
          <a:xfrm>
            <a:off x="8615486" y="5301208"/>
            <a:ext cx="3384376" cy="13681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" name="CasellaDiTesto 50"/>
          <p:cNvSpPr txBox="1"/>
          <p:nvPr/>
        </p:nvSpPr>
        <p:spPr>
          <a:xfrm>
            <a:off x="8687495" y="5517232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La persona è così importante che lo Stato ne tutela anche i </a:t>
            </a:r>
          </a:p>
          <a:p>
            <a:pPr algn="just"/>
            <a:r>
              <a:rPr lang="it-IT" b="1" dirty="0" smtClean="0"/>
              <a:t>NUOVI DIRITTI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2"/>
                </a:solidFill>
              </a:rPr>
              <a:t>Il </a:t>
            </a:r>
            <a:r>
              <a:rPr lang="en-US" sz="3600" dirty="0" err="1" smtClean="0">
                <a:solidFill>
                  <a:schemeClr val="tx2"/>
                </a:solidFill>
              </a:rPr>
              <a:t>carcere</a:t>
            </a:r>
            <a:r>
              <a:rPr lang="en-US" sz="3600" dirty="0" smtClean="0">
                <a:solidFill>
                  <a:schemeClr val="tx2"/>
                </a:solidFill>
              </a:rPr>
              <a:t> è </a:t>
            </a:r>
            <a:r>
              <a:rPr lang="en-US" sz="3600" dirty="0" err="1" smtClean="0">
                <a:solidFill>
                  <a:schemeClr val="tx2"/>
                </a:solidFill>
              </a:rPr>
              <a:t>una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formazione</a:t>
            </a:r>
            <a:r>
              <a:rPr lang="en-US" sz="3600" dirty="0" smtClean="0">
                <a:solidFill>
                  <a:schemeClr val="tx2"/>
                </a:solidFill>
              </a:rPr>
              <a:t> </a:t>
            </a:r>
            <a:r>
              <a:rPr lang="en-US" sz="3600" dirty="0" err="1" smtClean="0">
                <a:solidFill>
                  <a:schemeClr val="tx2"/>
                </a:solidFill>
              </a:rPr>
              <a:t>sociale</a:t>
            </a:r>
            <a:r>
              <a:rPr lang="en-US" sz="3600" dirty="0" smtClean="0">
                <a:solidFill>
                  <a:schemeClr val="tx2"/>
                </a:solidFill>
              </a:rPr>
              <a:t>?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5328592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RISPOSTA NEGATIVA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340768"/>
            <a:ext cx="5328592" cy="258532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Se il carcere </a:t>
            </a:r>
            <a:r>
              <a:rPr lang="it-IT" b="1" dirty="0" smtClean="0"/>
              <a:t>NON </a:t>
            </a:r>
            <a:r>
              <a:rPr lang="it-IT" dirty="0" smtClean="0"/>
              <a:t>è una formazione sociale,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Repubblica </a:t>
            </a:r>
            <a:r>
              <a:rPr lang="it-IT" u="sng" dirty="0" smtClean="0"/>
              <a:t>non riconosce in essa, né garantisce i diritti inviolabili del ristretto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Repubblica </a:t>
            </a:r>
            <a:r>
              <a:rPr lang="it-IT" u="sng" dirty="0" smtClean="0"/>
              <a:t>non</a:t>
            </a:r>
            <a:r>
              <a:rPr lang="it-IT" dirty="0" smtClean="0"/>
              <a:t> riconosce il carcere come luogo nel quale </a:t>
            </a:r>
            <a:r>
              <a:rPr lang="it-IT" u="sng" dirty="0" smtClean="0"/>
              <a:t>il ristretto possa sviluppare la propria personalità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la Repubblica </a:t>
            </a:r>
            <a:r>
              <a:rPr lang="it-IT" u="sng" dirty="0" smtClean="0"/>
              <a:t>non</a:t>
            </a:r>
            <a:r>
              <a:rPr lang="it-IT" dirty="0" smtClean="0"/>
              <a:t> chiede ai cittadini l’adempimento di </a:t>
            </a:r>
            <a:r>
              <a:rPr lang="it-IT" u="sng" dirty="0" smtClean="0"/>
              <a:t>doveri di solidarietà</a:t>
            </a:r>
            <a:r>
              <a:rPr lang="it-IT" dirty="0" smtClean="0"/>
              <a:t> per garantire il funzionamento delle carceri come formazioni sociali.</a:t>
            </a:r>
            <a:endParaRPr lang="it-IT" dirty="0"/>
          </a:p>
        </p:txBody>
      </p:sp>
      <p:cxnSp>
        <p:nvCxnSpPr>
          <p:cNvPr id="8" name="Connettore 2 7"/>
          <p:cNvCxnSpPr/>
          <p:nvPr/>
        </p:nvCxnSpPr>
        <p:spPr>
          <a:xfrm>
            <a:off x="3214886" y="2060848"/>
            <a:ext cx="3600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6815286" y="1844824"/>
            <a:ext cx="4896544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carcere </a:t>
            </a:r>
            <a:r>
              <a:rPr lang="it-IT" b="1" dirty="0" smtClean="0"/>
              <a:t>NON è luogo di diritti</a:t>
            </a:r>
            <a:endParaRPr lang="it-IT" b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3214886" y="2924944"/>
            <a:ext cx="3600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6815286" y="2348880"/>
            <a:ext cx="4896544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Negazione della funzione rieducativa</a:t>
            </a:r>
            <a:r>
              <a:rPr lang="it-IT" dirty="0" smtClean="0"/>
              <a:t> (se il ristretto non può sviluppare la propria personalità significa che non può cambiare e, quindi, non può reinserirsi nella società come “uomo nuovo”).</a:t>
            </a:r>
            <a:endParaRPr lang="it-IT" dirty="0"/>
          </a:p>
        </p:txBody>
      </p:sp>
      <p:cxnSp>
        <p:nvCxnSpPr>
          <p:cNvPr id="12" name="Connettore 2 11"/>
          <p:cNvCxnSpPr/>
          <p:nvPr/>
        </p:nvCxnSpPr>
        <p:spPr>
          <a:xfrm>
            <a:off x="3862958" y="3789040"/>
            <a:ext cx="29523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6815286" y="3645024"/>
            <a:ext cx="4896544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Molto banalmente, con l’esempio di prima, </a:t>
            </a:r>
            <a:r>
              <a:rPr lang="it-IT" b="1" dirty="0" smtClean="0"/>
              <a:t>non può destinarsi parte del prelievo fiscale alle esigenze del carcere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334566" y="4941168"/>
            <a:ext cx="11377264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u="sng" dirty="0" smtClean="0"/>
              <a:t>CONCLUSIONI INACCETTABILI NELLO STATO SOCIALE </a:t>
            </a:r>
            <a:r>
              <a:rPr lang="it-IT" b="1" u="sng" dirty="0" err="1" smtClean="0"/>
              <a:t>DI</a:t>
            </a:r>
            <a:r>
              <a:rPr lang="it-IT" b="1" u="sng" dirty="0" smtClean="0"/>
              <a:t> DIRITTO</a:t>
            </a:r>
          </a:p>
          <a:p>
            <a:pPr algn="ctr"/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Il carcere è </a:t>
            </a:r>
            <a:r>
              <a:rPr lang="it-IT" b="1" dirty="0" smtClean="0"/>
              <a:t>una formazione sociale</a:t>
            </a:r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 Il carcere è una formazione </a:t>
            </a:r>
            <a:r>
              <a:rPr lang="it-IT" b="1" dirty="0" smtClean="0"/>
              <a:t>atipica</a:t>
            </a:r>
            <a:r>
              <a:rPr lang="it-IT" dirty="0" smtClean="0"/>
              <a:t> poiché il detenuto non sceglie di farvi parte </a:t>
            </a:r>
          </a:p>
          <a:p>
            <a:pPr algn="ctr"/>
            <a:r>
              <a:rPr lang="it-IT" dirty="0" smtClean="0"/>
              <a:t>(ma la Costituzione sul punto non distingue)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Il carcere è una formazione sociale che espleta </a:t>
            </a:r>
            <a:r>
              <a:rPr lang="it-IT" b="1" dirty="0" smtClean="0"/>
              <a:t>funzioni rilevanti sul piano costituzionale</a:t>
            </a:r>
            <a:r>
              <a:rPr lang="it-IT" dirty="0" smtClean="0"/>
              <a:t> (v. art. 27 Cost.)</a:t>
            </a:r>
            <a:endParaRPr lang="it-IT" dirty="0"/>
          </a:p>
        </p:txBody>
      </p:sp>
      <p:cxnSp>
        <p:nvCxnSpPr>
          <p:cNvPr id="17" name="Connettore 2 16"/>
          <p:cNvCxnSpPr/>
          <p:nvPr/>
        </p:nvCxnSpPr>
        <p:spPr>
          <a:xfrm>
            <a:off x="6167214" y="522920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Elementi</a:t>
            </a:r>
            <a:r>
              <a:rPr lang="en-US" sz="3600" dirty="0" smtClean="0">
                <a:solidFill>
                  <a:schemeClr val="tx2"/>
                </a:solidFill>
              </a:rPr>
              <a:t> del </a:t>
            </a:r>
            <a:r>
              <a:rPr lang="en-US" sz="3600" dirty="0" err="1" smtClean="0">
                <a:solidFill>
                  <a:schemeClr val="tx2"/>
                </a:solidFill>
              </a:rPr>
              <a:t>trattamento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665296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Proprio perché il carcere è una formazione sociale, esiste il trattamento rieducativo e noi ne studiamo gli </a:t>
            </a:r>
            <a:r>
              <a:rPr lang="it-IT" b="1" dirty="0" smtClean="0"/>
              <a:t>elementi</a:t>
            </a:r>
            <a:r>
              <a:rPr lang="it-IT" dirty="0" smtClean="0"/>
              <a:t> </a:t>
            </a:r>
            <a:r>
              <a:rPr lang="it-IT" dirty="0" smtClean="0"/>
              <a:t>(art. 15 ss.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.).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700808"/>
            <a:ext cx="11665296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15,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 – </a:t>
            </a:r>
            <a:r>
              <a:rPr lang="it-IT" dirty="0" smtClean="0"/>
              <a:t>Il trattamento del condannato e dell'internato è</a:t>
            </a:r>
            <a:r>
              <a:rPr lang="it-IT" dirty="0" smtClean="0"/>
              <a:t> </a:t>
            </a:r>
            <a:r>
              <a:rPr lang="it-IT" dirty="0" smtClean="0"/>
              <a:t>svolto avvalendosi principalmente dell'</a:t>
            </a:r>
            <a:r>
              <a:rPr lang="it-IT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istruzione</a:t>
            </a:r>
            <a:r>
              <a:rPr lang="it-IT" dirty="0" smtClean="0"/>
              <a:t>, della </a:t>
            </a:r>
            <a:r>
              <a:rPr lang="it-IT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formazione professionale</a:t>
            </a:r>
            <a:r>
              <a:rPr lang="it-IT" dirty="0" smtClean="0"/>
              <a:t>, del </a:t>
            </a:r>
            <a:r>
              <a:rPr lang="it-IT" b="1" u="sng" dirty="0" smtClean="0">
                <a:solidFill>
                  <a:srgbClr val="C00000"/>
                </a:solidFill>
              </a:rPr>
              <a:t>lavoro</a:t>
            </a:r>
            <a:r>
              <a:rPr lang="it-IT" dirty="0" smtClean="0"/>
              <a:t>, della </a:t>
            </a:r>
            <a:r>
              <a:rPr lang="it-IT" b="1" u="sng" dirty="0" smtClean="0">
                <a:solidFill>
                  <a:srgbClr val="00B050"/>
                </a:solidFill>
              </a:rPr>
              <a:t>partecipazione a progetti di pubblica </a:t>
            </a:r>
            <a:r>
              <a:rPr lang="it-IT" b="1" u="sng" dirty="0" smtClean="0">
                <a:solidFill>
                  <a:srgbClr val="00B050"/>
                </a:solidFill>
              </a:rPr>
              <a:t>utilità</a:t>
            </a:r>
            <a:r>
              <a:rPr lang="it-IT" dirty="0" smtClean="0"/>
              <a:t>, </a:t>
            </a:r>
            <a:r>
              <a:rPr lang="it-IT" dirty="0" smtClean="0"/>
              <a:t>della </a:t>
            </a:r>
            <a:r>
              <a:rPr lang="it-IT" b="1" u="sng" dirty="0" smtClean="0">
                <a:solidFill>
                  <a:srgbClr val="7030A0"/>
                </a:solidFill>
              </a:rPr>
              <a:t>religione</a:t>
            </a:r>
            <a:r>
              <a:rPr lang="it-IT" dirty="0" smtClean="0"/>
              <a:t>, delle </a:t>
            </a:r>
            <a:r>
              <a:rPr lang="it-IT" b="1" u="sng" dirty="0" smtClean="0">
                <a:solidFill>
                  <a:schemeClr val="accent5">
                    <a:lumMod val="75000"/>
                  </a:schemeClr>
                </a:solidFill>
              </a:rPr>
              <a:t>attività </a:t>
            </a:r>
            <a:r>
              <a:rPr lang="it-IT" b="1" u="sng" dirty="0" smtClean="0">
                <a:solidFill>
                  <a:schemeClr val="accent5">
                    <a:lumMod val="75000"/>
                  </a:schemeClr>
                </a:solidFill>
              </a:rPr>
              <a:t>culturali, ricreative e sportive</a:t>
            </a:r>
            <a:r>
              <a:rPr lang="it-IT" dirty="0" smtClean="0"/>
              <a:t> e agevolando opportuni </a:t>
            </a:r>
            <a:r>
              <a:rPr lang="it-IT" b="1" u="sng" dirty="0" smtClean="0">
                <a:solidFill>
                  <a:schemeClr val="accent6"/>
                </a:solidFill>
              </a:rPr>
              <a:t>contatti con il mondo esterno e i rapporti con la famiglia</a:t>
            </a:r>
            <a:r>
              <a:rPr lang="it-IT" dirty="0" smtClean="0"/>
              <a:t>.</a:t>
            </a:r>
            <a:endParaRPr lang="it-IT" dirty="0"/>
          </a:p>
        </p:txBody>
      </p:sp>
      <p:graphicFrame>
        <p:nvGraphicFramePr>
          <p:cNvPr id="7" name="Grafico 6"/>
          <p:cNvGraphicFramePr/>
          <p:nvPr/>
        </p:nvGraphicFramePr>
        <p:xfrm>
          <a:off x="1270670" y="3068960"/>
          <a:ext cx="6943791" cy="3429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8615486" y="3068960"/>
            <a:ext cx="3312368" cy="329320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Il trattamento consta di </a:t>
            </a:r>
            <a:r>
              <a:rPr lang="it-IT" sz="1600" u="sng" dirty="0" smtClean="0"/>
              <a:t>varie componenti</a:t>
            </a:r>
            <a:r>
              <a:rPr lang="it-IT" sz="1600" dirty="0" smtClean="0"/>
              <a:t> che, </a:t>
            </a:r>
            <a:r>
              <a:rPr lang="it-IT" sz="1600" i="1" dirty="0" smtClean="0"/>
              <a:t>tendenzialmente</a:t>
            </a:r>
            <a:r>
              <a:rPr lang="it-IT" sz="1600" dirty="0" smtClean="0"/>
              <a:t>, hanno valori equivalenti nella vita del detenuto. </a:t>
            </a:r>
          </a:p>
          <a:p>
            <a:pPr algn="just"/>
            <a:r>
              <a:rPr lang="it-IT" sz="1600" u="sng" dirty="0" smtClean="0"/>
              <a:t>Sta a lui, però, compiere le scelte necessarie a valorizzarle tutte o solo alcune</a:t>
            </a:r>
            <a:r>
              <a:rPr lang="it-IT" sz="1600" dirty="0" smtClean="0"/>
              <a:t> (es. se il detenuto non vuole lavorare, nessuno può obbligarlo; se è ateo, nessuno può chiedergli di professare un culto; se non vuole avere contatti con l’esterno, non può essere obbligato in senso opposto). (</a:t>
            </a:r>
            <a:r>
              <a:rPr lang="it-IT" sz="1600" b="1" dirty="0" smtClean="0"/>
              <a:t>art. 15, comma 3,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</a:t>
            </a:r>
            <a:r>
              <a:rPr lang="it-IT" sz="1600" dirty="0" smtClean="0"/>
              <a:t>).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5375126" y="5949280"/>
            <a:ext cx="3096344" cy="83099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Novità riforma “Cartabia” </a:t>
            </a:r>
            <a:r>
              <a:rPr lang="it-IT" sz="1600" dirty="0" smtClean="0"/>
              <a:t>– giustizia </a:t>
            </a:r>
            <a:r>
              <a:rPr lang="it-IT" sz="1600" dirty="0" err="1" smtClean="0"/>
              <a:t>riparativa</a:t>
            </a:r>
            <a:r>
              <a:rPr lang="it-IT" sz="1600" dirty="0" smtClean="0"/>
              <a:t> (</a:t>
            </a:r>
            <a:r>
              <a:rPr lang="it-IT" sz="1600" b="1" dirty="0" smtClean="0"/>
              <a:t>art. 15-bis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</a:t>
            </a:r>
            <a:r>
              <a:rPr lang="it-IT" sz="1600" dirty="0" smtClean="0"/>
              <a:t>).</a:t>
            </a:r>
            <a:endParaRPr lang="it-IT" sz="1600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4149080"/>
            <a:ext cx="1944216" cy="132343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Le concrete </a:t>
            </a:r>
            <a:r>
              <a:rPr lang="it-IT" sz="1600" b="1" dirty="0" smtClean="0"/>
              <a:t>modalità del trattamento</a:t>
            </a:r>
            <a:r>
              <a:rPr lang="it-IT" sz="1600" dirty="0" smtClean="0"/>
              <a:t> sono stabilite dal </a:t>
            </a:r>
            <a:r>
              <a:rPr lang="it-IT" sz="1600" b="1" dirty="0" smtClean="0"/>
              <a:t>regolamento interno</a:t>
            </a:r>
            <a:r>
              <a:rPr lang="it-IT" sz="1600" dirty="0" smtClean="0"/>
              <a:t> (</a:t>
            </a:r>
            <a:r>
              <a:rPr lang="it-IT" sz="1600" b="1" dirty="0" smtClean="0"/>
              <a:t>art. 16 </a:t>
            </a:r>
            <a:r>
              <a:rPr lang="it-IT" sz="1600" b="1" dirty="0" err="1" smtClean="0"/>
              <a:t>ord</a:t>
            </a:r>
            <a:r>
              <a:rPr lang="it-IT" sz="1600" b="1" dirty="0" smtClean="0"/>
              <a:t>. </a:t>
            </a:r>
            <a:r>
              <a:rPr lang="it-IT" sz="1600" b="1" dirty="0" err="1" smtClean="0"/>
              <a:t>penit</a:t>
            </a:r>
            <a:r>
              <a:rPr lang="it-IT" sz="1600" b="1" dirty="0" smtClean="0"/>
              <a:t>.</a:t>
            </a:r>
            <a:r>
              <a:rPr lang="it-IT" sz="1600" dirty="0" smtClean="0"/>
              <a:t>).</a:t>
            </a:r>
            <a:endParaRPr lang="it-IT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Istruzione</a:t>
            </a:r>
            <a:r>
              <a:rPr lang="en-US" sz="3600" dirty="0" smtClean="0">
                <a:solidFill>
                  <a:schemeClr val="tx2"/>
                </a:solidFill>
              </a:rPr>
              <a:t>/</a:t>
            </a:r>
            <a:r>
              <a:rPr lang="en-US" sz="3600" dirty="0" err="1" smtClean="0">
                <a:solidFill>
                  <a:schemeClr val="tx2"/>
                </a:solidFill>
              </a:rPr>
              <a:t>formazione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593288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19, comma 1,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</a:t>
            </a:r>
            <a:r>
              <a:rPr lang="it-IT" dirty="0" smtClean="0"/>
              <a:t>– Negli istituti penitenziari </a:t>
            </a:r>
            <a:r>
              <a:rPr lang="it-IT" u="sng" dirty="0" smtClean="0"/>
              <a:t>la formazione culturale e </a:t>
            </a:r>
            <a:r>
              <a:rPr lang="it-IT" u="sng" dirty="0" smtClean="0"/>
              <a:t>professionale</a:t>
            </a:r>
            <a:r>
              <a:rPr lang="it-IT" dirty="0" smtClean="0"/>
              <a:t> è </a:t>
            </a:r>
            <a:r>
              <a:rPr lang="it-IT" dirty="0" smtClean="0"/>
              <a:t>curata mediante l'</a:t>
            </a:r>
            <a:r>
              <a:rPr lang="it-IT" u="sng" dirty="0" smtClean="0"/>
              <a:t>organizzazione </a:t>
            </a:r>
            <a:r>
              <a:rPr lang="it-IT" u="sng" dirty="0" smtClean="0"/>
              <a:t>di </a:t>
            </a:r>
            <a:r>
              <a:rPr lang="it-IT" u="sng" dirty="0" smtClean="0"/>
              <a:t>corsi della scuola d'obbligo e di corsi di addestramento professionale</a:t>
            </a:r>
            <a:r>
              <a:rPr lang="it-IT" dirty="0" smtClean="0"/>
              <a:t>, secondo gli orientamenti vigenti e cui l'ausilio di metodi adeguati alla condizione dei soggetti. 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844824"/>
            <a:ext cx="4608512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Particolare attenzione ad alcune categorie nell’accesso all’istruzione/formazione in carcere: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detenuti di età inferiore a 25 anni (comma 2)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donne detenute o internate (comma 3)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detenuti stranieri (comma 4)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3789040"/>
            <a:ext cx="4608512" cy="203132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Strumenti complementari di istruzione/formazione: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scuole di istruzione secondaria all’interno degli istituti penitenziari (comma 5)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convenzioni con istituti di istruzione secondaria e università (comma 6)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biblioteche all’interno degli istituti (comma 7)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087094" y="1844824"/>
            <a:ext cx="6768752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XIX Rapporto “Antigone” (2022)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5087094" y="2276872"/>
            <a:ext cx="6768752" cy="35394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17.324 detenuti iscritti a corsi scolastici nell’</a:t>
            </a:r>
            <a:r>
              <a:rPr lang="it-IT" sz="1600" dirty="0" err="1" smtClean="0"/>
              <a:t>a.a.</a:t>
            </a:r>
            <a:r>
              <a:rPr lang="it-IT" sz="1600" dirty="0" smtClean="0"/>
              <a:t> 2021/2022 (di cui 7.550 stranieri – 43,6%).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Percentuale di promossi: 48,8%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9.396 detenuti iscritti a corsi di primo livello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7.928 detenuti iscritti a corsi di secondo livello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3.860 detenuti bisognosi di alfabetizzazione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1.246 studenti universitari iscritti (1.201 uomini e 45 donne; 1.114 detenuti e 132 in esecuzione penale esterna) di cui il 27% a corsi di area politico-sociale, 18% a corsi di area </a:t>
            </a:r>
            <a:r>
              <a:rPr lang="it-IT" sz="1600" dirty="0" err="1" smtClean="0"/>
              <a:t>letterario-artistica</a:t>
            </a:r>
            <a:r>
              <a:rPr lang="it-IT" sz="1600" dirty="0" smtClean="0"/>
              <a:t>, 16% a corsi di area giuridica, 10% a corsi di area agro-alimentare, 8% a corsi di area psico-pedagogica, 8% a corsi di area </a:t>
            </a:r>
            <a:r>
              <a:rPr lang="it-IT" sz="1600" dirty="0" err="1" smtClean="0"/>
              <a:t>storico-filosofica</a:t>
            </a:r>
            <a:r>
              <a:rPr lang="it-IT" sz="1600" dirty="0" smtClean="0"/>
              <a:t>, 7% a corsi di area economica, 4% a corsi di area scientifica e 2% a corsi di area medica.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Istituti con più iscritti (&gt; 60%): San Gimignano, Treviso, Rimini, Volterra.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Istituti con meno iscritti (&lt; 10%): Belluno, Napoli </a:t>
            </a:r>
            <a:r>
              <a:rPr lang="it-IT" sz="1600" dirty="0" err="1" smtClean="0"/>
              <a:t>Poggioreale</a:t>
            </a:r>
            <a:r>
              <a:rPr lang="it-IT" sz="1600" dirty="0" smtClean="0"/>
              <a:t>, L’Aquila, Brindisi.</a:t>
            </a:r>
            <a:endParaRPr lang="it-IT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Lavoro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665296" cy="34163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L’evoluzione storica del lavoro in carcere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Prima della Costituzione – </a:t>
            </a:r>
            <a:r>
              <a:rPr lang="it-IT" u="sng" dirty="0" smtClean="0"/>
              <a:t>Lavori forzati</a:t>
            </a:r>
            <a:r>
              <a:rPr lang="it-IT" dirty="0" smtClean="0"/>
              <a:t>; rapporto sbilanciato a favore dello Stato, non retribuito, con esclusiva funzione afflittiva.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Costituzione – </a:t>
            </a:r>
            <a:r>
              <a:rPr lang="it-IT" b="1" dirty="0" smtClean="0"/>
              <a:t>Art. 4</a:t>
            </a:r>
            <a:r>
              <a:rPr lang="it-IT" dirty="0" smtClean="0"/>
              <a:t>: </a:t>
            </a:r>
            <a:r>
              <a:rPr lang="it-IT" u="sng" dirty="0" smtClean="0"/>
              <a:t>lavoro come diritto</a:t>
            </a:r>
            <a:r>
              <a:rPr lang="it-IT" dirty="0" smtClean="0"/>
              <a:t>. Illegittimità dei lavori forzati.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– Lavoro come </a:t>
            </a:r>
            <a:r>
              <a:rPr lang="it-IT" u="sng" dirty="0" smtClean="0"/>
              <a:t>elemento del trattamento rieducativo</a:t>
            </a:r>
            <a:r>
              <a:rPr lang="it-IT" dirty="0" smtClean="0"/>
              <a:t>, sia all’interno (</a:t>
            </a:r>
            <a:r>
              <a:rPr lang="it-IT" b="1" dirty="0" smtClean="0"/>
              <a:t>art. 20</a:t>
            </a:r>
            <a:r>
              <a:rPr lang="it-IT" dirty="0" smtClean="0"/>
              <a:t>), sia all’esterno (</a:t>
            </a:r>
            <a:r>
              <a:rPr lang="it-IT" b="1" dirty="0" smtClean="0"/>
              <a:t>art. 21</a:t>
            </a:r>
            <a:r>
              <a:rPr lang="it-IT" dirty="0" smtClean="0"/>
              <a:t>) del carcere.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Regolamento di esecuzione </a:t>
            </a:r>
            <a:r>
              <a:rPr lang="it-IT" dirty="0" err="1" smtClean="0"/>
              <a:t>d.P.R.</a:t>
            </a:r>
            <a:r>
              <a:rPr lang="it-IT" dirty="0" smtClean="0"/>
              <a:t> 2000 – Possibilità di </a:t>
            </a:r>
            <a:r>
              <a:rPr lang="it-IT" u="sng" dirty="0" smtClean="0"/>
              <a:t>convenzioni</a:t>
            </a:r>
            <a:r>
              <a:rPr lang="it-IT" dirty="0" smtClean="0"/>
              <a:t> tra l’amministrazione penitenziaria e il datore di lavoro (</a:t>
            </a:r>
            <a:r>
              <a:rPr lang="it-IT" b="1" dirty="0" smtClean="0"/>
              <a:t>art. 47</a:t>
            </a:r>
            <a:r>
              <a:rPr lang="it-IT" dirty="0" smtClean="0"/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Legge “</a:t>
            </a:r>
            <a:r>
              <a:rPr lang="it-IT" dirty="0" err="1" smtClean="0"/>
              <a:t>Smuraglia</a:t>
            </a:r>
            <a:r>
              <a:rPr lang="it-IT" dirty="0" smtClean="0"/>
              <a:t>” (L. 22 giugno 2000, n. 193) – </a:t>
            </a:r>
            <a:r>
              <a:rPr lang="it-IT" u="sng" dirty="0" smtClean="0"/>
              <a:t>Agevolazioni fiscali</a:t>
            </a:r>
            <a:r>
              <a:rPr lang="it-IT" dirty="0" smtClean="0"/>
              <a:t> per chi assume detenuti (… ma non persone in misura alternativa).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L. 2 ottobre 2018, n. 123 e successive riforme – </a:t>
            </a:r>
            <a:r>
              <a:rPr lang="it-IT" u="sng" dirty="0" smtClean="0"/>
              <a:t>Lavoro di pubblica utilità</a:t>
            </a:r>
            <a:r>
              <a:rPr lang="it-IT" dirty="0" smtClean="0"/>
              <a:t> (</a:t>
            </a:r>
            <a:r>
              <a:rPr lang="it-IT" b="1" dirty="0" smtClean="0"/>
              <a:t>art. 20-ter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) in carcere e come pena sostitutiva (</a:t>
            </a:r>
            <a:r>
              <a:rPr lang="it-IT" b="1" dirty="0" smtClean="0"/>
              <a:t>art. 20-bis c.p. </a:t>
            </a:r>
            <a:r>
              <a:rPr lang="it-IT" dirty="0" smtClean="0"/>
              <a:t>introdotto dalla riforma “Cartabia”).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62558" y="4509120"/>
            <a:ext cx="11665296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Il lavoro dei detenuti è come quello dei liberi? </a:t>
            </a:r>
            <a:r>
              <a:rPr lang="it-IT" dirty="0" smtClean="0"/>
              <a:t> No, perché rientra nella sfera rieducativa (art. 27, comma 3, Cost.) e questo aspetto esprime uno </a:t>
            </a:r>
            <a:r>
              <a:rPr lang="it-IT" i="1" dirty="0" smtClean="0"/>
              <a:t>sforzo dello Stato per aiutare il reinserimento del ristretto</a:t>
            </a:r>
            <a:r>
              <a:rPr lang="it-IT" dirty="0" smtClean="0"/>
              <a:t>. Per questo è legittima, ad esempio, una retribuzione più bassa (</a:t>
            </a:r>
            <a:r>
              <a:rPr lang="it-IT" b="1" dirty="0" smtClean="0"/>
              <a:t>Corte cost., sent. n. 1087 del 1988</a:t>
            </a:r>
            <a:r>
              <a:rPr lang="it-IT" dirty="0" smtClean="0"/>
              <a:t>).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b="1" dirty="0" smtClean="0">
                <a:sym typeface="Wingdings" pitchFamily="2" charset="2"/>
              </a:rPr>
              <a:t>Art. 22 </a:t>
            </a:r>
            <a:r>
              <a:rPr lang="it-IT" b="1" dirty="0" err="1" smtClean="0">
                <a:sym typeface="Wingdings" pitchFamily="2" charset="2"/>
              </a:rPr>
              <a:t>ord</a:t>
            </a:r>
            <a:r>
              <a:rPr lang="it-IT" b="1" dirty="0" smtClean="0">
                <a:sym typeface="Wingdings" pitchFamily="2" charset="2"/>
              </a:rPr>
              <a:t>. </a:t>
            </a:r>
            <a:r>
              <a:rPr lang="it-IT" b="1" dirty="0" err="1" smtClean="0">
                <a:sym typeface="Wingdings" pitchFamily="2" charset="2"/>
              </a:rPr>
              <a:t>penit</a:t>
            </a:r>
            <a:r>
              <a:rPr lang="it-IT" b="1" dirty="0" smtClean="0">
                <a:sym typeface="Wingdings" pitchFamily="2" charset="2"/>
              </a:rPr>
              <a:t>.</a:t>
            </a:r>
            <a:r>
              <a:rPr lang="it-IT" dirty="0" smtClean="0">
                <a:sym typeface="Wingdings" pitchFamily="2" charset="2"/>
              </a:rPr>
              <a:t> riformato nel 2018: al detenuto, retribuzione pari a 2/3 di quanto stabilito dai contratti collettivi.</a:t>
            </a:r>
            <a:endParaRPr lang="it-IT" dirty="0" smtClean="0"/>
          </a:p>
          <a:p>
            <a:pPr algn="just"/>
            <a:r>
              <a:rPr lang="it-IT" dirty="0" smtClean="0"/>
              <a:t>Ciò, però, non vale a negare i </a:t>
            </a:r>
            <a:r>
              <a:rPr lang="it-IT" i="1" dirty="0" smtClean="0"/>
              <a:t>diritti essenziali del lavoratore</a:t>
            </a:r>
            <a:r>
              <a:rPr lang="it-IT" dirty="0" smtClean="0"/>
              <a:t> sanciti dall’art. 36 Cost. (es. ferie retribuite, indennità di legge, ecc.) (</a:t>
            </a:r>
            <a:r>
              <a:rPr lang="it-IT" b="1" dirty="0" smtClean="0"/>
              <a:t>Corte cost., sent. n. 158 del 2001</a:t>
            </a:r>
            <a:r>
              <a:rPr lang="it-IT" dirty="0" smtClean="0"/>
              <a:t>).</a:t>
            </a: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Religione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737304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26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 – </a:t>
            </a:r>
            <a:r>
              <a:rPr lang="it-IT" dirty="0" smtClean="0"/>
              <a:t>I detenuti e gli internati hanno </a:t>
            </a:r>
            <a:r>
              <a:rPr lang="it-IT" u="sng" dirty="0" smtClean="0"/>
              <a:t>libertà </a:t>
            </a:r>
            <a:r>
              <a:rPr lang="it-IT" u="sng" dirty="0" smtClean="0"/>
              <a:t>di professare la propria fede religiosa</a:t>
            </a:r>
            <a:r>
              <a:rPr lang="it-IT" dirty="0" smtClean="0"/>
              <a:t>, di </a:t>
            </a:r>
            <a:r>
              <a:rPr lang="it-IT" u="sng" dirty="0" smtClean="0"/>
              <a:t>istruirsi in essa</a:t>
            </a:r>
            <a:r>
              <a:rPr lang="it-IT" dirty="0" smtClean="0"/>
              <a:t> e di </a:t>
            </a:r>
            <a:r>
              <a:rPr lang="it-IT" u="sng" dirty="0" smtClean="0"/>
              <a:t>praticarne il culto</a:t>
            </a:r>
            <a:r>
              <a:rPr lang="it-IT" dirty="0" smtClean="0"/>
              <a:t>. </a:t>
            </a:r>
            <a:endParaRPr lang="it-IT" dirty="0" smtClean="0"/>
          </a:p>
          <a:p>
            <a:pPr algn="just"/>
            <a:r>
              <a:rPr lang="it-IT" dirty="0" smtClean="0"/>
              <a:t>Negli </a:t>
            </a:r>
            <a:r>
              <a:rPr lang="it-IT" dirty="0" smtClean="0"/>
              <a:t>istituti </a:t>
            </a:r>
            <a:r>
              <a:rPr lang="it-IT" dirty="0" smtClean="0"/>
              <a:t>è </a:t>
            </a:r>
            <a:r>
              <a:rPr lang="it-IT" dirty="0" smtClean="0"/>
              <a:t>assicurata la celebrazione dei riti del </a:t>
            </a:r>
            <a:r>
              <a:rPr lang="it-IT" u="sng" dirty="0" smtClean="0"/>
              <a:t>culto cattolico</a:t>
            </a:r>
            <a:r>
              <a:rPr lang="it-IT" dirty="0" smtClean="0"/>
              <a:t>. </a:t>
            </a:r>
            <a:endParaRPr lang="it-IT" dirty="0" smtClean="0"/>
          </a:p>
          <a:p>
            <a:pPr algn="just"/>
            <a:r>
              <a:rPr lang="it-IT" dirty="0" smtClean="0"/>
              <a:t>A </a:t>
            </a:r>
            <a:r>
              <a:rPr lang="it-IT" dirty="0" smtClean="0"/>
              <a:t>ciascun istituto </a:t>
            </a:r>
            <a:r>
              <a:rPr lang="it-IT" dirty="0" smtClean="0"/>
              <a:t>è addetto </a:t>
            </a:r>
            <a:r>
              <a:rPr lang="it-IT" dirty="0" smtClean="0"/>
              <a:t>almeno un cappellano. </a:t>
            </a:r>
            <a:endParaRPr lang="it-IT" dirty="0" smtClean="0"/>
          </a:p>
          <a:p>
            <a:pPr algn="just"/>
            <a:r>
              <a:rPr lang="it-IT" dirty="0" smtClean="0"/>
              <a:t>Gli </a:t>
            </a:r>
            <a:r>
              <a:rPr lang="it-IT" dirty="0" smtClean="0"/>
              <a:t>appartenenti a religione diversa dalla cattolica hanno diritto di ricevere, </a:t>
            </a:r>
            <a:r>
              <a:rPr lang="it-IT" u="sng" dirty="0" smtClean="0"/>
              <a:t>su loro richiesta</a:t>
            </a:r>
            <a:r>
              <a:rPr lang="it-IT" dirty="0" smtClean="0"/>
              <a:t>, l'assistenza dei ministri del proprio culto e di celebrarne i riti.</a:t>
            </a:r>
            <a:endParaRPr lang="it-IT" b="1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7535366" y="1124744"/>
            <a:ext cx="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5447134" y="2852936"/>
            <a:ext cx="4392488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19 Cost.</a:t>
            </a:r>
            <a:r>
              <a:rPr lang="it-IT" dirty="0" smtClean="0"/>
              <a:t> – </a:t>
            </a:r>
            <a:r>
              <a:rPr lang="it-IT" u="sng" dirty="0" smtClean="0"/>
              <a:t>libertà religiosa</a:t>
            </a:r>
            <a:r>
              <a:rPr lang="it-IT" dirty="0" smtClean="0"/>
              <a:t>, cioè libertà di </a:t>
            </a:r>
            <a:r>
              <a:rPr lang="it-IT" i="1" dirty="0" smtClean="0"/>
              <a:t>professare</a:t>
            </a:r>
            <a:r>
              <a:rPr lang="it-IT" dirty="0" smtClean="0"/>
              <a:t>, di </a:t>
            </a:r>
            <a:r>
              <a:rPr lang="it-IT" i="1" dirty="0" smtClean="0"/>
              <a:t>fare propaganda</a:t>
            </a:r>
            <a:r>
              <a:rPr lang="it-IT" dirty="0" smtClean="0"/>
              <a:t> e di </a:t>
            </a:r>
            <a:r>
              <a:rPr lang="it-IT" i="1" dirty="0" smtClean="0"/>
              <a:t>praticare il culto</a:t>
            </a:r>
            <a:r>
              <a:rPr lang="it-IT" dirty="0" smtClean="0"/>
              <a:t> sia in pubblico, sia in privato (con limite del buon costume).</a:t>
            </a:r>
            <a:endParaRPr lang="it-IT" b="1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5231110" y="1700808"/>
            <a:ext cx="0" cy="33123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1702718" y="5013176"/>
            <a:ext cx="4392488" cy="147732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7 Cost.</a:t>
            </a:r>
            <a:r>
              <a:rPr lang="it-IT" dirty="0" smtClean="0"/>
              <a:t> – indipendenza e sovranità dello Stato e della Chiesa cattolica, ciascuno nel proprio ordine, con rapporti regolati dai Patti Lateranensi e dal protocollo addizionale del 1984, ratificato con L. 25.3.1985, n. 121.</a:t>
            </a:r>
            <a:endParaRPr lang="it-IT" b="1" dirty="0"/>
          </a:p>
        </p:txBody>
      </p:sp>
      <p:cxnSp>
        <p:nvCxnSpPr>
          <p:cNvPr id="14" name="Connettore 2 13"/>
          <p:cNvCxnSpPr>
            <a:stCxn id="12" idx="3"/>
          </p:cNvCxnSpPr>
          <p:nvPr/>
        </p:nvCxnSpPr>
        <p:spPr>
          <a:xfrm flipV="1">
            <a:off x="6095206" y="573325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6599262" y="4149080"/>
            <a:ext cx="5400600" cy="23083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200" b="1" dirty="0" smtClean="0"/>
              <a:t>Art. 58, comma 4, D.P.R. 230/2000 – </a:t>
            </a:r>
            <a:r>
              <a:rPr lang="it-IT" sz="1200" dirty="0" smtClean="0"/>
              <a:t>Per la celebrazione dei riti del culto cattolico, ogni istituto e' dotato di una o </a:t>
            </a:r>
            <a:r>
              <a:rPr lang="it-IT" sz="1200" dirty="0" smtClean="0"/>
              <a:t>più </a:t>
            </a:r>
            <a:r>
              <a:rPr lang="it-IT" sz="1200" dirty="0" smtClean="0"/>
              <a:t>cappelle in relazione alle esigenze del servizio religioso. Fino all'entrata in vigore delle disposizioni di esecuzione dell'intesa di cui all'articolo 11, comma 2, dell'accordo, con protocollo addizionale, firmato a Roma il 18 febbraio 1984, che apporta modificazioni al Concordato lateranense dell'11 febbraio 1929, tra la Repubblica italiana e la Santa Sede, ratificato e reso esecutivo con la </a:t>
            </a:r>
            <a:r>
              <a:rPr lang="it-IT" sz="1200" dirty="0" smtClean="0"/>
              <a:t>legge 25 marzo 1985, n. 121, </a:t>
            </a:r>
            <a:r>
              <a:rPr lang="it-IT" sz="1200" dirty="0" smtClean="0"/>
              <a:t>le pratiche di culto, l'istruzione e l'assistenza spirituale dei cattolici sono assicurate da uno o </a:t>
            </a:r>
            <a:r>
              <a:rPr lang="it-IT" sz="1200" dirty="0" smtClean="0"/>
              <a:t>più cappellani in </a:t>
            </a:r>
            <a:r>
              <a:rPr lang="it-IT" sz="1200" dirty="0" smtClean="0"/>
              <a:t>relazione alle esigenze medesime; negli istituti in cui operano </a:t>
            </a:r>
            <a:r>
              <a:rPr lang="it-IT" sz="1200" dirty="0" smtClean="0"/>
              <a:t>più cappellani, </a:t>
            </a:r>
            <a:r>
              <a:rPr lang="it-IT" sz="1200" dirty="0" smtClean="0"/>
              <a:t>l'incarico di coordinare il servizio religioso e' affidato ad uno di essi dal provveditore regionale dell'amministrazione penitenziaria, ovvero, se trattasi di istituti per minorenni, </a:t>
            </a:r>
            <a:r>
              <a:rPr lang="it-IT" sz="1200" dirty="0" smtClean="0"/>
              <a:t>dal </a:t>
            </a:r>
            <a:r>
              <a:rPr lang="it-IT" sz="1200" dirty="0" smtClean="0"/>
              <a:t>direttore del centro per la giustizia </a:t>
            </a:r>
            <a:r>
              <a:rPr lang="it-IT" sz="1200" dirty="0" smtClean="0"/>
              <a:t>minorile, </a:t>
            </a:r>
            <a:r>
              <a:rPr lang="it-IT" sz="1200" dirty="0" smtClean="0"/>
              <a:t>sentito l'ispettore dei cappellani.</a:t>
            </a:r>
            <a:endParaRPr lang="it-IT" sz="1200" dirty="0"/>
          </a:p>
        </p:txBody>
      </p:sp>
      <p:cxnSp>
        <p:nvCxnSpPr>
          <p:cNvPr id="19" name="Connettore 2 18"/>
          <p:cNvCxnSpPr/>
          <p:nvPr/>
        </p:nvCxnSpPr>
        <p:spPr>
          <a:xfrm>
            <a:off x="1990750" y="249289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262558" y="3284984"/>
            <a:ext cx="4464496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Altre religioni: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ministri di culto a richiesta dell’interessato;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problema di rapporti con lo Stato italiano (intese – </a:t>
            </a:r>
            <a:r>
              <a:rPr lang="it-IT" b="1" dirty="0" smtClean="0"/>
              <a:t>art. 8 Cost.</a:t>
            </a:r>
            <a:r>
              <a:rPr lang="it-IT" dirty="0" smtClean="0"/>
              <a:t>). 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14" y="2120"/>
            <a:ext cx="11704675" cy="749049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tx2"/>
                </a:solidFill>
              </a:rPr>
              <a:t>Rapporti</a:t>
            </a:r>
            <a:r>
              <a:rPr lang="en-US" sz="3600" dirty="0" smtClean="0">
                <a:solidFill>
                  <a:schemeClr val="tx2"/>
                </a:solidFill>
              </a:rPr>
              <a:t> con </a:t>
            </a:r>
            <a:r>
              <a:rPr lang="en-US" sz="3600" dirty="0" err="1" smtClean="0">
                <a:solidFill>
                  <a:schemeClr val="tx2"/>
                </a:solidFill>
              </a:rPr>
              <a:t>l’esterno</a:t>
            </a:r>
            <a:endParaRPr lang="en-US" sz="3600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836712"/>
            <a:ext cx="11593288" cy="92333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Regolati dall’</a:t>
            </a:r>
            <a:r>
              <a:rPr lang="it-IT" b="1" dirty="0" smtClean="0"/>
              <a:t>art. 18 </a:t>
            </a:r>
            <a:r>
              <a:rPr lang="it-IT" b="1" dirty="0" err="1" smtClean="0"/>
              <a:t>ord</a:t>
            </a:r>
            <a:r>
              <a:rPr lang="it-IT" b="1" dirty="0" smtClean="0"/>
              <a:t>. </a:t>
            </a:r>
            <a:r>
              <a:rPr lang="it-IT" b="1" dirty="0" err="1" smtClean="0"/>
              <a:t>penit</a:t>
            </a:r>
            <a:r>
              <a:rPr lang="it-IT" b="1" dirty="0" smtClean="0"/>
              <a:t>.</a:t>
            </a:r>
            <a:r>
              <a:rPr lang="it-IT" dirty="0" smtClean="0"/>
              <a:t> – Regola generale (</a:t>
            </a:r>
            <a:r>
              <a:rPr lang="it-IT" b="1" dirty="0" smtClean="0"/>
              <a:t>comma 1</a:t>
            </a:r>
            <a:r>
              <a:rPr lang="it-IT" dirty="0" smtClean="0"/>
              <a:t>): I detenuti e gli internati sono </a:t>
            </a:r>
            <a:r>
              <a:rPr lang="it-IT" u="sng" dirty="0" smtClean="0"/>
              <a:t>ammessi ad avere colloqui e corrispondenza</a:t>
            </a:r>
            <a:r>
              <a:rPr lang="it-IT" dirty="0" smtClean="0"/>
              <a:t> con i </a:t>
            </a:r>
            <a:r>
              <a:rPr lang="it-IT" u="sng" dirty="0" smtClean="0"/>
              <a:t>congiunti</a:t>
            </a:r>
            <a:r>
              <a:rPr lang="it-IT" dirty="0" smtClean="0"/>
              <a:t> e con </a:t>
            </a:r>
            <a:r>
              <a:rPr lang="it-IT" u="sng" dirty="0" smtClean="0"/>
              <a:t>altre persone</a:t>
            </a:r>
            <a:r>
              <a:rPr lang="it-IT" dirty="0" smtClean="0"/>
              <a:t>, </a:t>
            </a:r>
            <a:r>
              <a:rPr lang="it-IT" dirty="0" smtClean="0"/>
              <a:t>anche </a:t>
            </a:r>
            <a:r>
              <a:rPr lang="it-IT" dirty="0" smtClean="0"/>
              <a:t>al fine di compiere atti </a:t>
            </a:r>
            <a:r>
              <a:rPr lang="it-IT" dirty="0" smtClean="0"/>
              <a:t>giuridici</a:t>
            </a:r>
            <a:r>
              <a:rPr lang="it-IT" dirty="0" smtClean="0"/>
              <a:t> </a:t>
            </a:r>
            <a:r>
              <a:rPr lang="it-IT" dirty="0" smtClean="0"/>
              <a:t>(</a:t>
            </a:r>
            <a:r>
              <a:rPr lang="it-IT" dirty="0" smtClean="0">
                <a:sym typeface="Wingdings" pitchFamily="2" charset="2"/>
              </a:rPr>
              <a:t> v. </a:t>
            </a:r>
            <a:r>
              <a:rPr lang="it-IT" i="1" dirty="0" smtClean="0">
                <a:sym typeface="Wingdings" pitchFamily="2" charset="2"/>
              </a:rPr>
              <a:t>difensore</a:t>
            </a:r>
            <a:r>
              <a:rPr lang="it-IT" dirty="0" smtClean="0">
                <a:sym typeface="Wingdings" pitchFamily="2" charset="2"/>
              </a:rPr>
              <a:t> e </a:t>
            </a:r>
            <a:r>
              <a:rPr lang="it-IT" i="1" dirty="0" smtClean="0">
                <a:sym typeface="Wingdings" pitchFamily="2" charset="2"/>
              </a:rPr>
              <a:t>garante dei detenuti</a:t>
            </a:r>
            <a:r>
              <a:rPr lang="it-IT" dirty="0" smtClean="0">
                <a:sym typeface="Wingdings" pitchFamily="2" charset="2"/>
              </a:rPr>
              <a:t> – </a:t>
            </a:r>
            <a:r>
              <a:rPr lang="it-IT" b="1" dirty="0" smtClean="0">
                <a:sym typeface="Wingdings" pitchFamily="2" charset="2"/>
              </a:rPr>
              <a:t>comma 2</a:t>
            </a:r>
            <a:r>
              <a:rPr lang="it-IT" dirty="0" smtClean="0">
                <a:sym typeface="Wingdings" pitchFamily="2" charset="2"/>
              </a:rPr>
              <a:t>).</a:t>
            </a:r>
            <a:endParaRPr lang="it-IT" dirty="0"/>
          </a:p>
        </p:txBody>
      </p:sp>
      <p:cxnSp>
        <p:nvCxnSpPr>
          <p:cNvPr id="7" name="Connettore 2 6"/>
          <p:cNvCxnSpPr/>
          <p:nvPr/>
        </p:nvCxnSpPr>
        <p:spPr>
          <a:xfrm>
            <a:off x="2782838" y="141277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1486694" y="2204864"/>
            <a:ext cx="3672408" cy="64633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Particolare favore per i colloqui con i familiari (</a:t>
            </a:r>
            <a:r>
              <a:rPr lang="it-IT" b="1" dirty="0" smtClean="0"/>
              <a:t>comma 4</a:t>
            </a:r>
            <a:r>
              <a:rPr lang="it-IT" dirty="0" smtClean="0"/>
              <a:t>).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5375126" y="1988840"/>
            <a:ext cx="6480720" cy="175432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Modalità del colloquio – comma 3</a:t>
            </a:r>
            <a:r>
              <a:rPr lang="it-IT" dirty="0" smtClean="0"/>
              <a:t>: I colloqui si svolgono in </a:t>
            </a:r>
            <a:r>
              <a:rPr lang="it-IT" u="sng" dirty="0" smtClean="0"/>
              <a:t>appositi locali</a:t>
            </a:r>
            <a:r>
              <a:rPr lang="it-IT" dirty="0" smtClean="0"/>
              <a:t> sotto il </a:t>
            </a:r>
            <a:r>
              <a:rPr lang="it-IT" u="sng" dirty="0" smtClean="0"/>
              <a:t>controllo a vista e </a:t>
            </a:r>
            <a:r>
              <a:rPr lang="it-IT" b="1" u="sng" dirty="0" smtClean="0"/>
              <a:t>non auditivo</a:t>
            </a:r>
            <a:r>
              <a:rPr lang="it-IT" u="sng" dirty="0" smtClean="0"/>
              <a:t> del personale di custodia</a:t>
            </a:r>
            <a:r>
              <a:rPr lang="it-IT" dirty="0" smtClean="0"/>
              <a:t>. </a:t>
            </a:r>
            <a:r>
              <a:rPr lang="it-IT" dirty="0" smtClean="0"/>
              <a:t>I </a:t>
            </a:r>
            <a:r>
              <a:rPr lang="it-IT" dirty="0" smtClean="0"/>
              <a:t>locali destinati ai colloqui con i familiari favoriscono, ove possibile, una </a:t>
            </a:r>
            <a:r>
              <a:rPr lang="it-IT" u="sng" dirty="0" smtClean="0"/>
              <a:t>dimensione riservata</a:t>
            </a:r>
            <a:r>
              <a:rPr lang="it-IT" dirty="0" smtClean="0"/>
              <a:t> del colloquio e sono collocati preferibilmente in </a:t>
            </a:r>
            <a:r>
              <a:rPr lang="it-IT" dirty="0" smtClean="0"/>
              <a:t>prossimità </a:t>
            </a:r>
            <a:r>
              <a:rPr lang="it-IT" dirty="0" smtClean="0"/>
              <a:t>dell'ingresso dell'istituto. </a:t>
            </a:r>
            <a:r>
              <a:rPr lang="it-IT" u="sng" dirty="0" smtClean="0"/>
              <a:t>Particolare cura</a:t>
            </a:r>
            <a:r>
              <a:rPr lang="it-IT" dirty="0" smtClean="0"/>
              <a:t> </a:t>
            </a:r>
            <a:r>
              <a:rPr lang="it-IT" dirty="0" smtClean="0"/>
              <a:t>è </a:t>
            </a:r>
            <a:r>
              <a:rPr lang="it-IT" dirty="0" smtClean="0"/>
              <a:t>dedicata ai colloqui con i minori di anni quattordici</a:t>
            </a:r>
            <a:r>
              <a:rPr lang="it-IT" dirty="0" smtClean="0"/>
              <a:t>. 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334566" y="3933056"/>
            <a:ext cx="11521280" cy="147732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Corrispondenza – </a:t>
            </a:r>
            <a:r>
              <a:rPr lang="it-IT" dirty="0" smtClean="0"/>
              <a:t>favorita, anche attraverso la dotazione di materiale di cancelleria ai detenuti (</a:t>
            </a:r>
            <a:r>
              <a:rPr lang="it-IT" b="1" dirty="0" smtClean="0"/>
              <a:t>comma 5 – art. 38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</a:t>
            </a:r>
            <a:r>
              <a:rPr lang="it-IT" dirty="0" smtClean="0"/>
              <a:t>). Favorita anche la corrispondenza telefonica con i familiari e, in casi particolari, con i terzi (</a:t>
            </a:r>
            <a:r>
              <a:rPr lang="it-IT" b="1" dirty="0" smtClean="0"/>
              <a:t>comma 6 – art. 39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</a:t>
            </a:r>
            <a:r>
              <a:rPr lang="it-IT" dirty="0" smtClean="0"/>
              <a:t> che prevede la scadenza di una volta a settimana). </a:t>
            </a:r>
          </a:p>
          <a:p>
            <a:pPr algn="just"/>
            <a:r>
              <a:rPr lang="it-IT" dirty="0" smtClean="0"/>
              <a:t>Il Regolamento interno stabilisce le modalità della corrispondenza (</a:t>
            </a:r>
            <a:r>
              <a:rPr lang="it-IT" b="1" dirty="0" smtClean="0"/>
              <a:t>art. 36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</a:t>
            </a:r>
            <a:r>
              <a:rPr lang="it-IT" dirty="0" smtClean="0"/>
              <a:t>) che deve rispettare la </a:t>
            </a:r>
            <a:r>
              <a:rPr lang="it-IT" i="1" dirty="0" smtClean="0"/>
              <a:t>privacy </a:t>
            </a:r>
            <a:r>
              <a:rPr lang="it-IT" dirty="0" smtClean="0"/>
              <a:t>del ristretto, salve esigenze superiori (</a:t>
            </a:r>
            <a:r>
              <a:rPr lang="it-IT" b="1" dirty="0" smtClean="0"/>
              <a:t>art. 33, comma 3, </a:t>
            </a:r>
            <a:r>
              <a:rPr lang="it-IT" b="1" dirty="0" err="1" smtClean="0"/>
              <a:t>d.P.R.</a:t>
            </a:r>
            <a:r>
              <a:rPr lang="it-IT" b="1" dirty="0" smtClean="0"/>
              <a:t> 230/2000</a:t>
            </a:r>
            <a:r>
              <a:rPr lang="it-IT" dirty="0" smtClean="0"/>
              <a:t> – visto del direttore).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334566" y="5517232"/>
            <a:ext cx="1152128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L’art. 18 </a:t>
            </a:r>
            <a:r>
              <a:rPr lang="it-IT" dirty="0" err="1" smtClean="0"/>
              <a:t>ord</a:t>
            </a:r>
            <a:r>
              <a:rPr lang="it-IT" dirty="0" smtClean="0"/>
              <a:t>. </a:t>
            </a:r>
            <a:r>
              <a:rPr lang="it-IT" dirty="0" err="1" smtClean="0"/>
              <a:t>penit</a:t>
            </a:r>
            <a:r>
              <a:rPr lang="it-IT" dirty="0" smtClean="0"/>
              <a:t>. tutela anche il </a:t>
            </a:r>
            <a:r>
              <a:rPr lang="it-IT" b="1" dirty="0" smtClean="0"/>
              <a:t>diritto all’informazione del ristretto </a:t>
            </a:r>
            <a:r>
              <a:rPr lang="it-IT" dirty="0" smtClean="0"/>
              <a:t>(</a:t>
            </a:r>
            <a:r>
              <a:rPr lang="it-IT" b="1" dirty="0" smtClean="0"/>
              <a:t>commi 7 ss.</a:t>
            </a:r>
            <a:r>
              <a:rPr lang="it-IT" dirty="0" smtClean="0"/>
              <a:t>).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1889</Words>
  <Application>Microsoft Office PowerPoint</Application>
  <PresentationFormat>Personalizzato</PresentationFormat>
  <Paragraphs>88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Il carcere. Una formazione sociale?</vt:lpstr>
      <vt:lpstr>Formazioni sociali</vt:lpstr>
      <vt:lpstr>Il carcere è una formazione sociale?</vt:lpstr>
      <vt:lpstr>Elementi del trattamento</vt:lpstr>
      <vt:lpstr>Istruzione/formazione</vt:lpstr>
      <vt:lpstr>Lavoro</vt:lpstr>
      <vt:lpstr>Religione</vt:lpstr>
      <vt:lpstr>Rapporti con l’esterno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80</cp:revision>
  <dcterms:created xsi:type="dcterms:W3CDTF">2023-10-03T16:19:00Z</dcterms:created>
  <dcterms:modified xsi:type="dcterms:W3CDTF">2023-10-22T10:13:53Z</dcterms:modified>
</cp:coreProperties>
</file>