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12190413"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798" y="-96"/>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58C7ED-290D-4D8D-9A36-402EF7CE85CA}" type="datetimeFigureOut">
              <a:rPr lang="it-IT" smtClean="0"/>
              <a:pPr/>
              <a:t>13/11/2023</a:t>
            </a:fld>
            <a:endParaRPr lang="it-IT"/>
          </a:p>
        </p:txBody>
      </p:sp>
      <p:sp>
        <p:nvSpPr>
          <p:cNvPr id="4" name="Segnaposto immagin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C8ADD-3B18-4E5B-ABF1-FEE4261BA229}"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2</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281" y="2130426"/>
            <a:ext cx="10361851"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2959" y="4406901"/>
            <a:ext cx="10361851"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12695" y="1600201"/>
            <a:ext cx="721054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8226413" y="1600201"/>
            <a:ext cx="721266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09521" y="274638"/>
            <a:ext cx="10971372"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521" y="273050"/>
            <a:ext cx="4010562"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406" y="4800600"/>
            <a:ext cx="7314248"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11784067" y="274639"/>
            <a:ext cx="3655008"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12694" y="274639"/>
            <a:ext cx="10768198"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13/11/2023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C52B31-2836-4882-A3DD-BF4E5C353BC2}" type="datetimeFigureOut">
              <a:rPr lang="it-IT" smtClean="0"/>
              <a:pPr/>
              <a:t>13/11/2023</a:t>
            </a:fld>
            <a:endParaRPr lang="it-IT"/>
          </a:p>
        </p:txBody>
      </p:sp>
      <p:sp>
        <p:nvSpPr>
          <p:cNvPr id="5" name="Segnaposto piè di pagina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CDE1C8-D92B-4993-950A-4CC39A2B2A2C}"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xmlns="" id="{6608E192-2EF0-433A-8024-67F22F041EBC}"/>
              </a:ext>
            </a:extLst>
          </p:cNvPr>
          <p:cNvPicPr>
            <a:picLocks noChangeAspect="1"/>
          </p:cNvPicPr>
          <p:nvPr/>
        </p:nvPicPr>
        <p:blipFill>
          <a:blip r:embed="rId3" cstate="print"/>
          <a:stretch>
            <a:fillRect/>
          </a:stretch>
        </p:blipFill>
        <p:spPr>
          <a:xfrm>
            <a:off x="18428" y="-1600"/>
            <a:ext cx="1374799" cy="1374799"/>
          </a:xfrm>
          <a:prstGeom prst="rect">
            <a:avLst/>
          </a:prstGeom>
        </p:spPr>
      </p:pic>
      <p:sp>
        <p:nvSpPr>
          <p:cNvPr id="5" name="Title 1">
            <a:extLst>
              <a:ext uri="{FF2B5EF4-FFF2-40B4-BE49-F238E27FC236}">
                <a16:creationId xmlns:a16="http://schemas.microsoft.com/office/drawing/2014/main" xmlns="" id="{AB1E116B-F72E-4E11-A62D-AAE26B8D40E9}"/>
              </a:ext>
            </a:extLst>
          </p:cNvPr>
          <p:cNvSpPr>
            <a:spLocks noGrp="1"/>
          </p:cNvSpPr>
          <p:nvPr>
            <p:ph type="ctrTitle"/>
          </p:nvPr>
        </p:nvSpPr>
        <p:spPr>
          <a:xfrm>
            <a:off x="320040" y="1570216"/>
            <a:ext cx="10163927" cy="2527121"/>
          </a:xfrm>
        </p:spPr>
        <p:txBody>
          <a:bodyPr>
            <a:normAutofit/>
          </a:bodyPr>
          <a:lstStyle/>
          <a:p>
            <a:r>
              <a:rPr lang="en-US" sz="4000" dirty="0" err="1" smtClean="0">
                <a:solidFill>
                  <a:srgbClr val="203864"/>
                </a:solidFill>
              </a:rPr>
              <a:t>Laboratorio</a:t>
            </a:r>
            <a:r>
              <a:rPr lang="en-US" sz="4000" dirty="0" smtClean="0">
                <a:solidFill>
                  <a:srgbClr val="203864"/>
                </a:solidFill>
              </a:rPr>
              <a:t> </a:t>
            </a:r>
            <a:r>
              <a:rPr lang="en-US" sz="4000" dirty="0" err="1" smtClean="0">
                <a:solidFill>
                  <a:srgbClr val="203864"/>
                </a:solidFill>
              </a:rPr>
              <a:t>metodologico</a:t>
            </a:r>
            <a:r>
              <a:rPr lang="en-US" sz="4000" dirty="0" smtClean="0">
                <a:solidFill>
                  <a:srgbClr val="203864"/>
                </a:solidFill>
              </a:rPr>
              <a:t/>
            </a:r>
            <a:br>
              <a:rPr lang="en-US" sz="4000" dirty="0" smtClean="0">
                <a:solidFill>
                  <a:srgbClr val="203864"/>
                </a:solidFill>
              </a:rPr>
            </a:br>
            <a:r>
              <a:rPr lang="en-US" sz="4000" dirty="0" smtClean="0">
                <a:solidFill>
                  <a:srgbClr val="203864"/>
                </a:solidFill>
              </a:rPr>
              <a:t>“Come </a:t>
            </a:r>
            <a:r>
              <a:rPr lang="en-US" sz="4000" dirty="0" err="1" smtClean="0">
                <a:solidFill>
                  <a:srgbClr val="203864"/>
                </a:solidFill>
              </a:rPr>
              <a:t>si</a:t>
            </a:r>
            <a:r>
              <a:rPr lang="en-US" sz="4000" dirty="0" smtClean="0">
                <a:solidFill>
                  <a:srgbClr val="203864"/>
                </a:solidFill>
              </a:rPr>
              <a:t> </a:t>
            </a:r>
            <a:r>
              <a:rPr lang="en-US" sz="4000" dirty="0" err="1" smtClean="0">
                <a:solidFill>
                  <a:srgbClr val="203864"/>
                </a:solidFill>
              </a:rPr>
              <a:t>interpreta</a:t>
            </a:r>
            <a:r>
              <a:rPr lang="en-US" sz="4000" dirty="0" smtClean="0">
                <a:solidFill>
                  <a:srgbClr val="203864"/>
                </a:solidFill>
              </a:rPr>
              <a:t> </a:t>
            </a:r>
            <a:r>
              <a:rPr lang="en-US" sz="4000" dirty="0" err="1" smtClean="0">
                <a:solidFill>
                  <a:srgbClr val="203864"/>
                </a:solidFill>
              </a:rPr>
              <a:t>il</a:t>
            </a:r>
            <a:r>
              <a:rPr lang="en-US" sz="4000" dirty="0" smtClean="0">
                <a:solidFill>
                  <a:srgbClr val="203864"/>
                </a:solidFill>
              </a:rPr>
              <a:t> </a:t>
            </a:r>
            <a:r>
              <a:rPr lang="en-US" sz="4000" dirty="0" err="1" smtClean="0">
                <a:solidFill>
                  <a:srgbClr val="203864"/>
                </a:solidFill>
              </a:rPr>
              <a:t>diritto</a:t>
            </a:r>
            <a:r>
              <a:rPr lang="en-US" sz="4000" dirty="0" smtClean="0">
                <a:solidFill>
                  <a:srgbClr val="203864"/>
                </a:solidFill>
              </a:rPr>
              <a:t>?”</a:t>
            </a:r>
            <a:endParaRPr lang="en-GB" sz="4000" dirty="0">
              <a:solidFill>
                <a:srgbClr val="203864"/>
              </a:solidFill>
            </a:endParaRPr>
          </a:p>
        </p:txBody>
      </p:sp>
      <p:pic>
        <p:nvPicPr>
          <p:cNvPr id="6" name="Picture 17">
            <a:extLst>
              <a:ext uri="{FF2B5EF4-FFF2-40B4-BE49-F238E27FC236}">
                <a16:creationId xmlns:a16="http://schemas.microsoft.com/office/drawing/2014/main" xmlns="" id="{33BBE889-19EA-4438-B198-2A37F5DAF28B}"/>
              </a:ext>
            </a:extLst>
          </p:cNvPr>
          <p:cNvPicPr>
            <a:picLocks noChangeAspect="1"/>
          </p:cNvPicPr>
          <p:nvPr/>
        </p:nvPicPr>
        <p:blipFill>
          <a:blip r:embed="rId4" cstate="print"/>
          <a:stretch>
            <a:fillRect/>
          </a:stretch>
        </p:blipFill>
        <p:spPr>
          <a:xfrm>
            <a:off x="10501221" y="-1600"/>
            <a:ext cx="1900859" cy="6858000"/>
          </a:xfrm>
          <a:prstGeom prst="rect">
            <a:avLst/>
          </a:prstGeom>
        </p:spPr>
      </p:pic>
      <p:cxnSp>
        <p:nvCxnSpPr>
          <p:cNvPr id="7" name="Straight Connector 12">
            <a:extLst>
              <a:ext uri="{FF2B5EF4-FFF2-40B4-BE49-F238E27FC236}">
                <a16:creationId xmlns:a16="http://schemas.microsoft.com/office/drawing/2014/main" xmlns=""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cxnSp>
        <p:nvCxnSpPr>
          <p:cNvPr id="8" name="Straight Connector 18">
            <a:extLst>
              <a:ext uri="{FF2B5EF4-FFF2-40B4-BE49-F238E27FC236}">
                <a16:creationId xmlns:a16="http://schemas.microsoft.com/office/drawing/2014/main" xmlns=""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CasellaDiTesto 8"/>
          <p:cNvSpPr txBox="1"/>
          <p:nvPr/>
        </p:nvSpPr>
        <p:spPr>
          <a:xfrm>
            <a:off x="3879669" y="4702628"/>
            <a:ext cx="4507388" cy="369332"/>
          </a:xfrm>
          <a:prstGeom prst="rect">
            <a:avLst/>
          </a:prstGeom>
          <a:noFill/>
        </p:spPr>
        <p:txBody>
          <a:bodyPr wrap="none" rtlCol="0">
            <a:spAutoFit/>
          </a:bodyPr>
          <a:lstStyle/>
          <a:p>
            <a:r>
              <a:rPr lang="it-IT" dirty="0" smtClean="0"/>
              <a:t>Martedì 14 </a:t>
            </a:r>
            <a:r>
              <a:rPr lang="it-IT" dirty="0" smtClean="0"/>
              <a:t>novembre 2023, ore </a:t>
            </a:r>
            <a:r>
              <a:rPr lang="it-IT" dirty="0" smtClean="0"/>
              <a:t>14.00 </a:t>
            </a:r>
            <a:r>
              <a:rPr lang="it-IT" dirty="0" smtClean="0"/>
              <a:t>– </a:t>
            </a:r>
            <a:r>
              <a:rPr lang="it-IT" dirty="0" smtClean="0"/>
              <a:t>16.00</a:t>
            </a:r>
            <a:endParaRPr lang="it-IT" dirty="0"/>
          </a:p>
        </p:txBody>
      </p:sp>
      <p:sp>
        <p:nvSpPr>
          <p:cNvPr id="11" name="Subtitle 2">
            <a:extLst>
              <a:ext uri="{FF2B5EF4-FFF2-40B4-BE49-F238E27FC236}">
                <a16:creationId xmlns:a16="http://schemas.microsoft.com/office/drawing/2014/main" xmlns="" id="{8C0D0ED9-22F7-4699-AF14-D3C3BA0CAEE2}"/>
              </a:ext>
            </a:extLst>
          </p:cNvPr>
          <p:cNvSpPr>
            <a:spLocks noGrp="1"/>
          </p:cNvSpPr>
          <p:nvPr>
            <p:ph type="subTitle" idx="1"/>
          </p:nvPr>
        </p:nvSpPr>
        <p:spPr>
          <a:xfrm>
            <a:off x="320041" y="5140302"/>
            <a:ext cx="10133616" cy="1374798"/>
          </a:xfrm>
        </p:spPr>
        <p:txBody>
          <a:bodyPr>
            <a:normAutofit lnSpcReduction="10000"/>
          </a:bodyPr>
          <a:lstStyle/>
          <a:p>
            <a:endParaRPr lang="en-US" sz="1800" dirty="0">
              <a:solidFill>
                <a:schemeClr val="tx2"/>
              </a:solidFill>
            </a:endParaRPr>
          </a:p>
          <a:p>
            <a:pPr algn="r"/>
            <a:r>
              <a:rPr lang="en-GB" sz="2000" dirty="0" smtClean="0">
                <a:solidFill>
                  <a:schemeClr val="tx2"/>
                </a:solidFill>
              </a:rPr>
              <a:t>Francesco Trapella</a:t>
            </a:r>
            <a:endParaRPr lang="en-GB" sz="2000" dirty="0">
              <a:solidFill>
                <a:schemeClr val="tx2"/>
              </a:solidFill>
            </a:endParaRPr>
          </a:p>
          <a:p>
            <a:pPr algn="r"/>
            <a:r>
              <a:rPr lang="en-GB" sz="2000" b="1" dirty="0" err="1" smtClean="0">
                <a:solidFill>
                  <a:schemeClr val="tx2"/>
                </a:solidFill>
              </a:rPr>
              <a:t>Elementi</a:t>
            </a:r>
            <a:r>
              <a:rPr lang="en-GB" sz="2000" b="1" dirty="0" smtClean="0">
                <a:solidFill>
                  <a:schemeClr val="tx2"/>
                </a:solidFill>
              </a:rPr>
              <a:t> </a:t>
            </a:r>
            <a:r>
              <a:rPr lang="en-GB" sz="2000" b="1" dirty="0" err="1" smtClean="0">
                <a:solidFill>
                  <a:schemeClr val="tx2"/>
                </a:solidFill>
              </a:rPr>
              <a:t>di</a:t>
            </a:r>
            <a:r>
              <a:rPr lang="en-GB" sz="2000" b="1" dirty="0" smtClean="0">
                <a:solidFill>
                  <a:schemeClr val="tx2"/>
                </a:solidFill>
              </a:rPr>
              <a:t> </a:t>
            </a:r>
            <a:r>
              <a:rPr lang="en-GB" sz="2000" b="1" dirty="0" err="1" smtClean="0">
                <a:solidFill>
                  <a:schemeClr val="tx2"/>
                </a:solidFill>
              </a:rPr>
              <a:t>diritto</a:t>
            </a:r>
            <a:r>
              <a:rPr lang="en-GB" sz="2000" b="1" dirty="0" smtClean="0">
                <a:solidFill>
                  <a:schemeClr val="tx2"/>
                </a:solidFill>
              </a:rPr>
              <a:t> </a:t>
            </a:r>
            <a:r>
              <a:rPr lang="en-GB" sz="2000" b="1" dirty="0" err="1" smtClean="0">
                <a:solidFill>
                  <a:schemeClr val="tx2"/>
                </a:solidFill>
              </a:rPr>
              <a:t>penitenziario</a:t>
            </a:r>
            <a:endParaRPr lang="en-GB" sz="2000" b="1" dirty="0">
              <a:solidFill>
                <a:schemeClr val="tx2"/>
              </a:solidFill>
            </a:endParaRPr>
          </a:p>
          <a:p>
            <a:pPr algn="r"/>
            <a:r>
              <a:rPr lang="en-GB" sz="2000" b="1" dirty="0" err="1" smtClean="0">
                <a:solidFill>
                  <a:schemeClr val="tx2"/>
                </a:solidFill>
              </a:rPr>
              <a:t>Laboratorio</a:t>
            </a:r>
            <a:r>
              <a:rPr lang="en-GB" sz="2000" b="1" dirty="0" smtClean="0">
                <a:solidFill>
                  <a:schemeClr val="tx2"/>
                </a:solidFill>
              </a:rPr>
              <a:t> 1</a:t>
            </a:r>
            <a:endParaRPr lang="en-GB" sz="2000" b="1" dirty="0">
              <a:solidFill>
                <a:schemeClr val="tx2"/>
              </a:solidFill>
            </a:endParaRPr>
          </a:p>
        </p:txBody>
      </p:sp>
      <p:pic>
        <p:nvPicPr>
          <p:cNvPr id="1026" name="Picture 2"/>
          <p:cNvPicPr>
            <a:picLocks noChangeAspect="1" noChangeArrowheads="1"/>
          </p:cNvPicPr>
          <p:nvPr/>
        </p:nvPicPr>
        <p:blipFill>
          <a:blip r:embed="rId5" cstate="print"/>
          <a:srcRect/>
          <a:stretch>
            <a:fillRect/>
          </a:stretch>
        </p:blipFill>
        <p:spPr bwMode="auto">
          <a:xfrm>
            <a:off x="8399462" y="260648"/>
            <a:ext cx="1924050" cy="5810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Alcuni</a:t>
            </a:r>
            <a:r>
              <a:rPr lang="en-US" sz="3600" dirty="0" smtClean="0">
                <a:solidFill>
                  <a:schemeClr val="tx2"/>
                </a:solidFill>
              </a:rPr>
              <a:t> </a:t>
            </a:r>
            <a:r>
              <a:rPr lang="en-US" sz="3600" dirty="0" err="1" smtClean="0">
                <a:solidFill>
                  <a:schemeClr val="tx2"/>
                </a:solidFill>
              </a:rPr>
              <a:t>concetti</a:t>
            </a:r>
            <a:r>
              <a:rPr lang="en-US" sz="3600" dirty="0" smtClean="0">
                <a:solidFill>
                  <a:schemeClr val="tx2"/>
                </a:solidFill>
              </a:rPr>
              <a:t> </a:t>
            </a:r>
            <a:r>
              <a:rPr lang="en-US" sz="3600" dirty="0" err="1" smtClean="0">
                <a:solidFill>
                  <a:schemeClr val="tx2"/>
                </a:solidFill>
              </a:rPr>
              <a:t>basilari</a:t>
            </a:r>
            <a:r>
              <a:rPr lang="en-US" sz="3600" dirty="0" smtClean="0">
                <a:solidFill>
                  <a:schemeClr val="tx2"/>
                </a:solidFill>
              </a:rPr>
              <a:t> …</a:t>
            </a:r>
            <a:endParaRPr lang="en-US" sz="3600" dirty="0">
              <a:solidFill>
                <a:schemeClr val="tx2"/>
              </a:solidFill>
            </a:endParaRPr>
          </a:p>
        </p:txBody>
      </p:sp>
      <p:sp>
        <p:nvSpPr>
          <p:cNvPr id="22" name="CasellaDiTesto 21"/>
          <p:cNvSpPr txBox="1"/>
          <p:nvPr/>
        </p:nvSpPr>
        <p:spPr>
          <a:xfrm>
            <a:off x="262558" y="836712"/>
            <a:ext cx="11737304" cy="646331"/>
          </a:xfrm>
          <a:prstGeom prst="rect">
            <a:avLst/>
          </a:prstGeom>
          <a:noFill/>
          <a:ln>
            <a:solidFill>
              <a:schemeClr val="accent1">
                <a:lumMod val="75000"/>
              </a:schemeClr>
            </a:solidFill>
          </a:ln>
        </p:spPr>
        <p:txBody>
          <a:bodyPr wrap="square" rtlCol="0">
            <a:spAutoFit/>
          </a:bodyPr>
          <a:lstStyle/>
          <a:p>
            <a:pPr algn="just"/>
            <a:r>
              <a:rPr lang="it-IT" b="1" dirty="0" smtClean="0"/>
              <a:t>Il diritto</a:t>
            </a:r>
            <a:r>
              <a:rPr lang="it-IT" dirty="0" smtClean="0"/>
              <a:t> è una </a:t>
            </a:r>
            <a:r>
              <a:rPr lang="it-IT" b="1" dirty="0" smtClean="0"/>
              <a:t>tecnica di risoluzione di conflitti</a:t>
            </a:r>
            <a:r>
              <a:rPr lang="it-IT" dirty="0" smtClean="0"/>
              <a:t>. Serve a risolvere </a:t>
            </a:r>
            <a:r>
              <a:rPr lang="it-IT" b="1" dirty="0" smtClean="0"/>
              <a:t>problemi concreti</a:t>
            </a:r>
            <a:r>
              <a:rPr lang="it-IT" dirty="0" smtClean="0"/>
              <a:t>. Quando si studia diritto o si fa ricerca, bisogna chiedersi: </a:t>
            </a:r>
            <a:r>
              <a:rPr lang="it-IT" i="1" dirty="0" smtClean="0"/>
              <a:t>“a che cosa serve la regola che ho di fronte?”</a:t>
            </a:r>
            <a:r>
              <a:rPr lang="it-IT" dirty="0" smtClean="0"/>
              <a:t>.</a:t>
            </a:r>
          </a:p>
        </p:txBody>
      </p:sp>
      <p:sp>
        <p:nvSpPr>
          <p:cNvPr id="17" name="CasellaDiTesto 16"/>
          <p:cNvSpPr txBox="1"/>
          <p:nvPr/>
        </p:nvSpPr>
        <p:spPr>
          <a:xfrm>
            <a:off x="262558" y="1628800"/>
            <a:ext cx="11737304" cy="2308324"/>
          </a:xfrm>
          <a:prstGeom prst="rect">
            <a:avLst/>
          </a:prstGeom>
          <a:noFill/>
          <a:ln>
            <a:solidFill>
              <a:schemeClr val="accent1">
                <a:lumMod val="75000"/>
              </a:schemeClr>
            </a:solidFill>
          </a:ln>
        </p:spPr>
        <p:txBody>
          <a:bodyPr wrap="square" rtlCol="0">
            <a:spAutoFit/>
          </a:bodyPr>
          <a:lstStyle/>
          <a:p>
            <a:pPr algn="just"/>
            <a:r>
              <a:rPr lang="it-IT" b="1" dirty="0" smtClean="0">
                <a:solidFill>
                  <a:srgbClr val="FF0000"/>
                </a:solidFill>
              </a:rPr>
              <a:t>Alcune definizioni …</a:t>
            </a:r>
            <a:endParaRPr lang="it-IT" dirty="0" smtClean="0"/>
          </a:p>
          <a:p>
            <a:pPr algn="just"/>
            <a:r>
              <a:rPr lang="it-IT" u="sng" dirty="0" smtClean="0"/>
              <a:t>Disposizione</a:t>
            </a:r>
            <a:r>
              <a:rPr lang="it-IT" dirty="0" smtClean="0"/>
              <a:t>: la regola scritta</a:t>
            </a:r>
          </a:p>
          <a:p>
            <a:pPr algn="just"/>
            <a:r>
              <a:rPr lang="it-IT" u="sng" dirty="0" smtClean="0"/>
              <a:t>Norma</a:t>
            </a:r>
            <a:r>
              <a:rPr lang="it-IT" dirty="0" smtClean="0"/>
              <a:t>: l’interpretazione della disposizione (quando leggiamo la disposizione, occorre chiedersi: </a:t>
            </a:r>
            <a:r>
              <a:rPr lang="it-IT" i="1" dirty="0" smtClean="0"/>
              <a:t>“che cosa significano i termini che il legislatore sta usando?” “a che scopo il legislatore si è espresso così?” </a:t>
            </a:r>
            <a:r>
              <a:rPr lang="it-IT" dirty="0" smtClean="0"/>
              <a:t>e, ancora, </a:t>
            </a:r>
            <a:r>
              <a:rPr lang="it-IT" i="1" dirty="0" smtClean="0"/>
              <a:t>“a che cosa serve la regola che ho di fronte?”</a:t>
            </a:r>
            <a:r>
              <a:rPr lang="it-IT" dirty="0" smtClean="0"/>
              <a:t> … La risposta a tutte queste domande è data dall’</a:t>
            </a:r>
            <a:r>
              <a:rPr lang="it-IT" u="sng" dirty="0" smtClean="0"/>
              <a:t>interpretazione</a:t>
            </a:r>
            <a:r>
              <a:rPr lang="it-IT" dirty="0" smtClean="0"/>
              <a:t> </a:t>
            </a:r>
            <a:r>
              <a:rPr lang="it-IT" dirty="0" smtClean="0"/>
              <a:t>della disposizione).</a:t>
            </a:r>
          </a:p>
          <a:p>
            <a:pPr algn="just"/>
            <a:r>
              <a:rPr lang="it-IT" u="sng" dirty="0" smtClean="0"/>
              <a:t>Istituto</a:t>
            </a:r>
            <a:r>
              <a:rPr lang="it-IT" dirty="0" smtClean="0"/>
              <a:t>: un insieme di disposizioni che servono a risolvere lo stesso problema (es. il problema è </a:t>
            </a:r>
            <a:r>
              <a:rPr lang="it-IT" i="1" dirty="0" smtClean="0"/>
              <a:t>“come può il detenuto fare valere i propri diritti davanti ad un giudice?”</a:t>
            </a:r>
            <a:r>
              <a:rPr lang="it-IT" dirty="0" smtClean="0"/>
              <a:t>; le disposizioni che risolvono il suo problema sono gli artt. 35, 35-</a:t>
            </a:r>
            <a:r>
              <a:rPr lang="it-IT" i="1" dirty="0" smtClean="0"/>
              <a:t>bis</a:t>
            </a:r>
            <a:r>
              <a:rPr lang="it-IT" dirty="0" smtClean="0"/>
              <a:t>, 35-</a:t>
            </a:r>
            <a:r>
              <a:rPr lang="it-IT" i="1" dirty="0" smtClean="0"/>
              <a:t>ter</a:t>
            </a:r>
            <a:r>
              <a:rPr lang="it-IT" dirty="0" smtClean="0"/>
              <a:t>, 69 comma 6, </a:t>
            </a:r>
            <a:r>
              <a:rPr lang="it-IT" dirty="0" err="1" smtClean="0"/>
              <a:t>ord</a:t>
            </a:r>
            <a:r>
              <a:rPr lang="it-IT" dirty="0" smtClean="0"/>
              <a:t>. </a:t>
            </a:r>
            <a:r>
              <a:rPr lang="it-IT" dirty="0" err="1" smtClean="0"/>
              <a:t>penit</a:t>
            </a:r>
            <a:r>
              <a:rPr lang="it-IT" dirty="0" smtClean="0"/>
              <a:t>.; nel loro insieme costituiscono l’istituto dei </a:t>
            </a:r>
            <a:r>
              <a:rPr lang="it-IT" i="1" dirty="0" smtClean="0"/>
              <a:t>reclami</a:t>
            </a:r>
            <a:r>
              <a:rPr lang="it-IT" dirty="0" smtClean="0"/>
              <a:t>).</a:t>
            </a:r>
            <a:endParaRPr lang="it-IT" u="sng" dirty="0" smtClean="0"/>
          </a:p>
        </p:txBody>
      </p:sp>
      <p:sp>
        <p:nvSpPr>
          <p:cNvPr id="18" name="CasellaDiTesto 17"/>
          <p:cNvSpPr txBox="1"/>
          <p:nvPr/>
        </p:nvSpPr>
        <p:spPr>
          <a:xfrm>
            <a:off x="262558" y="4077072"/>
            <a:ext cx="11737304" cy="2585323"/>
          </a:xfrm>
          <a:prstGeom prst="rect">
            <a:avLst/>
          </a:prstGeom>
          <a:noFill/>
          <a:ln>
            <a:solidFill>
              <a:schemeClr val="accent1">
                <a:lumMod val="75000"/>
              </a:schemeClr>
            </a:solidFill>
          </a:ln>
        </p:spPr>
        <p:txBody>
          <a:bodyPr wrap="square" rtlCol="0">
            <a:spAutoFit/>
          </a:bodyPr>
          <a:lstStyle/>
          <a:p>
            <a:pPr algn="just"/>
            <a:r>
              <a:rPr lang="it-IT" b="1" dirty="0" smtClean="0">
                <a:solidFill>
                  <a:srgbClr val="FF0000"/>
                </a:solidFill>
              </a:rPr>
              <a:t>Metodi di interpretazione</a:t>
            </a:r>
            <a:endParaRPr lang="it-IT" dirty="0" smtClean="0"/>
          </a:p>
          <a:p>
            <a:pPr algn="just"/>
            <a:r>
              <a:rPr lang="it-IT" u="sng" dirty="0" smtClean="0"/>
              <a:t>Interpretazione letterale</a:t>
            </a:r>
            <a:r>
              <a:rPr lang="it-IT" dirty="0" smtClean="0"/>
              <a:t>: ad ogni parola della disposizione si associa il significato “da vocabolario”; nel complesso si ricava il significato letterale della disposizione.</a:t>
            </a:r>
          </a:p>
          <a:p>
            <a:pPr algn="just"/>
            <a:r>
              <a:rPr lang="it-IT" u="sng" dirty="0" smtClean="0"/>
              <a:t>Interpretazione sistematica</a:t>
            </a:r>
            <a:r>
              <a:rPr lang="it-IT" dirty="0" smtClean="0"/>
              <a:t>: ad ogni disposizione si collegano le altre che risolvono uno stesso problema o problemi analoghi (il collegamento tra disposizioni si chiama </a:t>
            </a:r>
            <a:r>
              <a:rPr lang="it-IT" i="1" dirty="0" smtClean="0"/>
              <a:t>combinato disposto</a:t>
            </a:r>
            <a:r>
              <a:rPr lang="it-IT" dirty="0" smtClean="0"/>
              <a:t>); è sistematica anche l’interpretazione che collega una o più disposizioni ai principi superiori di riferimento.</a:t>
            </a:r>
          </a:p>
          <a:p>
            <a:pPr algn="just"/>
            <a:r>
              <a:rPr lang="it-IT" u="sng" dirty="0" smtClean="0"/>
              <a:t>Interpretazione </a:t>
            </a:r>
            <a:r>
              <a:rPr lang="it-IT" u="sng" dirty="0" err="1" smtClean="0"/>
              <a:t>storico-evolutiva</a:t>
            </a:r>
            <a:r>
              <a:rPr lang="it-IT" dirty="0" smtClean="0"/>
              <a:t>: ad ogni disposizione si collega la volontà di chi la ha scritta </a:t>
            </a:r>
            <a:r>
              <a:rPr lang="it-IT" i="1" dirty="0" smtClean="0"/>
              <a:t>(</a:t>
            </a:r>
            <a:r>
              <a:rPr lang="it-IT" i="1" dirty="0" err="1" smtClean="0"/>
              <a:t>voluntas</a:t>
            </a:r>
            <a:r>
              <a:rPr lang="it-IT" i="1" dirty="0" smtClean="0"/>
              <a:t> </a:t>
            </a:r>
            <a:r>
              <a:rPr lang="it-IT" i="1" dirty="0" err="1" smtClean="0"/>
              <a:t>legis</a:t>
            </a:r>
            <a:r>
              <a:rPr lang="it-IT" i="1" dirty="0" smtClean="0"/>
              <a:t>),</a:t>
            </a:r>
            <a:r>
              <a:rPr lang="it-IT" dirty="0" smtClean="0"/>
              <a:t> ad esempio leggendo i c.d. lavori preparatori.</a:t>
            </a:r>
          </a:p>
          <a:p>
            <a:pPr algn="just"/>
            <a:r>
              <a:rPr lang="it-IT" u="sng" dirty="0" smtClean="0"/>
              <a:t>Interpretazione teleologica</a:t>
            </a:r>
            <a:r>
              <a:rPr lang="it-IT" dirty="0" smtClean="0"/>
              <a:t>: tiene conto dello scopo perseguito da chi ha scritto la disposizione.</a:t>
            </a:r>
            <a:endParaRPr lang="it-IT" u="sng"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Una</a:t>
            </a:r>
            <a:r>
              <a:rPr lang="en-US" sz="3600" dirty="0" smtClean="0">
                <a:solidFill>
                  <a:schemeClr val="tx2"/>
                </a:solidFill>
              </a:rPr>
              <a:t> </a:t>
            </a:r>
            <a:r>
              <a:rPr lang="en-US" sz="3600" dirty="0" err="1" smtClean="0">
                <a:solidFill>
                  <a:schemeClr val="tx2"/>
                </a:solidFill>
              </a:rPr>
              <a:t>possibile</a:t>
            </a:r>
            <a:r>
              <a:rPr lang="en-US" sz="3600" dirty="0" smtClean="0">
                <a:solidFill>
                  <a:schemeClr val="tx2"/>
                </a:solidFill>
              </a:rPr>
              <a:t> “</a:t>
            </a:r>
            <a:r>
              <a:rPr lang="en-US" sz="3600" dirty="0" err="1" smtClean="0">
                <a:solidFill>
                  <a:schemeClr val="tx2"/>
                </a:solidFill>
              </a:rPr>
              <a:t>scaletta</a:t>
            </a:r>
            <a:r>
              <a:rPr lang="en-US" sz="3600" dirty="0" smtClean="0">
                <a:solidFill>
                  <a:schemeClr val="tx2"/>
                </a:solidFill>
              </a:rPr>
              <a:t>” per </a:t>
            </a:r>
            <a:r>
              <a:rPr lang="en-US" sz="3600" dirty="0" err="1" smtClean="0">
                <a:solidFill>
                  <a:schemeClr val="tx2"/>
                </a:solidFill>
              </a:rPr>
              <a:t>leggere</a:t>
            </a:r>
            <a:r>
              <a:rPr lang="en-US" sz="3600" dirty="0" smtClean="0">
                <a:solidFill>
                  <a:schemeClr val="tx2"/>
                </a:solidFill>
              </a:rPr>
              <a:t> </a:t>
            </a:r>
            <a:r>
              <a:rPr lang="en-US" sz="3600" dirty="0" smtClean="0">
                <a:solidFill>
                  <a:schemeClr val="tx2"/>
                </a:solidFill>
              </a:rPr>
              <a:t>le </a:t>
            </a:r>
            <a:r>
              <a:rPr lang="en-US" sz="3600" dirty="0" err="1" smtClean="0">
                <a:solidFill>
                  <a:schemeClr val="tx2"/>
                </a:solidFill>
              </a:rPr>
              <a:t>disposizioni</a:t>
            </a:r>
            <a:endParaRPr lang="en-US" sz="3600" dirty="0">
              <a:solidFill>
                <a:schemeClr val="tx2"/>
              </a:solidFill>
            </a:endParaRPr>
          </a:p>
        </p:txBody>
      </p:sp>
      <p:sp>
        <p:nvSpPr>
          <p:cNvPr id="5" name="CasellaDiTesto 4"/>
          <p:cNvSpPr txBox="1"/>
          <p:nvPr/>
        </p:nvSpPr>
        <p:spPr>
          <a:xfrm>
            <a:off x="334566" y="836712"/>
            <a:ext cx="11521280" cy="738664"/>
          </a:xfrm>
          <a:prstGeom prst="rect">
            <a:avLst/>
          </a:prstGeom>
          <a:noFill/>
          <a:ln>
            <a:solidFill>
              <a:schemeClr val="accent1"/>
            </a:solidFill>
          </a:ln>
        </p:spPr>
        <p:txBody>
          <a:bodyPr wrap="square" rtlCol="0">
            <a:spAutoFit/>
          </a:bodyPr>
          <a:lstStyle/>
          <a:p>
            <a:pPr algn="just"/>
            <a:r>
              <a:rPr lang="it-IT" sz="1400" b="1" dirty="0" smtClean="0"/>
              <a:t>Art. 6, comma 1, </a:t>
            </a:r>
            <a:r>
              <a:rPr lang="it-IT" sz="1400" b="1" dirty="0" err="1" smtClean="0"/>
              <a:t>ord</a:t>
            </a:r>
            <a:r>
              <a:rPr lang="it-IT" sz="1400" b="1" dirty="0" smtClean="0"/>
              <a:t>. </a:t>
            </a:r>
            <a:r>
              <a:rPr lang="it-IT" sz="1400" b="1" dirty="0" err="1" smtClean="0"/>
              <a:t>penit</a:t>
            </a:r>
            <a:r>
              <a:rPr lang="it-IT" sz="1400" b="1" dirty="0" smtClean="0"/>
              <a:t>.</a:t>
            </a:r>
            <a:r>
              <a:rPr lang="it-IT" sz="1400" dirty="0" smtClean="0"/>
              <a:t> – </a:t>
            </a:r>
            <a:r>
              <a:rPr lang="it-IT" sz="1400" dirty="0" smtClean="0"/>
              <a:t>I locali nei quali si svolge la vita dei detenuti e degli internati devono essere di ampiezza sufficiente, illuminati con luce naturale e artificiale in modo da permettere il lavoro e la lettura; areati, riscaldati per il tempo in cui le condizioni climatiche lo esigono, e dotati di servizi igienici riservati, decenti e di tipo razionale. I locali devono essere tenuti in buono stato di conservazione e di pulizia.</a:t>
            </a:r>
            <a:r>
              <a:rPr lang="it-IT" sz="1400" dirty="0" smtClean="0"/>
              <a:t> </a:t>
            </a:r>
            <a:endParaRPr lang="it-IT" sz="1400" b="1" dirty="0"/>
          </a:p>
        </p:txBody>
      </p:sp>
      <p:sp>
        <p:nvSpPr>
          <p:cNvPr id="6" name="CasellaDiTesto 5"/>
          <p:cNvSpPr txBox="1"/>
          <p:nvPr/>
        </p:nvSpPr>
        <p:spPr>
          <a:xfrm>
            <a:off x="334566" y="1844824"/>
            <a:ext cx="11521280" cy="4524315"/>
          </a:xfrm>
          <a:prstGeom prst="rect">
            <a:avLst/>
          </a:prstGeom>
          <a:noFill/>
          <a:ln>
            <a:solidFill>
              <a:schemeClr val="accent1"/>
            </a:solidFill>
          </a:ln>
        </p:spPr>
        <p:txBody>
          <a:bodyPr wrap="square" rtlCol="0">
            <a:spAutoFit/>
          </a:bodyPr>
          <a:lstStyle/>
          <a:p>
            <a:pPr algn="just"/>
            <a:r>
              <a:rPr lang="it-IT" sz="1600" b="1" dirty="0" smtClean="0">
                <a:solidFill>
                  <a:srgbClr val="C00000"/>
                </a:solidFill>
              </a:rPr>
              <a:t>A chi si rivolge la norma.</a:t>
            </a:r>
            <a:endParaRPr lang="it-IT" sz="1600" dirty="0" smtClean="0"/>
          </a:p>
          <a:p>
            <a:pPr marL="342900" indent="-342900" algn="just">
              <a:buFont typeface="+mj-lt"/>
              <a:buAutoNum type="arabicPeriod"/>
            </a:pPr>
            <a:r>
              <a:rPr lang="it-IT" sz="1600" dirty="0" smtClean="0"/>
              <a:t>Individuare nel testo della disposizione i termini che si riferiscono ai soggetti ai quali la norma è rivolta: </a:t>
            </a:r>
            <a:r>
              <a:rPr lang="it-IT" sz="1600" i="1" dirty="0" smtClean="0"/>
              <a:t>detenuti, internati [soggetti espressi]; amministrazione penitenziaria [soggetto sottinteso]</a:t>
            </a:r>
            <a:endParaRPr lang="it-IT" sz="1600" dirty="0" smtClean="0"/>
          </a:p>
          <a:p>
            <a:pPr marL="342900" indent="-342900" algn="just"/>
            <a:r>
              <a:rPr lang="it-IT" sz="1600" b="1" dirty="0" smtClean="0">
                <a:solidFill>
                  <a:srgbClr val="C00000"/>
                </a:solidFill>
              </a:rPr>
              <a:t>Che problema risolve la norma.</a:t>
            </a:r>
          </a:p>
          <a:p>
            <a:pPr marL="342900" indent="-342900" algn="just">
              <a:buFont typeface="+mj-lt"/>
              <a:buAutoNum type="arabicPeriod"/>
            </a:pPr>
            <a:r>
              <a:rPr lang="it-IT" sz="1600" dirty="0" smtClean="0"/>
              <a:t>La disposizione esprime un obbligo, un potere, un diritto o una facoltà per i suoi destinatari? </a:t>
            </a:r>
            <a:r>
              <a:rPr lang="it-IT" sz="1600" i="1" dirty="0" smtClean="0"/>
              <a:t>[Il diritto dei ristretti ad avere locali di ampiezza sufficiente, illuminati in modo da permettere il lavoro e la lettura, areati, riscaldati, dotati di servizi igienici riservati, decenti e di tipo razionale; un obbligo per l’amministrazione penitenziaria di prevedere locali di quel genere; un obbligo per i ristretti e per l’amministrazione penitenziaria di tenere i locali in buono stato di conservazione e pulizia]</a:t>
            </a:r>
            <a:endParaRPr lang="it-IT" sz="1600" dirty="0" smtClean="0"/>
          </a:p>
          <a:p>
            <a:pPr marL="342900" indent="-342900" algn="just">
              <a:buFont typeface="+mj-lt"/>
              <a:buAutoNum type="arabicPeriod"/>
            </a:pPr>
            <a:r>
              <a:rPr lang="it-IT" sz="1600" dirty="0" smtClean="0"/>
              <a:t>Individuare nel testo della disposizione i termini che si riferiscono alle situazioni giuridiche che derivano dall’applicazione della norma. </a:t>
            </a:r>
            <a:r>
              <a:rPr lang="it-IT" sz="1600" i="1" dirty="0" smtClean="0"/>
              <a:t>[“devono essere”]</a:t>
            </a:r>
          </a:p>
          <a:p>
            <a:pPr marL="342900" indent="-342900" algn="just">
              <a:buFont typeface="+mj-lt"/>
              <a:buAutoNum type="arabicPeriod"/>
            </a:pPr>
            <a:r>
              <a:rPr lang="it-IT" sz="1600" dirty="0" smtClean="0"/>
              <a:t>La disposizione prevede limiti alle situazioni disciplinate? </a:t>
            </a:r>
            <a:r>
              <a:rPr lang="it-IT" sz="1600" i="1" dirty="0" smtClean="0"/>
              <a:t>[Nessun limite]</a:t>
            </a:r>
          </a:p>
          <a:p>
            <a:pPr marL="342900" indent="-342900" algn="just"/>
            <a:r>
              <a:rPr lang="it-IT" sz="1600" b="1" dirty="0" smtClean="0">
                <a:solidFill>
                  <a:srgbClr val="C00000"/>
                </a:solidFill>
              </a:rPr>
              <a:t>Interpretazione sistematica</a:t>
            </a:r>
          </a:p>
          <a:p>
            <a:pPr marL="342900" indent="-342900" algn="just">
              <a:buFont typeface="+mj-lt"/>
              <a:buAutoNum type="arabicPeriod"/>
            </a:pPr>
            <a:r>
              <a:rPr lang="it-IT" sz="1600" dirty="0" smtClean="0"/>
              <a:t>A quali previsioni costituzionali si collega la disposizione? </a:t>
            </a:r>
            <a:r>
              <a:rPr lang="it-IT" sz="1600" i="1" dirty="0" smtClean="0"/>
              <a:t>[</a:t>
            </a:r>
            <a:r>
              <a:rPr lang="it-IT" sz="1600" i="1" dirty="0" err="1" smtClean="0"/>
              <a:t>Artt</a:t>
            </a:r>
            <a:r>
              <a:rPr lang="it-IT" sz="1600" i="1" dirty="0" smtClean="0"/>
              <a:t>. 2, 3, 4, 32 Cost.]</a:t>
            </a:r>
            <a:endParaRPr lang="it-IT" sz="1600" dirty="0" smtClean="0"/>
          </a:p>
          <a:p>
            <a:pPr marL="342900" indent="-342900" algn="just">
              <a:buFont typeface="+mj-lt"/>
              <a:buAutoNum type="arabicPeriod"/>
            </a:pPr>
            <a:r>
              <a:rPr lang="it-IT" sz="1600" dirty="0" smtClean="0"/>
              <a:t>Intravedi collegamenti con altre previsioni dell’ordinamento penitenziario o di altre fonti? </a:t>
            </a:r>
            <a:r>
              <a:rPr lang="it-IT" sz="1600" i="1" dirty="0" smtClean="0"/>
              <a:t>[Art. 3 CEDU; Artt. 35-35ter, 69 c. 6 </a:t>
            </a:r>
            <a:r>
              <a:rPr lang="it-IT" sz="1600" i="1" dirty="0" err="1" smtClean="0"/>
              <a:t>ord</a:t>
            </a:r>
            <a:r>
              <a:rPr lang="it-IT" sz="1600" i="1" dirty="0" smtClean="0"/>
              <a:t>. </a:t>
            </a:r>
            <a:r>
              <a:rPr lang="it-IT" sz="1600" i="1" dirty="0" err="1" smtClean="0"/>
              <a:t>penit</a:t>
            </a:r>
            <a:r>
              <a:rPr lang="it-IT" sz="1600" i="1" dirty="0" smtClean="0"/>
              <a:t>. Volendo, pure con le disposizioni sul diritto al lavoro (artt. 20 ss. </a:t>
            </a:r>
            <a:r>
              <a:rPr lang="it-IT" sz="1600" i="1" dirty="0" err="1" smtClean="0"/>
              <a:t>ord</a:t>
            </a:r>
            <a:r>
              <a:rPr lang="it-IT" sz="1600" i="1" dirty="0" smtClean="0"/>
              <a:t>. </a:t>
            </a:r>
            <a:r>
              <a:rPr lang="it-IT" sz="1600" i="1" dirty="0" err="1" smtClean="0"/>
              <a:t>penit</a:t>
            </a:r>
            <a:r>
              <a:rPr lang="it-IT" sz="1600" i="1" dirty="0" smtClean="0"/>
              <a:t>.) e con quelle sul diritto alla salute dei detenuti, poiché un locale igienico garantisce la salute di chi lo frequenta (art. 11 </a:t>
            </a:r>
            <a:r>
              <a:rPr lang="it-IT" sz="1600" i="1" dirty="0" err="1" smtClean="0"/>
              <a:t>ord</a:t>
            </a:r>
            <a:r>
              <a:rPr lang="it-IT" sz="1600" i="1" dirty="0" smtClean="0"/>
              <a:t>. </a:t>
            </a:r>
            <a:r>
              <a:rPr lang="it-IT" sz="1600" i="1" dirty="0" err="1" smtClean="0"/>
              <a:t>penit</a:t>
            </a:r>
            <a:r>
              <a:rPr lang="it-IT" sz="1600" i="1" dirty="0" smtClean="0"/>
              <a:t>.). Si può intravedere anche un collegamento più generale con le  disposizioni sugli elementi del trattamento (artt. 15 ss. </a:t>
            </a:r>
            <a:r>
              <a:rPr lang="it-IT" sz="1600" i="1" dirty="0" err="1" smtClean="0"/>
              <a:t>ord</a:t>
            </a:r>
            <a:r>
              <a:rPr lang="it-IT" sz="1600" i="1" dirty="0" smtClean="0"/>
              <a:t>. </a:t>
            </a:r>
            <a:r>
              <a:rPr lang="it-IT" sz="1600" i="1" dirty="0" err="1" smtClean="0"/>
              <a:t>penit</a:t>
            </a:r>
            <a:r>
              <a:rPr lang="it-IT" sz="1600" i="1" dirty="0" smtClean="0"/>
              <a:t>.), visto che locali inadatti impediscono il trattamento]</a:t>
            </a:r>
            <a:endParaRPr lang="it-IT" sz="16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Lavoro</a:t>
            </a:r>
            <a:r>
              <a:rPr lang="en-US" sz="3600" dirty="0" smtClean="0">
                <a:solidFill>
                  <a:schemeClr val="tx2"/>
                </a:solidFill>
              </a:rPr>
              <a:t> </a:t>
            </a:r>
            <a:r>
              <a:rPr lang="en-US" sz="3600" dirty="0" err="1" smtClean="0">
                <a:solidFill>
                  <a:schemeClr val="tx2"/>
                </a:solidFill>
              </a:rPr>
              <a:t>di</a:t>
            </a:r>
            <a:r>
              <a:rPr lang="en-US" sz="3600" dirty="0" smtClean="0">
                <a:solidFill>
                  <a:schemeClr val="tx2"/>
                </a:solidFill>
              </a:rPr>
              <a:t> </a:t>
            </a:r>
            <a:r>
              <a:rPr lang="en-US" sz="3600" dirty="0" err="1" smtClean="0">
                <a:solidFill>
                  <a:schemeClr val="tx2"/>
                </a:solidFill>
              </a:rPr>
              <a:t>gruppo</a:t>
            </a:r>
            <a:endParaRPr lang="en-US" sz="3600" dirty="0">
              <a:solidFill>
                <a:schemeClr val="tx2"/>
              </a:solidFill>
            </a:endParaRPr>
          </a:p>
        </p:txBody>
      </p:sp>
      <p:sp>
        <p:nvSpPr>
          <p:cNvPr id="5" name="CasellaDiTesto 4"/>
          <p:cNvSpPr txBox="1"/>
          <p:nvPr/>
        </p:nvSpPr>
        <p:spPr>
          <a:xfrm>
            <a:off x="190550" y="764704"/>
            <a:ext cx="4248472" cy="3323987"/>
          </a:xfrm>
          <a:prstGeom prst="rect">
            <a:avLst/>
          </a:prstGeom>
          <a:noFill/>
          <a:ln>
            <a:solidFill>
              <a:schemeClr val="accent1"/>
            </a:solidFill>
          </a:ln>
        </p:spPr>
        <p:txBody>
          <a:bodyPr wrap="square" rtlCol="0">
            <a:spAutoFit/>
          </a:bodyPr>
          <a:lstStyle/>
          <a:p>
            <a:pPr algn="ctr"/>
            <a:r>
              <a:rPr lang="it-IT" sz="1400" b="1" dirty="0" smtClean="0"/>
              <a:t>Scaletta</a:t>
            </a:r>
          </a:p>
          <a:p>
            <a:pPr algn="just"/>
            <a:r>
              <a:rPr lang="it-IT" sz="1400" b="1" dirty="0" smtClean="0"/>
              <a:t>1.</a:t>
            </a:r>
            <a:r>
              <a:rPr lang="it-IT" sz="1400" dirty="0" smtClean="0"/>
              <a:t> Nel testo della disposizione, individuare i termini che si riferiscono ai soggetti ai quali la norma è rivolta</a:t>
            </a:r>
            <a:r>
              <a:rPr lang="it-IT" sz="1400" dirty="0" smtClean="0"/>
              <a:t>.</a:t>
            </a:r>
            <a:endParaRPr lang="it-IT" sz="1400" dirty="0" smtClean="0"/>
          </a:p>
          <a:p>
            <a:pPr algn="just"/>
            <a:r>
              <a:rPr lang="it-IT" sz="1400" b="1" dirty="0" smtClean="0"/>
              <a:t>2.</a:t>
            </a:r>
            <a:r>
              <a:rPr lang="it-IT" sz="1400" dirty="0" smtClean="0"/>
              <a:t> La disposizione esprime un obbligo, un potere, un diritto o una facoltà per i suoi destinatari</a:t>
            </a:r>
            <a:r>
              <a:rPr lang="it-IT" sz="1400" dirty="0" smtClean="0"/>
              <a:t>?</a:t>
            </a:r>
            <a:endParaRPr lang="it-IT" sz="1400" dirty="0" smtClean="0"/>
          </a:p>
          <a:p>
            <a:pPr algn="just"/>
            <a:r>
              <a:rPr lang="it-IT" sz="1400" b="1" dirty="0" smtClean="0"/>
              <a:t>3.</a:t>
            </a:r>
            <a:r>
              <a:rPr lang="it-IT" sz="1400" dirty="0" smtClean="0"/>
              <a:t> Nel testo della disposizione, individuare i termini che descrivono le situazioni giuridiche che derivano dall’applicazione della norma</a:t>
            </a:r>
            <a:r>
              <a:rPr lang="it-IT" sz="1400" dirty="0" smtClean="0"/>
              <a:t>.</a:t>
            </a:r>
            <a:endParaRPr lang="it-IT" sz="1400" dirty="0" smtClean="0"/>
          </a:p>
          <a:p>
            <a:pPr algn="just"/>
            <a:r>
              <a:rPr lang="it-IT" sz="1400" b="1" dirty="0" smtClean="0"/>
              <a:t>4.</a:t>
            </a:r>
            <a:r>
              <a:rPr lang="it-IT" sz="1400" dirty="0" smtClean="0"/>
              <a:t> La disposizione prevede limiti alle situazioni disciplinate</a:t>
            </a:r>
            <a:r>
              <a:rPr lang="it-IT" sz="1400" dirty="0" smtClean="0"/>
              <a:t>?</a:t>
            </a:r>
            <a:endParaRPr lang="it-IT" sz="1400" dirty="0" smtClean="0"/>
          </a:p>
          <a:p>
            <a:pPr algn="just"/>
            <a:r>
              <a:rPr lang="it-IT" sz="1400" b="1" dirty="0" smtClean="0"/>
              <a:t>5.</a:t>
            </a:r>
            <a:r>
              <a:rPr lang="it-IT" sz="1400" dirty="0" smtClean="0"/>
              <a:t> A quali previsioni costituzionali si collega la disposizione</a:t>
            </a:r>
            <a:r>
              <a:rPr lang="it-IT" sz="1400" dirty="0" smtClean="0"/>
              <a:t>?</a:t>
            </a:r>
            <a:endParaRPr lang="it-IT" sz="1400" dirty="0" smtClean="0"/>
          </a:p>
          <a:p>
            <a:pPr algn="just"/>
            <a:r>
              <a:rPr lang="it-IT" sz="1400" b="1" dirty="0" smtClean="0"/>
              <a:t>6.</a:t>
            </a:r>
            <a:r>
              <a:rPr lang="it-IT" sz="1400" dirty="0" smtClean="0"/>
              <a:t> Intravedi collegamenti con altre disposizioni dell’ordinamento penitenziario e/o del codice di procedura penale studiate durante il corso</a:t>
            </a:r>
            <a:r>
              <a:rPr lang="it-IT" sz="1400" dirty="0" smtClean="0"/>
              <a:t>?</a:t>
            </a:r>
            <a:endParaRPr lang="it-IT" sz="1400" dirty="0" smtClean="0"/>
          </a:p>
        </p:txBody>
      </p:sp>
      <p:sp>
        <p:nvSpPr>
          <p:cNvPr id="6" name="CasellaDiTesto 5"/>
          <p:cNvSpPr txBox="1"/>
          <p:nvPr/>
        </p:nvSpPr>
        <p:spPr>
          <a:xfrm>
            <a:off x="4511030" y="764704"/>
            <a:ext cx="7488832" cy="5909310"/>
          </a:xfrm>
          <a:prstGeom prst="rect">
            <a:avLst/>
          </a:prstGeom>
          <a:solidFill>
            <a:schemeClr val="bg1"/>
          </a:solidFill>
          <a:ln>
            <a:solidFill>
              <a:srgbClr val="C00000"/>
            </a:solidFill>
          </a:ln>
        </p:spPr>
        <p:txBody>
          <a:bodyPr wrap="square" rtlCol="0">
            <a:spAutoFit/>
          </a:bodyPr>
          <a:lstStyle/>
          <a:p>
            <a:pPr algn="ctr"/>
            <a:r>
              <a:rPr lang="it-IT" sz="1400" b="1" dirty="0" smtClean="0">
                <a:solidFill>
                  <a:srgbClr val="C00000"/>
                </a:solidFill>
              </a:rPr>
              <a:t>Norme da analizzare</a:t>
            </a:r>
            <a:endParaRPr lang="it-IT" sz="1400" dirty="0" smtClean="0"/>
          </a:p>
          <a:p>
            <a:pPr algn="just"/>
            <a:r>
              <a:rPr lang="it-IT" sz="1300" b="1" dirty="0" smtClean="0"/>
              <a:t>Gruppo 1 – </a:t>
            </a:r>
            <a:r>
              <a:rPr lang="it-IT" sz="1300" dirty="0" smtClean="0"/>
              <a:t>Art. 3 </a:t>
            </a:r>
            <a:r>
              <a:rPr lang="it-IT" sz="1300" dirty="0" err="1" smtClean="0"/>
              <a:t>ord</a:t>
            </a:r>
            <a:r>
              <a:rPr lang="it-IT" sz="1300" dirty="0" smtClean="0"/>
              <a:t>. </a:t>
            </a:r>
            <a:r>
              <a:rPr lang="it-IT" sz="1300" dirty="0" err="1" smtClean="0"/>
              <a:t>penit</a:t>
            </a:r>
            <a:r>
              <a:rPr lang="it-IT" sz="1300" dirty="0" smtClean="0"/>
              <a:t>. </a:t>
            </a:r>
            <a:r>
              <a:rPr lang="it-IT" sz="1300" i="1" dirty="0" smtClean="0"/>
              <a:t>“Negli istituti penitenziari è assicurata ai detenuti ed agli internati parità di condizioni di vita. In particolare il regolamento stabilisce limitazioni in ordine all’ammontare del peculio disponibile e dei beni provenienti dall’esterno”</a:t>
            </a:r>
            <a:r>
              <a:rPr lang="it-IT" sz="1300" dirty="0" smtClean="0"/>
              <a:t>.</a:t>
            </a:r>
          </a:p>
          <a:p>
            <a:pPr algn="just"/>
            <a:r>
              <a:rPr lang="it-IT" sz="1300" b="1" dirty="0" smtClean="0"/>
              <a:t>Gruppo 2 </a:t>
            </a:r>
            <a:r>
              <a:rPr lang="it-IT" sz="1300" dirty="0" smtClean="0"/>
              <a:t>– Art. 4 </a:t>
            </a:r>
            <a:r>
              <a:rPr lang="it-IT" sz="1300" dirty="0" err="1" smtClean="0"/>
              <a:t>ord</a:t>
            </a:r>
            <a:r>
              <a:rPr lang="it-IT" sz="1300" dirty="0" smtClean="0"/>
              <a:t>. </a:t>
            </a:r>
            <a:r>
              <a:rPr lang="it-IT" sz="1300" dirty="0" err="1" smtClean="0"/>
              <a:t>penit</a:t>
            </a:r>
            <a:r>
              <a:rPr lang="it-IT" sz="1300" dirty="0" smtClean="0"/>
              <a:t>. </a:t>
            </a:r>
            <a:r>
              <a:rPr lang="it-IT" sz="1300" i="1" dirty="0" smtClean="0"/>
              <a:t>“I detenuti e gli internati esercitano personalmente i diritti loro derivanti dalla presente legge anche se si trovano in stato di interdizione legale”</a:t>
            </a:r>
            <a:r>
              <a:rPr lang="it-IT" sz="1300" dirty="0" smtClean="0"/>
              <a:t>.</a:t>
            </a:r>
          </a:p>
          <a:p>
            <a:pPr algn="just"/>
            <a:r>
              <a:rPr lang="it-IT" sz="1300" b="1" dirty="0" smtClean="0"/>
              <a:t>Gruppo 3 </a:t>
            </a:r>
            <a:r>
              <a:rPr lang="it-IT" sz="1300" dirty="0" smtClean="0"/>
              <a:t>– Art. 5 </a:t>
            </a:r>
            <a:r>
              <a:rPr lang="it-IT" sz="1300" dirty="0" err="1" smtClean="0"/>
              <a:t>ord</a:t>
            </a:r>
            <a:r>
              <a:rPr lang="it-IT" sz="1300" dirty="0" smtClean="0"/>
              <a:t>. </a:t>
            </a:r>
            <a:r>
              <a:rPr lang="it-IT" sz="1300" dirty="0" err="1" smtClean="0"/>
              <a:t>penit</a:t>
            </a:r>
            <a:r>
              <a:rPr lang="it-IT" sz="1300" dirty="0" smtClean="0"/>
              <a:t>. </a:t>
            </a:r>
            <a:r>
              <a:rPr lang="it-IT" sz="1300" i="1" dirty="0" smtClean="0"/>
              <a:t>“1. Gli istituti penitenziari devono essere realizzati in modo tale da accogliere un numero non elevato di detenuti o internati</a:t>
            </a:r>
            <a:r>
              <a:rPr lang="it-IT" sz="1300" dirty="0" smtClean="0"/>
              <a:t>.</a:t>
            </a:r>
            <a:r>
              <a:rPr lang="it-IT" sz="1300" i="1" dirty="0" smtClean="0"/>
              <a:t> 2. Gli edifici penitenziari devono essere dotati di locali per le esigenze di vita individuale e di locali per lo svolgimento di attività lavorative, formative e, ove possibile, culturali, sportive e religiose”.</a:t>
            </a:r>
            <a:endParaRPr lang="it-IT" sz="1300" dirty="0" smtClean="0"/>
          </a:p>
          <a:p>
            <a:pPr algn="just"/>
            <a:r>
              <a:rPr lang="it-IT" sz="1300" b="1" dirty="0" smtClean="0"/>
              <a:t>Gruppo 4 </a:t>
            </a:r>
            <a:r>
              <a:rPr lang="it-IT" sz="1300" dirty="0" smtClean="0"/>
              <a:t>– Art. 7 </a:t>
            </a:r>
            <a:r>
              <a:rPr lang="it-IT" sz="1300" dirty="0" err="1" smtClean="0"/>
              <a:t>ord</a:t>
            </a:r>
            <a:r>
              <a:rPr lang="it-IT" sz="1300" dirty="0" smtClean="0"/>
              <a:t>. </a:t>
            </a:r>
            <a:r>
              <a:rPr lang="it-IT" sz="1300" dirty="0" err="1" smtClean="0"/>
              <a:t>penit</a:t>
            </a:r>
            <a:r>
              <a:rPr lang="it-IT" sz="1300" dirty="0" smtClean="0"/>
              <a:t>. </a:t>
            </a:r>
            <a:r>
              <a:rPr lang="it-IT" sz="1300" i="1" dirty="0" smtClean="0"/>
              <a:t>“1. Ciascun soggetto è fornito di biancheria, di vestiario e di effetti di uso in quantità sufficiente, in buono stato di conservazione e di pulizia e tali da assicurare la soddisfazione delle normali esigenze di vita.</a:t>
            </a:r>
            <a:r>
              <a:rPr lang="it-IT" sz="1300" dirty="0" smtClean="0"/>
              <a:t> </a:t>
            </a:r>
            <a:r>
              <a:rPr lang="it-IT" sz="1300" i="1" dirty="0" smtClean="0"/>
              <a:t>2. L'abito è di tessuto a tinta unita e di foggia decorosa. 3. È</a:t>
            </a:r>
            <a:r>
              <a:rPr lang="it-IT" sz="1300" dirty="0" smtClean="0"/>
              <a:t> </a:t>
            </a:r>
            <a:r>
              <a:rPr lang="it-IT" sz="1300" i="1" dirty="0" smtClean="0"/>
              <a:t>concesso l'abito di lavoro quando è reso necessario dall'attività svolta. </a:t>
            </a:r>
            <a:r>
              <a:rPr lang="it-IT" sz="1300" dirty="0" smtClean="0"/>
              <a:t>4</a:t>
            </a:r>
            <a:r>
              <a:rPr lang="it-IT" sz="1300" i="1" dirty="0" smtClean="0"/>
              <a:t>. Gli imputati e i condannati a pena detentiva inferiore ad un anno possono indossare abiti di loro proprietà, purché puliti e convenienti.</a:t>
            </a:r>
            <a:r>
              <a:rPr lang="it-IT" sz="1300" dirty="0" smtClean="0"/>
              <a:t> </a:t>
            </a:r>
            <a:r>
              <a:rPr lang="it-IT" sz="1300" i="1" dirty="0" smtClean="0"/>
              <a:t>5.</a:t>
            </a:r>
            <a:r>
              <a:rPr lang="it-IT" sz="1300" dirty="0" smtClean="0"/>
              <a:t> </a:t>
            </a:r>
            <a:r>
              <a:rPr lang="it-IT" sz="1300" i="1" dirty="0" smtClean="0"/>
              <a:t>L'abito fornito agli imputati deve essere comunque diverso da quello dei condannati e degli internati</a:t>
            </a:r>
            <a:r>
              <a:rPr lang="it-IT" sz="1300" dirty="0" smtClean="0"/>
              <a:t>.</a:t>
            </a:r>
            <a:br>
              <a:rPr lang="it-IT" sz="1300" dirty="0" smtClean="0"/>
            </a:br>
            <a:r>
              <a:rPr lang="it-IT" sz="1300" i="1" dirty="0" smtClean="0"/>
              <a:t>6. I detenuti e gli internati possono essere ammessi a far uso di corredo di loro proprietà e di oggetti che abbiano particolare valore morale o affettivo”.</a:t>
            </a:r>
            <a:r>
              <a:rPr lang="it-IT" sz="1300" dirty="0" smtClean="0"/>
              <a:t> </a:t>
            </a:r>
          </a:p>
          <a:p>
            <a:pPr algn="just"/>
            <a:r>
              <a:rPr lang="it-IT" sz="1300" b="1" dirty="0" smtClean="0"/>
              <a:t>Gruppo 5 </a:t>
            </a:r>
            <a:r>
              <a:rPr lang="it-IT" sz="1300" dirty="0" smtClean="0"/>
              <a:t>– Art. 64 </a:t>
            </a:r>
            <a:r>
              <a:rPr lang="it-IT" sz="1300" dirty="0" err="1" smtClean="0"/>
              <a:t>ord</a:t>
            </a:r>
            <a:r>
              <a:rPr lang="it-IT" sz="1300" dirty="0" smtClean="0"/>
              <a:t>. </a:t>
            </a:r>
            <a:r>
              <a:rPr lang="it-IT" sz="1300" dirty="0" err="1" smtClean="0"/>
              <a:t>penit</a:t>
            </a:r>
            <a:r>
              <a:rPr lang="it-IT" sz="1300" dirty="0" smtClean="0"/>
              <a:t>. </a:t>
            </a:r>
            <a:r>
              <a:rPr lang="it-IT" sz="1300" i="1" dirty="0" smtClean="0"/>
              <a:t>“I singoli istituti devono essere organizzati con caratteristiche differenziate in relazione alla posizione giuridica dei detenuti e degli internati e alle necessità di trattamento individuale o di gruppo degli stessi”</a:t>
            </a:r>
            <a:r>
              <a:rPr lang="it-IT" sz="1300" dirty="0" smtClean="0"/>
              <a:t>.</a:t>
            </a:r>
          </a:p>
          <a:p>
            <a:pPr algn="just"/>
            <a:r>
              <a:rPr lang="it-IT" sz="1300" b="1" dirty="0" smtClean="0"/>
              <a:t>Gruppo 6 </a:t>
            </a:r>
            <a:r>
              <a:rPr lang="it-IT" sz="1300" dirty="0" smtClean="0"/>
              <a:t>– Art. 65 </a:t>
            </a:r>
            <a:r>
              <a:rPr lang="it-IT" sz="1300" dirty="0" err="1" smtClean="0"/>
              <a:t>ord</a:t>
            </a:r>
            <a:r>
              <a:rPr lang="it-IT" sz="1300" dirty="0" smtClean="0"/>
              <a:t>. </a:t>
            </a:r>
            <a:r>
              <a:rPr lang="it-IT" sz="1300" dirty="0" err="1" smtClean="0"/>
              <a:t>penit</a:t>
            </a:r>
            <a:r>
              <a:rPr lang="it-IT" sz="1300" dirty="0" smtClean="0"/>
              <a:t>. </a:t>
            </a:r>
            <a:r>
              <a:rPr lang="it-IT" sz="1300" i="1" dirty="0" smtClean="0"/>
              <a:t>“1. I soggetti affetti da infermità o minorazioni fisiche o psichiche devono essere assegnati ad istituti o sezioni speciali per idoneo trattamento. 2. A tali istituti o sezioni sono assegnati i soggetti che, a causa delle loro condizioni, non possono essere sottoposti al regime degli istituti ordinari.”</a:t>
            </a:r>
            <a:r>
              <a:rPr lang="it-IT" sz="1300" dirty="0" smtClean="0"/>
              <a:t> </a:t>
            </a:r>
          </a:p>
          <a:p>
            <a:pPr algn="just"/>
            <a:r>
              <a:rPr lang="it-IT" sz="1300" b="1" dirty="0" smtClean="0"/>
              <a:t>Gruppo 7</a:t>
            </a:r>
            <a:r>
              <a:rPr lang="it-IT" sz="1300" dirty="0" smtClean="0"/>
              <a:t> – Art. 82 </a:t>
            </a:r>
            <a:r>
              <a:rPr lang="it-IT" sz="1300" dirty="0" err="1" smtClean="0"/>
              <a:t>ord</a:t>
            </a:r>
            <a:r>
              <a:rPr lang="it-IT" sz="1300" dirty="0" smtClean="0"/>
              <a:t>. </a:t>
            </a:r>
            <a:r>
              <a:rPr lang="it-IT" sz="1300" dirty="0" err="1" smtClean="0"/>
              <a:t>penit</a:t>
            </a:r>
            <a:r>
              <a:rPr lang="it-IT" sz="1300" dirty="0" smtClean="0"/>
              <a:t>. </a:t>
            </a:r>
            <a:r>
              <a:rPr lang="it-IT" sz="1300" i="1" dirty="0" smtClean="0"/>
              <a:t>“1. Gli educatori partecipano all'attività di gruppo per l'osservazione scientifica della personalità dei detenuti e degli internati e attendono al trattamento rieducativo individuale o di gruppo, coordinando la loro azione con quella di tutto il personale addetto alle attività concernenti la rieducazione. 2. Essi svolgono, quando sia consentito, attività educative anche nei confronti degli imputati. 3. Collaborano, inoltre, nella tenuta della biblioteca e nella distribuzione dei libri, delle riviste e dei giornali</a:t>
            </a:r>
            <a:r>
              <a:rPr lang="it-IT" sz="1300" i="1" dirty="0" smtClean="0"/>
              <a:t>.”</a:t>
            </a:r>
            <a:endParaRPr lang="it-IT" sz="1300" dirty="0" smtClean="0"/>
          </a:p>
        </p:txBody>
      </p:sp>
      <p:sp>
        <p:nvSpPr>
          <p:cNvPr id="7" name="CasellaDiTesto 6"/>
          <p:cNvSpPr txBox="1"/>
          <p:nvPr/>
        </p:nvSpPr>
        <p:spPr>
          <a:xfrm>
            <a:off x="190550" y="4437112"/>
            <a:ext cx="4248472" cy="1600438"/>
          </a:xfrm>
          <a:prstGeom prst="rect">
            <a:avLst/>
          </a:prstGeom>
          <a:noFill/>
          <a:ln>
            <a:solidFill>
              <a:schemeClr val="accent5">
                <a:lumMod val="75000"/>
              </a:schemeClr>
            </a:solidFill>
          </a:ln>
        </p:spPr>
        <p:txBody>
          <a:bodyPr wrap="square" rtlCol="0">
            <a:spAutoFit/>
          </a:bodyPr>
          <a:lstStyle/>
          <a:p>
            <a:pPr algn="just"/>
            <a:r>
              <a:rPr lang="it-IT" sz="1400" i="1" dirty="0" smtClean="0"/>
              <a:t>Ad ogni gruppo è attribuito un articolo dell’ordinamento penitenziario (tutto intero o solo qualche comma).  Con l’aiuto della Costituzione, dei codici e delle leggi in materia, ogni gruppo risponderà alle sei domande della scaletta, fornendo l’interpretazione delle disposizioni assegnate.</a:t>
            </a:r>
          </a:p>
          <a:p>
            <a:pPr algn="just"/>
            <a:r>
              <a:rPr lang="it-IT" sz="1400" i="1" dirty="0" smtClean="0"/>
              <a:t>Tempo: 30/45 minuti. </a:t>
            </a:r>
            <a:endParaRPr lang="it-IT" sz="1400" i="1" dirty="0"/>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752</TotalTime>
  <Words>1161</Words>
  <Application>Microsoft Office PowerPoint</Application>
  <PresentationFormat>Personalizzato</PresentationFormat>
  <Paragraphs>48</Paragraphs>
  <Slides>4</Slides>
  <Notes>2</Notes>
  <HiddenSlides>0</HiddenSlides>
  <MMClips>0</MMClips>
  <ScaleCrop>false</ScaleCrop>
  <HeadingPairs>
    <vt:vector size="4" baseType="variant">
      <vt:variant>
        <vt:lpstr>Tema</vt:lpstr>
      </vt:variant>
      <vt:variant>
        <vt:i4>1</vt:i4>
      </vt:variant>
      <vt:variant>
        <vt:lpstr>Titoli diapositive</vt:lpstr>
      </vt:variant>
      <vt:variant>
        <vt:i4>4</vt:i4>
      </vt:variant>
    </vt:vector>
  </HeadingPairs>
  <TitlesOfParts>
    <vt:vector size="5" baseType="lpstr">
      <vt:lpstr>Tema di Office</vt:lpstr>
      <vt:lpstr>Laboratorio metodologico “Come si interpreta il diritto?”</vt:lpstr>
      <vt:lpstr>Alcuni concetti basilari …</vt:lpstr>
      <vt:lpstr>Una possibile “scaletta” per leggere le disposizioni</vt:lpstr>
      <vt:lpstr>Lavoro di gruppo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Criminalità, carcere, libertà personale:  quali limiti alla risposta sanzionatoria dello Stato?</dc:title>
  <dc:creator>Francesco Trapella</dc:creator>
  <cp:lastModifiedBy>Francesco Trapella</cp:lastModifiedBy>
  <cp:revision>126</cp:revision>
  <dcterms:created xsi:type="dcterms:W3CDTF">2023-10-03T16:19:00Z</dcterms:created>
  <dcterms:modified xsi:type="dcterms:W3CDTF">2023-11-13T09:34:11Z</dcterms:modified>
</cp:coreProperties>
</file>