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11/12/2023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590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Mod. </a:t>
            </a:r>
            <a:r>
              <a:rPr lang="en-US" dirty="0" smtClean="0">
                <a:solidFill>
                  <a:srgbClr val="002060"/>
                </a:solidFill>
              </a:rPr>
              <a:t>5 </a:t>
            </a:r>
            <a:r>
              <a:rPr lang="en-US" dirty="0" smtClean="0">
                <a:solidFill>
                  <a:srgbClr val="002060"/>
                </a:solidFill>
              </a:rPr>
              <a:t>– </a:t>
            </a:r>
            <a:r>
              <a:rPr lang="en-US" dirty="0" smtClean="0">
                <a:solidFill>
                  <a:srgbClr val="002060"/>
                </a:solidFill>
              </a:rPr>
              <a:t>I </a:t>
            </a:r>
            <a:r>
              <a:rPr lang="en-US" dirty="0" err="1" smtClean="0">
                <a:solidFill>
                  <a:srgbClr val="002060"/>
                </a:solidFill>
              </a:rPr>
              <a:t>doveri</a:t>
            </a:r>
            <a:r>
              <a:rPr lang="en-US" dirty="0" smtClean="0">
                <a:solidFill>
                  <a:srgbClr val="002060"/>
                </a:solidFill>
              </a:rPr>
              <a:t> del </a:t>
            </a:r>
            <a:r>
              <a:rPr lang="en-US" dirty="0" err="1" smtClean="0">
                <a:solidFill>
                  <a:srgbClr val="002060"/>
                </a:solidFill>
              </a:rPr>
              <a:t>ristretto</a:t>
            </a:r>
            <a:r>
              <a:rPr lang="en-US" dirty="0" smtClean="0">
                <a:solidFill>
                  <a:srgbClr val="002060"/>
                </a:solidFill>
              </a:rPr>
              <a:t>.</a:t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err="1" smtClean="0">
                <a:solidFill>
                  <a:srgbClr val="002060"/>
                </a:solidFill>
              </a:rPr>
              <a:t>Illeciti</a:t>
            </a:r>
            <a:r>
              <a:rPr lang="en-US" dirty="0" smtClean="0">
                <a:solidFill>
                  <a:srgbClr val="002060"/>
                </a:solidFill>
              </a:rPr>
              <a:t> e </a:t>
            </a:r>
            <a:r>
              <a:rPr lang="en-US" dirty="0" err="1" smtClean="0">
                <a:solidFill>
                  <a:srgbClr val="002060"/>
                </a:solidFill>
              </a:rPr>
              <a:t>procedimento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disciplinare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632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Mercoledì 13 dicembre </a:t>
            </a:r>
            <a:r>
              <a:rPr lang="it-IT" dirty="0" smtClean="0"/>
              <a:t>2023, ore 16.00 – 18.00</a:t>
            </a: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16</a:t>
            </a:r>
            <a:endParaRPr lang="en-GB" sz="20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Il </a:t>
            </a:r>
            <a:r>
              <a:rPr lang="en-US" sz="3600" dirty="0" err="1" smtClean="0">
                <a:solidFill>
                  <a:schemeClr val="tx2"/>
                </a:solidFill>
              </a:rPr>
              <a:t>carcere</a:t>
            </a:r>
            <a:r>
              <a:rPr lang="en-US" sz="3600" dirty="0" smtClean="0">
                <a:solidFill>
                  <a:schemeClr val="tx2"/>
                </a:solidFill>
              </a:rPr>
              <a:t> come </a:t>
            </a:r>
            <a:r>
              <a:rPr lang="en-US" sz="3600" dirty="0" err="1" smtClean="0">
                <a:solidFill>
                  <a:schemeClr val="tx2"/>
                </a:solidFill>
              </a:rPr>
              <a:t>luogo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doveri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262558" y="908720"/>
            <a:ext cx="1166529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27, comma 3, Cost.</a:t>
            </a:r>
            <a:r>
              <a:rPr lang="it-IT" dirty="0" smtClean="0"/>
              <a:t> – Funzione rieducativa della pena</a:t>
            </a:r>
          </a:p>
          <a:p>
            <a:pPr algn="just"/>
            <a:r>
              <a:rPr lang="it-IT" b="1" dirty="0" smtClean="0"/>
              <a:t>Art. 2 Cost. </a:t>
            </a:r>
            <a:r>
              <a:rPr lang="it-IT" dirty="0" smtClean="0"/>
              <a:t>– Carcere come formazione sociale</a:t>
            </a:r>
          </a:p>
        </p:txBody>
      </p:sp>
      <p:sp>
        <p:nvSpPr>
          <p:cNvPr id="11" name="Parentesi graffa chiusa 10"/>
          <p:cNvSpPr/>
          <p:nvPr/>
        </p:nvSpPr>
        <p:spPr>
          <a:xfrm>
            <a:off x="5663158" y="908720"/>
            <a:ext cx="216024" cy="648072"/>
          </a:xfrm>
          <a:prstGeom prst="rightBrac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/>
          <p:cNvSpPr txBox="1"/>
          <p:nvPr/>
        </p:nvSpPr>
        <p:spPr>
          <a:xfrm>
            <a:off x="5879182" y="980728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u="sng" dirty="0" smtClean="0"/>
              <a:t>Responsabilizzazione del </a:t>
            </a:r>
            <a:r>
              <a:rPr lang="it-IT" sz="1600" u="sng" dirty="0" err="1" smtClean="0"/>
              <a:t>ristretto</a:t>
            </a:r>
            <a:r>
              <a:rPr lang="it-IT" sz="1600" b="1" dirty="0" err="1" smtClean="0"/>
              <a:t>*</a:t>
            </a:r>
            <a:r>
              <a:rPr lang="it-IT" sz="1600" dirty="0" smtClean="0"/>
              <a:t>. Educazione al rispetto di sé e degli altri (</a:t>
            </a:r>
            <a:r>
              <a:rPr lang="it-IT" sz="1600" dirty="0" err="1" smtClean="0"/>
              <a:t>altri</a:t>
            </a:r>
            <a:r>
              <a:rPr lang="it-IT" sz="1600" dirty="0" smtClean="0"/>
              <a:t> detenuti, ma anche autorità).</a:t>
            </a:r>
            <a:endParaRPr lang="it-IT" sz="1600" dirty="0"/>
          </a:p>
        </p:txBody>
      </p:sp>
      <p:cxnSp>
        <p:nvCxnSpPr>
          <p:cNvPr id="14" name="Connettore 2 13"/>
          <p:cNvCxnSpPr/>
          <p:nvPr/>
        </p:nvCxnSpPr>
        <p:spPr>
          <a:xfrm>
            <a:off x="7535366" y="1268760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5591150" y="2348880"/>
            <a:ext cx="6336704" cy="36933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VALUTAZIONE DEL COMPORTAMENTO DEL DETENUTO</a:t>
            </a:r>
            <a:endParaRPr lang="it-IT" b="1" dirty="0"/>
          </a:p>
        </p:txBody>
      </p:sp>
      <p:cxnSp>
        <p:nvCxnSpPr>
          <p:cNvPr id="18" name="Connettore 2 17"/>
          <p:cNvCxnSpPr>
            <a:stCxn id="15" idx="2"/>
          </p:cNvCxnSpPr>
          <p:nvPr/>
        </p:nvCxnSpPr>
        <p:spPr>
          <a:xfrm flipH="1">
            <a:off x="6599262" y="2718212"/>
            <a:ext cx="2160240" cy="7107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2 20"/>
          <p:cNvCxnSpPr>
            <a:stCxn id="15" idx="2"/>
          </p:cNvCxnSpPr>
          <p:nvPr/>
        </p:nvCxnSpPr>
        <p:spPr>
          <a:xfrm>
            <a:off x="8759502" y="2718212"/>
            <a:ext cx="2376264" cy="7107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sellaDiTesto 23"/>
          <p:cNvSpPr txBox="1"/>
          <p:nvPr/>
        </p:nvSpPr>
        <p:spPr>
          <a:xfrm>
            <a:off x="5159102" y="3429000"/>
            <a:ext cx="3024336" cy="313932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Comportamenti positivi</a:t>
            </a:r>
            <a:r>
              <a:rPr lang="it-IT" dirty="0" smtClean="0"/>
              <a:t>, premiati con </a:t>
            </a:r>
            <a:r>
              <a:rPr lang="it-IT" b="1" dirty="0" smtClean="0">
                <a:solidFill>
                  <a:srgbClr val="00B050"/>
                </a:solidFill>
              </a:rPr>
              <a:t>ricompense</a:t>
            </a:r>
            <a:r>
              <a:rPr lang="it-IT" dirty="0" smtClean="0"/>
              <a:t>: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Encomi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Proposta di concessione di misure alternative e della liberazione anticipata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Proposta di grazia, di liberazione condizionale e di cessazione anticipata della misura di sicurezza eventualmente applicata.</a:t>
            </a:r>
            <a:endParaRPr lang="it-IT" b="1" dirty="0"/>
          </a:p>
        </p:txBody>
      </p:sp>
      <p:sp>
        <p:nvSpPr>
          <p:cNvPr id="25" name="CasellaDiTesto 24"/>
          <p:cNvSpPr txBox="1"/>
          <p:nvPr/>
        </p:nvSpPr>
        <p:spPr>
          <a:xfrm>
            <a:off x="8615486" y="3429000"/>
            <a:ext cx="3384376" cy="313932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Comportamenti negativi</a:t>
            </a:r>
            <a:r>
              <a:rPr lang="it-IT" dirty="0" smtClean="0"/>
              <a:t>, puniti con </a:t>
            </a:r>
            <a:r>
              <a:rPr lang="it-IT" b="1" dirty="0" smtClean="0">
                <a:solidFill>
                  <a:srgbClr val="FF0000"/>
                </a:solidFill>
              </a:rPr>
              <a:t>sanzioni</a:t>
            </a:r>
            <a:r>
              <a:rPr lang="it-IT" dirty="0" smtClean="0"/>
              <a:t>: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Richiamo del direttore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Ammonizione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Esclusione da attività ricreative e sportive per non più di 10 giorni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Isolamento durante la permanenza all’aria aperta per non più di 10 giorni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Esclusione dalla vita in comune per non più di 15 giorni</a:t>
            </a:r>
            <a:endParaRPr lang="it-IT" b="1" dirty="0"/>
          </a:p>
        </p:txBody>
      </p:sp>
      <p:sp>
        <p:nvSpPr>
          <p:cNvPr id="26" name="CasellaDiTesto 25"/>
          <p:cNvSpPr txBox="1"/>
          <p:nvPr/>
        </p:nvSpPr>
        <p:spPr>
          <a:xfrm>
            <a:off x="262558" y="1628800"/>
            <a:ext cx="4680520" cy="3139321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Le fonti:</a:t>
            </a:r>
            <a:endParaRPr lang="it-IT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Costituzione – principio solidaristico (art. 2) e della pena rieducativa (art. 27, comma 3);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Ordinamento penitenziario (artt. 36-40) – disciplina del regime disciplinare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err="1" smtClean="0"/>
              <a:t>d.P.R.</a:t>
            </a:r>
            <a:r>
              <a:rPr lang="it-IT" dirty="0" smtClean="0"/>
              <a:t> 230/2000 (artt. 76-80) – norme regolamentari sul procedimento disciplinare (definizione delle categorie di illeciti, delle misure premiali, di aspetti esecutivi del procedimento, ecc.)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Regolamenti interni agli istituti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262558" y="4869160"/>
            <a:ext cx="4680520" cy="181588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* Principio</a:t>
            </a:r>
            <a:r>
              <a:rPr lang="it-IT" sz="1600" b="1" dirty="0" smtClean="0"/>
              <a:t> </a:t>
            </a:r>
            <a:r>
              <a:rPr lang="it-IT" sz="1600" b="1" dirty="0" smtClean="0"/>
              <a:t>basilare – art. 36</a:t>
            </a:r>
            <a:r>
              <a:rPr lang="it-IT" sz="1600" dirty="0" smtClean="0"/>
              <a:t>, comma 1, </a:t>
            </a:r>
            <a:r>
              <a:rPr lang="it-IT" sz="1600" dirty="0" err="1" smtClean="0"/>
              <a:t>ord</a:t>
            </a:r>
            <a:r>
              <a:rPr lang="it-IT" sz="1600" dirty="0" smtClean="0"/>
              <a:t>. </a:t>
            </a:r>
            <a:r>
              <a:rPr lang="it-IT" sz="1600" dirty="0" err="1" smtClean="0"/>
              <a:t>penit</a:t>
            </a:r>
            <a:r>
              <a:rPr lang="it-IT" sz="1600" dirty="0" smtClean="0"/>
              <a:t>.: </a:t>
            </a:r>
            <a:r>
              <a:rPr lang="it-IT" sz="1600" i="1" dirty="0" smtClean="0"/>
              <a:t>“il regime disciplinare è attuato in modo da stimolare il </a:t>
            </a:r>
            <a:r>
              <a:rPr lang="it-IT" sz="1600" b="1" i="1" dirty="0" smtClean="0">
                <a:solidFill>
                  <a:schemeClr val="accent2">
                    <a:lumMod val="75000"/>
                  </a:schemeClr>
                </a:solidFill>
              </a:rPr>
              <a:t>senso di responsabilità</a:t>
            </a:r>
            <a:r>
              <a:rPr lang="it-IT" sz="1600" i="1" dirty="0" smtClean="0"/>
              <a:t> e la </a:t>
            </a:r>
            <a:r>
              <a:rPr lang="it-IT" sz="1600" b="1" i="1" dirty="0" smtClean="0">
                <a:solidFill>
                  <a:schemeClr val="accent2">
                    <a:lumMod val="75000"/>
                  </a:schemeClr>
                </a:solidFill>
              </a:rPr>
              <a:t>capacità di autocontrollo</a:t>
            </a:r>
            <a:r>
              <a:rPr lang="it-IT" sz="1600" i="1" dirty="0" smtClean="0"/>
              <a:t>”</a:t>
            </a:r>
            <a:r>
              <a:rPr lang="it-IT" sz="1600" dirty="0" smtClean="0"/>
              <a:t>. È individualizzato: tiene conto del </a:t>
            </a:r>
            <a:r>
              <a:rPr lang="it-IT" sz="1600" u="sng" dirty="0" smtClean="0"/>
              <a:t>programma di trattamento</a:t>
            </a:r>
            <a:r>
              <a:rPr lang="it-IT" sz="1600" dirty="0" smtClean="0"/>
              <a:t> (comma 2) e delle </a:t>
            </a:r>
            <a:r>
              <a:rPr lang="it-IT" sz="1600" u="sng" dirty="0" smtClean="0"/>
              <a:t>condizioni fisiche e psichiche dell’interessato</a:t>
            </a:r>
            <a:r>
              <a:rPr lang="it-IT" sz="1600" dirty="0" smtClean="0"/>
              <a:t> (comma 3). </a:t>
            </a:r>
            <a:endParaRPr lang="it-IT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Il </a:t>
            </a:r>
            <a:r>
              <a:rPr lang="en-US" sz="3600" dirty="0" err="1" smtClean="0">
                <a:solidFill>
                  <a:schemeClr val="tx2"/>
                </a:solidFill>
              </a:rPr>
              <a:t>diritto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penitenziario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premiale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62558" y="764704"/>
            <a:ext cx="1166529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37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 – </a:t>
            </a:r>
            <a:r>
              <a:rPr lang="it-IT" dirty="0" smtClean="0"/>
              <a:t>Le ricompense costituiscono il </a:t>
            </a:r>
            <a:r>
              <a:rPr lang="it-IT" u="sng" dirty="0" smtClean="0"/>
              <a:t>riconoscimento del senso di responsabilità</a:t>
            </a:r>
            <a:r>
              <a:rPr lang="it-IT" dirty="0" smtClean="0"/>
              <a:t> dimostrato nella </a:t>
            </a:r>
            <a:r>
              <a:rPr lang="it-IT" u="sng" dirty="0" smtClean="0"/>
              <a:t>condotta personale</a:t>
            </a:r>
            <a:r>
              <a:rPr lang="it-IT" dirty="0" smtClean="0"/>
              <a:t> e nelle </a:t>
            </a:r>
            <a:r>
              <a:rPr lang="it-IT" u="sng" dirty="0" smtClean="0"/>
              <a:t>attività organizzate negli </a:t>
            </a:r>
            <a:r>
              <a:rPr lang="it-IT" u="sng" dirty="0" smtClean="0"/>
              <a:t>istituti</a:t>
            </a:r>
            <a:r>
              <a:rPr lang="it-IT" dirty="0" smtClean="0"/>
              <a:t> </a:t>
            </a:r>
            <a:r>
              <a:rPr lang="it-IT" i="1" dirty="0" smtClean="0"/>
              <a:t>[</a:t>
            </a:r>
            <a:r>
              <a:rPr lang="it-IT" i="1" dirty="0" err="1" smtClean="0"/>
              <a:t>artt</a:t>
            </a:r>
            <a:r>
              <a:rPr lang="it-IT" i="1" dirty="0" smtClean="0"/>
              <a:t>. 2 e 27 Cost.; art. 36, comma 1, </a:t>
            </a:r>
            <a:r>
              <a:rPr lang="it-IT" i="1" dirty="0" err="1" smtClean="0"/>
              <a:t>ord</a:t>
            </a:r>
            <a:r>
              <a:rPr lang="it-IT" i="1" dirty="0" smtClean="0"/>
              <a:t>. </a:t>
            </a:r>
            <a:r>
              <a:rPr lang="it-IT" i="1" dirty="0" err="1" smtClean="0"/>
              <a:t>penit</a:t>
            </a:r>
            <a:r>
              <a:rPr lang="it-IT" i="1" dirty="0" smtClean="0"/>
              <a:t>.]</a:t>
            </a:r>
            <a:endParaRPr lang="it-IT" dirty="0" smtClean="0"/>
          </a:p>
          <a:p>
            <a:pPr algn="just"/>
            <a:r>
              <a:rPr lang="it-IT" dirty="0" smtClean="0"/>
              <a:t>Le </a:t>
            </a:r>
            <a:r>
              <a:rPr lang="it-IT" dirty="0" smtClean="0"/>
              <a:t>ricompense e gli organi competenti a concederle sono </a:t>
            </a:r>
            <a:r>
              <a:rPr lang="it-IT" u="sng" dirty="0" smtClean="0"/>
              <a:t>previsti dal </a:t>
            </a:r>
            <a:r>
              <a:rPr lang="it-IT" u="sng" dirty="0" smtClean="0"/>
              <a:t>regolamento</a:t>
            </a:r>
            <a:r>
              <a:rPr lang="it-IT" dirty="0" smtClean="0"/>
              <a:t> </a:t>
            </a:r>
            <a:r>
              <a:rPr lang="it-IT" i="1" dirty="0" smtClean="0"/>
              <a:t>[</a:t>
            </a:r>
            <a:r>
              <a:rPr lang="it-IT" i="1" dirty="0" err="1" smtClean="0"/>
              <a:t>artt</a:t>
            </a:r>
            <a:r>
              <a:rPr lang="it-IT" i="1" dirty="0" smtClean="0"/>
              <a:t>. 76 </a:t>
            </a:r>
            <a:r>
              <a:rPr lang="it-IT" i="1" dirty="0" err="1" smtClean="0"/>
              <a:t>d.P.R.</a:t>
            </a:r>
            <a:r>
              <a:rPr lang="it-IT" i="1" dirty="0" smtClean="0"/>
              <a:t> n. 230 del 2000]</a:t>
            </a:r>
            <a:endParaRPr lang="it-IT" dirty="0" smtClean="0"/>
          </a:p>
        </p:txBody>
      </p:sp>
      <p:sp>
        <p:nvSpPr>
          <p:cNvPr id="7" name="CasellaDiTesto 6"/>
          <p:cNvSpPr txBox="1"/>
          <p:nvPr/>
        </p:nvSpPr>
        <p:spPr>
          <a:xfrm>
            <a:off x="262558" y="1844824"/>
            <a:ext cx="4320480" cy="286232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Procedimento per l’erogazione delle ricompense: </a:t>
            </a:r>
            <a:endParaRPr lang="it-IT" dirty="0" smtClean="0"/>
          </a:p>
          <a:p>
            <a:pPr marL="342900" indent="-342900" algn="just">
              <a:buAutoNum type="alphaUcParenR"/>
            </a:pPr>
            <a:r>
              <a:rPr lang="it-IT" i="1" dirty="0" smtClean="0"/>
              <a:t>Encomi</a:t>
            </a:r>
            <a:r>
              <a:rPr lang="it-IT" dirty="0" smtClean="0"/>
              <a:t>: iniziativa del direttore </a:t>
            </a:r>
            <a:r>
              <a:rPr lang="it-IT" dirty="0" smtClean="0">
                <a:sym typeface="Wingdings" pitchFamily="2" charset="2"/>
              </a:rPr>
              <a:t> encomio  comunicazione all’autorità giudiziaria.</a:t>
            </a:r>
          </a:p>
          <a:p>
            <a:pPr marL="342900" indent="-342900" algn="just">
              <a:buAutoNum type="alphaUcParenR"/>
            </a:pPr>
            <a:r>
              <a:rPr lang="it-IT" i="1" dirty="0" smtClean="0">
                <a:sym typeface="Wingdings" pitchFamily="2" charset="2"/>
              </a:rPr>
              <a:t>Proposta di misure premiali</a:t>
            </a:r>
            <a:r>
              <a:rPr lang="it-IT" dirty="0" smtClean="0">
                <a:sym typeface="Wingdings" pitchFamily="2" charset="2"/>
              </a:rPr>
              <a:t>  iniziativa del direttore  </a:t>
            </a:r>
            <a:r>
              <a:rPr lang="it-IT" u="sng" dirty="0" smtClean="0">
                <a:sym typeface="Wingdings" pitchFamily="2" charset="2"/>
              </a:rPr>
              <a:t>parere del gruppo di osservazione</a:t>
            </a:r>
            <a:r>
              <a:rPr lang="it-IT" dirty="0" smtClean="0">
                <a:sym typeface="Wingdings" pitchFamily="2" charset="2"/>
              </a:rPr>
              <a:t>  </a:t>
            </a:r>
            <a:r>
              <a:rPr lang="it-IT" u="sng" dirty="0" smtClean="0">
                <a:sym typeface="Wingdings" pitchFamily="2" charset="2"/>
              </a:rPr>
              <a:t>decisione del consiglio di disciplina</a:t>
            </a:r>
            <a:r>
              <a:rPr lang="it-IT" dirty="0" smtClean="0">
                <a:sym typeface="Wingdings" pitchFamily="2" charset="2"/>
              </a:rPr>
              <a:t>  proposta all’autorità giudiziaria.</a:t>
            </a:r>
            <a:endParaRPr lang="it-IT" i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262558" y="4869160"/>
            <a:ext cx="4320480" cy="1200329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Criteri di scelta del tipo di ricompensa e delle modalità applicative: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Rilevanza del comportamento positivo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Condotta abituale del detenuto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4727054" y="1844824"/>
            <a:ext cx="7200800" cy="34163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Condotte meritevoli di ricompensa</a:t>
            </a:r>
            <a:r>
              <a:rPr lang="it-IT" i="1" dirty="0" smtClean="0"/>
              <a:t> (art. 76, comma 1, </a:t>
            </a:r>
            <a:r>
              <a:rPr lang="it-IT" i="1" dirty="0" err="1" smtClean="0"/>
              <a:t>d.P.R.</a:t>
            </a:r>
            <a:r>
              <a:rPr lang="it-IT" i="1" dirty="0" smtClean="0"/>
              <a:t> 230/2000)</a:t>
            </a:r>
            <a:r>
              <a:rPr lang="it-IT" b="1" dirty="0" smtClean="0"/>
              <a:t>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Particolare impegno nello svolgimento del </a:t>
            </a:r>
            <a:r>
              <a:rPr lang="it-IT" i="1" dirty="0" smtClean="0"/>
              <a:t>lavoro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Particolare impegno e profitto nello svolgimento di </a:t>
            </a:r>
            <a:r>
              <a:rPr lang="it-IT" i="1" dirty="0" smtClean="0"/>
              <a:t>corsi scolastici e di avviamento professionale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Attiva collaborazione nell’organizzazione e nello svolgimento di </a:t>
            </a:r>
            <a:r>
              <a:rPr lang="it-IT" i="1" dirty="0" smtClean="0"/>
              <a:t>attività culturali, ricreative e sportive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Particolare sensibilità e disponibilità nell’offrire </a:t>
            </a:r>
            <a:r>
              <a:rPr lang="it-IT" i="1" dirty="0" smtClean="0"/>
              <a:t>aiuto ad altri detenuti o internati</a:t>
            </a:r>
            <a:r>
              <a:rPr lang="it-IT" dirty="0" smtClean="0"/>
              <a:t> e per sostenerli moralmente di fronte a loro problemi personali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Responsabile comportamento in situazioni di turbamento nella vita dell’istituto, diretto a </a:t>
            </a:r>
            <a:r>
              <a:rPr lang="it-IT" i="1" dirty="0" smtClean="0"/>
              <a:t>favorire atteggiamenti collettivi di ragionevolezza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Atti meritori di </a:t>
            </a:r>
            <a:r>
              <a:rPr lang="it-IT" i="1" dirty="0" smtClean="0"/>
              <a:t>valore civile</a:t>
            </a:r>
            <a:endParaRPr lang="it-IT" i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5735166" y="5373216"/>
            <a:ext cx="6192688" cy="107721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Il detenuto tiene un comportamento meritevole di ricompensa, il consiglio di disciplina vuole proporre una misura alternativa, ma non sussistono i presupposti oggettivi o soggettivi. </a:t>
            </a:r>
            <a:r>
              <a:rPr lang="it-IT" sz="1600" u="sng" dirty="0" smtClean="0"/>
              <a:t>La proposta </a:t>
            </a:r>
            <a:r>
              <a:rPr lang="it-IT" sz="1600" b="1" u="sng" dirty="0" smtClean="0"/>
              <a:t>non</a:t>
            </a:r>
            <a:r>
              <a:rPr lang="it-IT" sz="1600" u="sng" dirty="0" smtClean="0"/>
              <a:t> può essere formulata</a:t>
            </a:r>
            <a:r>
              <a:rPr lang="it-IT" sz="1600" dirty="0" smtClean="0"/>
              <a:t>.</a:t>
            </a:r>
            <a:endParaRPr lang="it-IT" sz="1600" dirty="0"/>
          </a:p>
        </p:txBody>
      </p:sp>
      <p:cxnSp>
        <p:nvCxnSpPr>
          <p:cNvPr id="12" name="Connettore 2 11"/>
          <p:cNvCxnSpPr/>
          <p:nvPr/>
        </p:nvCxnSpPr>
        <p:spPr>
          <a:xfrm>
            <a:off x="4583038" y="5733256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50" y="1988840"/>
            <a:ext cx="5415040" cy="3326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2799" y="1556792"/>
            <a:ext cx="6357614" cy="4840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Il </a:t>
            </a:r>
            <a:r>
              <a:rPr lang="en-US" sz="3600" dirty="0" err="1" smtClean="0">
                <a:solidFill>
                  <a:schemeClr val="tx2"/>
                </a:solidFill>
              </a:rPr>
              <a:t>diritto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penitenziario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premiale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334566" y="764704"/>
            <a:ext cx="11665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… un paio di casi tratti dalla cronaca locale</a:t>
            </a:r>
            <a:endParaRPr lang="it-IT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1054646" y="5445224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/>
              <a:t>Piacenza, 2019</a:t>
            </a:r>
            <a:endParaRPr lang="it-IT" sz="1400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7103318" y="6381328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/>
              <a:t>Melfi, 2018</a:t>
            </a:r>
            <a:endParaRPr lang="it-IT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Il </a:t>
            </a:r>
            <a:r>
              <a:rPr lang="en-US" sz="3600" dirty="0" err="1" smtClean="0">
                <a:solidFill>
                  <a:schemeClr val="tx2"/>
                </a:solidFill>
              </a:rPr>
              <a:t>diritto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penitenziario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punitivo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764704"/>
            <a:ext cx="11665296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38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 – </a:t>
            </a:r>
            <a:r>
              <a:rPr lang="it-IT" dirty="0" smtClean="0"/>
              <a:t>I detenuti e gli internati </a:t>
            </a:r>
            <a:r>
              <a:rPr lang="it-IT" u="sng" dirty="0" smtClean="0"/>
              <a:t>non possono essere puniti per un fatto che non sia espressamente previsto come infrazione dal </a:t>
            </a:r>
            <a:r>
              <a:rPr lang="it-IT" u="sng" dirty="0" smtClean="0"/>
              <a:t>regolamento</a:t>
            </a:r>
            <a:r>
              <a:rPr lang="it-IT" dirty="0" smtClean="0"/>
              <a:t>.           </a:t>
            </a:r>
            <a:r>
              <a:rPr lang="it-IT" i="1" dirty="0" smtClean="0">
                <a:solidFill>
                  <a:schemeClr val="accent1">
                    <a:lumMod val="75000"/>
                  </a:schemeClr>
                </a:solidFill>
              </a:rPr>
              <a:t>(riserva di regolamento)</a:t>
            </a:r>
            <a:endParaRPr lang="it-IT" dirty="0" smtClean="0"/>
          </a:p>
          <a:p>
            <a:pPr algn="just"/>
            <a:r>
              <a:rPr lang="it-IT" dirty="0" smtClean="0"/>
              <a:t>Nessuna </a:t>
            </a:r>
            <a:r>
              <a:rPr lang="it-IT" dirty="0" smtClean="0"/>
              <a:t>sanzione può essere inflitta se non con </a:t>
            </a:r>
            <a:r>
              <a:rPr lang="it-IT" u="sng" dirty="0" smtClean="0"/>
              <a:t>provvedimento motivato</a:t>
            </a:r>
            <a:r>
              <a:rPr lang="it-IT" dirty="0" smtClean="0"/>
              <a:t> dopo la contestazione dell'addebito all'interessato, </a:t>
            </a:r>
            <a:r>
              <a:rPr lang="it-IT" u="sng" dirty="0" smtClean="0"/>
              <a:t>il quale è ammesso ad esporre le proprie </a:t>
            </a:r>
            <a:r>
              <a:rPr lang="it-IT" u="sng" dirty="0" smtClean="0"/>
              <a:t>discolpe</a:t>
            </a:r>
            <a:r>
              <a:rPr lang="it-IT" dirty="0" smtClean="0"/>
              <a:t>.</a:t>
            </a:r>
          </a:p>
          <a:p>
            <a:pPr algn="just"/>
            <a:r>
              <a:rPr lang="it-IT" dirty="0" smtClean="0"/>
              <a:t>Nell'applicazione </a:t>
            </a:r>
            <a:r>
              <a:rPr lang="it-IT" dirty="0" smtClean="0"/>
              <a:t>delle sanzioni bisogna tener conto, oltre che della </a:t>
            </a:r>
            <a:r>
              <a:rPr lang="it-IT" u="sng" dirty="0" smtClean="0"/>
              <a:t>natura</a:t>
            </a:r>
            <a:r>
              <a:rPr lang="it-IT" dirty="0" smtClean="0"/>
              <a:t> e della </a:t>
            </a:r>
            <a:r>
              <a:rPr lang="it-IT" u="sng" dirty="0" smtClean="0"/>
              <a:t>gravità del fatto</a:t>
            </a:r>
            <a:r>
              <a:rPr lang="it-IT" dirty="0" smtClean="0"/>
              <a:t>, del </a:t>
            </a:r>
            <a:r>
              <a:rPr lang="it-IT" u="sng" dirty="0" smtClean="0"/>
              <a:t>comportamento e delle condizioni personali del </a:t>
            </a:r>
            <a:r>
              <a:rPr lang="it-IT" u="sng" dirty="0" smtClean="0"/>
              <a:t>soggetto</a:t>
            </a:r>
            <a:r>
              <a:rPr lang="it-IT" dirty="0" smtClean="0"/>
              <a:t>.</a:t>
            </a:r>
            <a:endParaRPr lang="it-IT" dirty="0" smtClean="0"/>
          </a:p>
          <a:p>
            <a:pPr algn="just"/>
            <a:r>
              <a:rPr lang="it-IT" dirty="0" smtClean="0"/>
              <a:t>Le </a:t>
            </a:r>
            <a:r>
              <a:rPr lang="it-IT" dirty="0" smtClean="0"/>
              <a:t>sanzioni sono eseguite nel </a:t>
            </a:r>
            <a:r>
              <a:rPr lang="it-IT" u="sng" dirty="0" smtClean="0"/>
              <a:t>rispetto della personalità</a:t>
            </a:r>
            <a:r>
              <a:rPr lang="it-IT" dirty="0" smtClean="0"/>
              <a:t>.	     </a:t>
            </a:r>
            <a:r>
              <a:rPr lang="it-IT" i="1" dirty="0" smtClean="0">
                <a:solidFill>
                  <a:schemeClr val="accent1">
                    <a:lumMod val="75000"/>
                  </a:schemeClr>
                </a:solidFill>
              </a:rPr>
              <a:t>(il carcere resta luogo di diritti e non di tortura)</a:t>
            </a:r>
            <a:endParaRPr lang="it-IT" dirty="0" smtClean="0"/>
          </a:p>
        </p:txBody>
      </p:sp>
      <p:cxnSp>
        <p:nvCxnSpPr>
          <p:cNvPr id="7" name="Connettore 2 6"/>
          <p:cNvCxnSpPr/>
          <p:nvPr/>
        </p:nvCxnSpPr>
        <p:spPr>
          <a:xfrm>
            <a:off x="8111430" y="1052736"/>
            <a:ext cx="0" cy="20882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5951190" y="3140968"/>
            <a:ext cx="5976664" cy="203132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Principio di legalità</a:t>
            </a:r>
            <a:r>
              <a:rPr lang="it-IT" dirty="0" smtClean="0"/>
              <a:t> (cfr. art. 25, comma 2, Cost. – </a:t>
            </a:r>
            <a:r>
              <a:rPr lang="it-IT" i="1" dirty="0" smtClean="0"/>
              <a:t>nessuno può essere punito </a:t>
            </a:r>
            <a:r>
              <a:rPr lang="it-IT" i="1" u="sng" dirty="0" smtClean="0"/>
              <a:t>se non in forza di una legge</a:t>
            </a:r>
            <a:r>
              <a:rPr lang="it-IT" i="1" dirty="0" smtClean="0"/>
              <a:t> che sia entrata in vigore prima del fatto commesso</a:t>
            </a:r>
            <a:r>
              <a:rPr lang="it-IT" dirty="0" smtClean="0"/>
              <a:t>; art. 1 c.p. – </a:t>
            </a:r>
            <a:r>
              <a:rPr lang="it-IT" i="1" dirty="0" smtClean="0"/>
              <a:t>nessuno può essere punito per un fatto </a:t>
            </a:r>
            <a:r>
              <a:rPr lang="it-IT" i="1" u="sng" dirty="0" smtClean="0"/>
              <a:t>che non sia espressamente preveduto come fatto dalla legge</a:t>
            </a:r>
            <a:r>
              <a:rPr lang="it-IT" i="1" dirty="0" smtClean="0"/>
              <a:t> …</a:t>
            </a:r>
            <a:r>
              <a:rPr lang="it-IT" dirty="0" smtClean="0"/>
              <a:t>). Il principio che vale per il diritto penale trova applicazione anche nel diritto penitenziario punitivo. </a:t>
            </a:r>
            <a:endParaRPr lang="it-IT" b="1" dirty="0"/>
          </a:p>
        </p:txBody>
      </p:sp>
      <p:cxnSp>
        <p:nvCxnSpPr>
          <p:cNvPr id="10" name="Connettore 2 9"/>
          <p:cNvCxnSpPr/>
          <p:nvPr/>
        </p:nvCxnSpPr>
        <p:spPr>
          <a:xfrm>
            <a:off x="3502918" y="1268760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>
            <a:off x="5879182" y="1628800"/>
            <a:ext cx="0" cy="38164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5591150" y="5445224"/>
            <a:ext cx="6264696" cy="923330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La </a:t>
            </a:r>
            <a:r>
              <a:rPr lang="it-IT" b="1" dirty="0" smtClean="0"/>
              <a:t>motivazione </a:t>
            </a:r>
            <a:r>
              <a:rPr lang="it-IT" dirty="0" smtClean="0"/>
              <a:t>è garanzia per il detenuto che, attraverso di essa, comprende l’</a:t>
            </a:r>
            <a:r>
              <a:rPr lang="it-IT" i="1" dirty="0" smtClean="0"/>
              <a:t>iter</a:t>
            </a:r>
            <a:r>
              <a:rPr lang="it-IT" dirty="0" smtClean="0"/>
              <a:t> logico seguito dall’autorità nell’applicazione della sanzione disciplinare.</a:t>
            </a:r>
            <a:endParaRPr lang="it-IT" dirty="0"/>
          </a:p>
        </p:txBody>
      </p:sp>
      <p:cxnSp>
        <p:nvCxnSpPr>
          <p:cNvPr id="15" name="Connettore 2 14"/>
          <p:cNvCxnSpPr/>
          <p:nvPr/>
        </p:nvCxnSpPr>
        <p:spPr>
          <a:xfrm>
            <a:off x="3718942" y="1916832"/>
            <a:ext cx="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2710830" y="3284984"/>
            <a:ext cx="2952328" cy="17543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… ancora una volta l’ordinamento penitenziario riconosce e protegge il </a:t>
            </a:r>
            <a:r>
              <a:rPr lang="it-IT" b="1" dirty="0" smtClean="0"/>
              <a:t>diritto di difesa</a:t>
            </a:r>
            <a:r>
              <a:rPr lang="it-IT" dirty="0" smtClean="0"/>
              <a:t> e il </a:t>
            </a:r>
            <a:r>
              <a:rPr lang="it-IT" b="1" dirty="0" smtClean="0"/>
              <a:t>contraddittorio</a:t>
            </a:r>
            <a:r>
              <a:rPr lang="it-IT" dirty="0" smtClean="0"/>
              <a:t> (artt. 24, comma 2 e 111 Cost.)</a:t>
            </a:r>
            <a:endParaRPr lang="it-IT" dirty="0"/>
          </a:p>
        </p:txBody>
      </p:sp>
      <p:cxnSp>
        <p:nvCxnSpPr>
          <p:cNvPr id="18" name="Connettore 2 17"/>
          <p:cNvCxnSpPr/>
          <p:nvPr/>
        </p:nvCxnSpPr>
        <p:spPr>
          <a:xfrm>
            <a:off x="2206774" y="2420888"/>
            <a:ext cx="0" cy="30243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/>
          <p:cNvSpPr txBox="1"/>
          <p:nvPr/>
        </p:nvSpPr>
        <p:spPr>
          <a:xfrm>
            <a:off x="1198662" y="5445224"/>
            <a:ext cx="4104456" cy="1200329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Criteri di scelta della sanzione speculari a quelli per le ricompense. Sono sempre ispirati all’idea del </a:t>
            </a:r>
            <a:r>
              <a:rPr lang="it-IT" b="1" dirty="0" smtClean="0"/>
              <a:t>trattamento individualizzato</a:t>
            </a:r>
            <a:r>
              <a:rPr lang="it-IT" dirty="0" smtClean="0"/>
              <a:t>.</a:t>
            </a:r>
            <a:endParaRPr lang="it-IT" dirty="0"/>
          </a:p>
        </p:txBody>
      </p:sp>
      <p:cxnSp>
        <p:nvCxnSpPr>
          <p:cNvPr id="20" name="Connettore 2 19"/>
          <p:cNvCxnSpPr/>
          <p:nvPr/>
        </p:nvCxnSpPr>
        <p:spPr>
          <a:xfrm>
            <a:off x="5447134" y="2636912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Quali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infrazioni</a:t>
            </a:r>
            <a:r>
              <a:rPr lang="en-US" sz="3600" dirty="0" smtClean="0">
                <a:solidFill>
                  <a:schemeClr val="tx2"/>
                </a:solidFill>
              </a:rPr>
              <a:t>?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692696"/>
            <a:ext cx="11665296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77, comma 1, </a:t>
            </a:r>
            <a:r>
              <a:rPr lang="it-IT" b="1" dirty="0" err="1" smtClean="0"/>
              <a:t>d.P.R.</a:t>
            </a:r>
            <a:r>
              <a:rPr lang="it-IT" b="1" dirty="0" smtClean="0"/>
              <a:t> 230/2000 – </a:t>
            </a:r>
            <a:r>
              <a:rPr lang="it-IT" dirty="0" smtClean="0"/>
              <a:t>Elenco dei comportamenti </a:t>
            </a:r>
            <a:r>
              <a:rPr lang="it-IT" i="1" dirty="0" smtClean="0"/>
              <a:t>(infrazioni)</a:t>
            </a:r>
            <a:r>
              <a:rPr lang="it-IT" dirty="0" smtClean="0"/>
              <a:t> che possono dare luogo a sanzioni disciplinari. Disposizioni formulate in modo vago, che necessitano di essere riempite dai regolamenti dei singoli istituti. 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484784"/>
            <a:ext cx="8712968" cy="526297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Elenco delle infrazioni previste dall’art. 77, comma 1, </a:t>
            </a:r>
            <a:r>
              <a:rPr lang="it-IT" sz="1400" b="1" dirty="0" err="1" smtClean="0"/>
              <a:t>d.P.R.</a:t>
            </a:r>
            <a:r>
              <a:rPr lang="it-IT" sz="1400" b="1" dirty="0" smtClean="0"/>
              <a:t> 230/2000.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negligenza </a:t>
            </a:r>
            <a:r>
              <a:rPr lang="it-IT" sz="1400" dirty="0" smtClean="0"/>
              <a:t>nella pulizia e nell'ordine della persona o della </a:t>
            </a:r>
            <a:r>
              <a:rPr lang="it-IT" sz="1400" dirty="0" smtClean="0"/>
              <a:t>camera;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abbandono </a:t>
            </a:r>
            <a:r>
              <a:rPr lang="it-IT" sz="1400" dirty="0" smtClean="0"/>
              <a:t>ingiustificato del posto </a:t>
            </a:r>
            <a:r>
              <a:rPr lang="it-IT" sz="1400" dirty="0" smtClean="0"/>
              <a:t>assegnato;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volontario </a:t>
            </a:r>
            <a:r>
              <a:rPr lang="it-IT" sz="1400" dirty="0" smtClean="0"/>
              <a:t>inadempimento di obblighi </a:t>
            </a:r>
            <a:r>
              <a:rPr lang="it-IT" sz="1400" dirty="0" smtClean="0"/>
              <a:t>lavorativi;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atteggiamenti </a:t>
            </a:r>
            <a:r>
              <a:rPr lang="it-IT" sz="1400" dirty="0" smtClean="0"/>
              <a:t>e comportamenti molesti nei confronti della </a:t>
            </a:r>
            <a:r>
              <a:rPr lang="it-IT" sz="1400" dirty="0" smtClean="0"/>
              <a:t>comunità;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giochi </a:t>
            </a:r>
            <a:r>
              <a:rPr lang="it-IT" sz="1400" dirty="0" smtClean="0"/>
              <a:t>o altre attività non consentite dal regolamento </a:t>
            </a:r>
            <a:r>
              <a:rPr lang="it-IT" sz="1400" dirty="0" smtClean="0"/>
              <a:t>interno;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simulazione </a:t>
            </a:r>
            <a:r>
              <a:rPr lang="it-IT" sz="1400" dirty="0" smtClean="0"/>
              <a:t>di </a:t>
            </a:r>
            <a:r>
              <a:rPr lang="it-IT" sz="1400" dirty="0" smtClean="0"/>
              <a:t>malattia;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traffico </a:t>
            </a:r>
            <a:r>
              <a:rPr lang="it-IT" sz="1400" dirty="0" smtClean="0"/>
              <a:t>di beni di cui è consentito il </a:t>
            </a:r>
            <a:r>
              <a:rPr lang="it-IT" sz="1400" dirty="0" smtClean="0"/>
              <a:t>possesso;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possesso </a:t>
            </a:r>
            <a:r>
              <a:rPr lang="it-IT" sz="1400" dirty="0" smtClean="0"/>
              <a:t>o traffico di oggetti non consentiti o di </a:t>
            </a:r>
            <a:r>
              <a:rPr lang="it-IT" sz="1400" dirty="0" smtClean="0"/>
              <a:t>denaro;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comunicazioni </a:t>
            </a:r>
            <a:r>
              <a:rPr lang="it-IT" sz="1400" dirty="0" smtClean="0"/>
              <a:t>fraudolente con l'esterno o all'interno, nei casi indicati nei numeri 2) e 3) del primo comma dell'articolo 33 della </a:t>
            </a:r>
            <a:r>
              <a:rPr lang="it-IT" sz="1400" dirty="0" smtClean="0"/>
              <a:t>legge;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atti </a:t>
            </a:r>
            <a:r>
              <a:rPr lang="it-IT" sz="1400" dirty="0" smtClean="0"/>
              <a:t>osceni o contrari alla pubblica </a:t>
            </a:r>
            <a:r>
              <a:rPr lang="it-IT" sz="1400" dirty="0" smtClean="0"/>
              <a:t>decenza;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intimidazione </a:t>
            </a:r>
            <a:r>
              <a:rPr lang="it-IT" sz="1400" dirty="0" smtClean="0"/>
              <a:t>di compagni o sopraffazioni nei confronti dei </a:t>
            </a:r>
            <a:r>
              <a:rPr lang="it-IT" sz="1400" dirty="0" smtClean="0"/>
              <a:t>medesimi;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falsificazione </a:t>
            </a:r>
            <a:r>
              <a:rPr lang="it-IT" sz="1400" dirty="0" smtClean="0"/>
              <a:t>di documenti provenienti dall'amministrazione affidati alla custodia del detenuto o </a:t>
            </a:r>
            <a:r>
              <a:rPr lang="it-IT" sz="1400" dirty="0" smtClean="0"/>
              <a:t>dell'internato;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appropriazione </a:t>
            </a:r>
            <a:r>
              <a:rPr lang="it-IT" sz="1400" dirty="0" smtClean="0"/>
              <a:t>o danneggiamento di beni </a:t>
            </a:r>
            <a:r>
              <a:rPr lang="it-IT" sz="1400" dirty="0" smtClean="0"/>
              <a:t>dell'amministrazione;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possesso </a:t>
            </a:r>
            <a:r>
              <a:rPr lang="it-IT" sz="1400" dirty="0" smtClean="0"/>
              <a:t>o traffico di strumenti atti ad </a:t>
            </a:r>
            <a:r>
              <a:rPr lang="it-IT" sz="1400" dirty="0" smtClean="0"/>
              <a:t>offendere;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atteggiamento </a:t>
            </a:r>
            <a:r>
              <a:rPr lang="it-IT" sz="1400" dirty="0" smtClean="0"/>
              <a:t>offensivo nei confronti degli operatori penitenziari o di altre persone che accedono nell'istituto per ragioni del loro ufficio o per </a:t>
            </a:r>
            <a:r>
              <a:rPr lang="it-IT" sz="1400" dirty="0" smtClean="0"/>
              <a:t>visita;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inosservanza </a:t>
            </a:r>
            <a:r>
              <a:rPr lang="it-IT" sz="1400" dirty="0" smtClean="0"/>
              <a:t>di ordini o prescrizioni o ingiustificato ritardo nell'esecuzione di </a:t>
            </a:r>
            <a:r>
              <a:rPr lang="it-IT" sz="1400" dirty="0" smtClean="0"/>
              <a:t>essi;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ritardi </a:t>
            </a:r>
            <a:r>
              <a:rPr lang="it-IT" sz="1400" dirty="0" smtClean="0"/>
              <a:t>ingiustificati nel rientro previsti dagli articoli 30, 30-ter, 51, 52 e 53 della </a:t>
            </a:r>
            <a:r>
              <a:rPr lang="it-IT" sz="1400" dirty="0" smtClean="0"/>
              <a:t>legge;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partecipazione </a:t>
            </a:r>
            <a:r>
              <a:rPr lang="it-IT" sz="1400" dirty="0" smtClean="0"/>
              <a:t>a disordini o a </a:t>
            </a:r>
            <a:r>
              <a:rPr lang="it-IT" sz="1400" dirty="0" smtClean="0"/>
              <a:t>sommosse;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promozione </a:t>
            </a:r>
            <a:r>
              <a:rPr lang="it-IT" sz="1400" dirty="0" smtClean="0"/>
              <a:t>di disordini o di </a:t>
            </a:r>
            <a:r>
              <a:rPr lang="it-IT" sz="1400" dirty="0" smtClean="0"/>
              <a:t>sommosse;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evasione;</a:t>
            </a:r>
          </a:p>
          <a:p>
            <a:pPr marL="342900" indent="-342900" algn="just">
              <a:buAutoNum type="arabicParenR"/>
            </a:pPr>
            <a:r>
              <a:rPr lang="it-IT" sz="1400" dirty="0" smtClean="0"/>
              <a:t>fatti </a:t>
            </a:r>
            <a:r>
              <a:rPr lang="it-IT" sz="1400" dirty="0" smtClean="0"/>
              <a:t>previsti dalla legge come reato, commessi in danno di compagni, di operatori penitenziari o di visitatori</a:t>
            </a:r>
            <a:r>
              <a:rPr lang="it-IT" sz="1400" dirty="0" smtClean="0"/>
              <a:t>.</a:t>
            </a:r>
          </a:p>
        </p:txBody>
      </p:sp>
      <p:sp>
        <p:nvSpPr>
          <p:cNvPr id="7" name="Parentesi graffa chiusa 6"/>
          <p:cNvSpPr/>
          <p:nvPr/>
        </p:nvSpPr>
        <p:spPr>
          <a:xfrm>
            <a:off x="5663158" y="1844824"/>
            <a:ext cx="360040" cy="1584176"/>
          </a:xfrm>
          <a:prstGeom prst="rightBrac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6095206" y="2132856"/>
            <a:ext cx="2592288" cy="1077218"/>
          </a:xfrm>
          <a:prstGeom prst="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Infrazioni “più lievi” non punibili con l’esclusione dalla vita comune, salvi casi di recidiva.</a:t>
            </a:r>
            <a:endParaRPr lang="it-IT" sz="16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9047534" y="1484784"/>
            <a:ext cx="2808312" cy="14773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77, comma 2, </a:t>
            </a:r>
            <a:r>
              <a:rPr lang="it-IT" b="1" dirty="0" err="1" smtClean="0"/>
              <a:t>d.P.R.</a:t>
            </a:r>
            <a:r>
              <a:rPr lang="it-IT" b="1" dirty="0" smtClean="0"/>
              <a:t> 230/2000 – </a:t>
            </a:r>
            <a:r>
              <a:rPr lang="it-IT" dirty="0" smtClean="0"/>
              <a:t>Le sanzioni disciplinari sono inflitte anche nell’ipotesi del </a:t>
            </a:r>
            <a:r>
              <a:rPr lang="it-IT" u="sng" dirty="0" smtClean="0"/>
              <a:t>tentativo</a:t>
            </a:r>
            <a:r>
              <a:rPr lang="it-IT" dirty="0" smtClean="0"/>
              <a:t> delle infrazioni.</a:t>
            </a:r>
            <a:endParaRPr lang="it-IT" b="1" dirty="0"/>
          </a:p>
        </p:txBody>
      </p:sp>
      <p:cxnSp>
        <p:nvCxnSpPr>
          <p:cNvPr id="11" name="Connettore 2 10"/>
          <p:cNvCxnSpPr/>
          <p:nvPr/>
        </p:nvCxnSpPr>
        <p:spPr>
          <a:xfrm>
            <a:off x="9551590" y="2852936"/>
            <a:ext cx="0" cy="43204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9047534" y="3284984"/>
            <a:ext cx="2808312" cy="10772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>
                <a:solidFill>
                  <a:srgbClr val="FF0000"/>
                </a:solidFill>
              </a:rPr>
              <a:t>Tentativo: </a:t>
            </a:r>
            <a:r>
              <a:rPr lang="it-IT" sz="1600" dirty="0" smtClean="0"/>
              <a:t>compimento (non riuscito) di atti diretti e idonei in modo non equivoco a determinare il fatto illecito. </a:t>
            </a:r>
            <a:endParaRPr lang="it-IT" sz="1600" b="1" dirty="0">
              <a:solidFill>
                <a:srgbClr val="FF000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9047534" y="4797152"/>
            <a:ext cx="2808312" cy="1754326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77, comma 4, </a:t>
            </a:r>
            <a:r>
              <a:rPr lang="it-IT" b="1" dirty="0" err="1" smtClean="0"/>
              <a:t>d.P.R.</a:t>
            </a:r>
            <a:r>
              <a:rPr lang="it-IT" b="1" dirty="0" smtClean="0"/>
              <a:t> 230/2000 – </a:t>
            </a:r>
            <a:r>
              <a:rPr lang="it-IT" dirty="0" smtClean="0"/>
              <a:t>Di ogni sanzione applicata è data comunicazione all’autorità </a:t>
            </a:r>
            <a:r>
              <a:rPr lang="it-IT" i="1" dirty="0" smtClean="0"/>
              <a:t>(regola speculare a quella operante per le ricompense)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Procedimento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sanzionatorio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90550" y="836712"/>
            <a:ext cx="11665296" cy="230832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Richiamo del direttore.</a:t>
            </a:r>
            <a:r>
              <a:rPr lang="it-IT" dirty="0" smtClean="0"/>
              <a:t> Iniziativa del direttore </a:t>
            </a:r>
            <a:r>
              <a:rPr lang="it-IT" dirty="0" smtClean="0">
                <a:sym typeface="Wingdings" pitchFamily="2" charset="2"/>
              </a:rPr>
              <a:t> richiamo al detenuto.</a:t>
            </a:r>
          </a:p>
          <a:p>
            <a:pPr algn="just"/>
            <a:r>
              <a:rPr lang="it-IT" b="1" dirty="0" smtClean="0">
                <a:sym typeface="Wingdings" pitchFamily="2" charset="2"/>
              </a:rPr>
              <a:t>Ammonizione. </a:t>
            </a:r>
            <a:r>
              <a:rPr lang="it-IT" dirty="0" smtClean="0">
                <a:sym typeface="Wingdings" pitchFamily="2" charset="2"/>
              </a:rPr>
              <a:t>Iniziativa del direttore  ammonizione del detenuto alla presenza di appartenenti al personale e di un gruppo di detenuti ed internati.</a:t>
            </a:r>
          </a:p>
          <a:p>
            <a:pPr algn="just"/>
            <a:r>
              <a:rPr lang="it-IT" b="1" dirty="0" smtClean="0">
                <a:sym typeface="Wingdings" pitchFamily="2" charset="2"/>
              </a:rPr>
              <a:t>Esclusione da attività ricreative e sportive per non più di dieci giorni; isolamento durante l’aria aperta per non più di dieci giorni. </a:t>
            </a:r>
            <a:r>
              <a:rPr lang="it-IT" dirty="0" smtClean="0">
                <a:sym typeface="Wingdings" pitchFamily="2" charset="2"/>
              </a:rPr>
              <a:t>Iniziativa del consiglio di disciplina  applicazione della sanzione</a:t>
            </a:r>
          </a:p>
          <a:p>
            <a:pPr algn="just"/>
            <a:r>
              <a:rPr lang="it-IT" b="1" dirty="0" smtClean="0">
                <a:sym typeface="Wingdings" pitchFamily="2" charset="2"/>
              </a:rPr>
              <a:t>Esclusione dalla vita in comune per non più di quindici giorni. </a:t>
            </a:r>
            <a:r>
              <a:rPr lang="it-IT" dirty="0" smtClean="0">
                <a:sym typeface="Wingdings" pitchFamily="2" charset="2"/>
              </a:rPr>
              <a:t>Iniziativa del consiglio di disciplina  parere del sanitario (attesta che il detenuto possa sopportare l’isolamento)  applicazione della sanzione sotto controllo costante del sanitario (</a:t>
            </a:r>
            <a:r>
              <a:rPr lang="it-IT" i="1" dirty="0" smtClean="0">
                <a:sym typeface="Wingdings" pitchFamily="2" charset="2"/>
              </a:rPr>
              <a:t>sanzione inapplicabile per gestanti, puerpere fino a sei mesi e madri che allattino figli fino a un anno</a:t>
            </a:r>
            <a:r>
              <a:rPr lang="it-IT" dirty="0" smtClean="0">
                <a:sym typeface="Wingdings" pitchFamily="2" charset="2"/>
              </a:rPr>
              <a:t>).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190550" y="3356992"/>
            <a:ext cx="4824536" cy="17543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Consiglio di disciplina</a:t>
            </a:r>
            <a:r>
              <a:rPr lang="it-IT" dirty="0" smtClean="0">
                <a:solidFill>
                  <a:srgbClr val="FF0000"/>
                </a:solidFill>
              </a:rPr>
              <a:t>:</a:t>
            </a:r>
            <a:r>
              <a:rPr lang="it-IT" dirty="0" smtClean="0"/>
              <a:t> organo previsto dall’</a:t>
            </a:r>
            <a:r>
              <a:rPr lang="it-IT" b="1" dirty="0" smtClean="0"/>
              <a:t>art. 40, comma 2,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 e presieduto dal </a:t>
            </a:r>
            <a:r>
              <a:rPr lang="it-IT" u="sng" dirty="0" smtClean="0"/>
              <a:t>direttore</a:t>
            </a:r>
            <a:r>
              <a:rPr lang="it-IT" dirty="0" smtClean="0"/>
              <a:t> (o da un funzionario da lui delegato, in caso di legittimo impedimento), dall’</a:t>
            </a:r>
            <a:r>
              <a:rPr lang="it-IT" u="sng" dirty="0" smtClean="0"/>
              <a:t>educatore</a:t>
            </a:r>
            <a:r>
              <a:rPr lang="it-IT" dirty="0" smtClean="0"/>
              <a:t> e da un </a:t>
            </a:r>
            <a:r>
              <a:rPr lang="it-IT" u="sng" dirty="0" smtClean="0"/>
              <a:t>professionista esperto</a:t>
            </a:r>
            <a:r>
              <a:rPr lang="it-IT" dirty="0" smtClean="0"/>
              <a:t> nominato ai sensi dell’art. 80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 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5231110" y="3284984"/>
            <a:ext cx="6624736" cy="355481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500" b="1" dirty="0" smtClean="0"/>
              <a:t>Regole procedurali (art. 81 </a:t>
            </a:r>
            <a:r>
              <a:rPr lang="it-IT" sz="1500" b="1" dirty="0" err="1" smtClean="0"/>
              <a:t>d.P.R.</a:t>
            </a:r>
            <a:r>
              <a:rPr lang="it-IT" sz="1500" b="1" dirty="0" smtClean="0"/>
              <a:t> 230/2000)</a:t>
            </a:r>
            <a:endParaRPr lang="it-IT" sz="1500" dirty="0" smtClean="0"/>
          </a:p>
          <a:p>
            <a:pPr algn="just">
              <a:buFontTx/>
              <a:buChar char="-"/>
            </a:pPr>
            <a:r>
              <a:rPr lang="it-IT" sz="1500" b="1" u="sng" dirty="0" smtClean="0"/>
              <a:t>Notizia</a:t>
            </a:r>
            <a:r>
              <a:rPr lang="it-IT" sz="1500" u="sng" dirty="0" smtClean="0"/>
              <a:t> dell’illecito</a:t>
            </a:r>
            <a:r>
              <a:rPr lang="it-IT" sz="1500" dirty="0" smtClean="0"/>
              <a:t> (l’operatore penitenziario raccoglie la notizia e scrive un rapporto al direttore)</a:t>
            </a:r>
          </a:p>
          <a:p>
            <a:pPr algn="just">
              <a:buFontTx/>
              <a:buChar char="-"/>
            </a:pPr>
            <a:r>
              <a:rPr lang="it-IT" sz="1500" u="sng" dirty="0" smtClean="0"/>
              <a:t>Non oltre 10 giorni</a:t>
            </a:r>
            <a:r>
              <a:rPr lang="it-IT" sz="1500" dirty="0" smtClean="0"/>
              <a:t> dal rapporto, il direttore, alla presenza del comandante del reparto di polizia penitenziaria, </a:t>
            </a:r>
            <a:r>
              <a:rPr lang="it-IT" sz="1500" b="1" u="sng" dirty="0" smtClean="0"/>
              <a:t>contesta</a:t>
            </a:r>
            <a:r>
              <a:rPr lang="it-IT" sz="1500" dirty="0" smtClean="0"/>
              <a:t> l’illecito al detenuto</a:t>
            </a:r>
          </a:p>
          <a:p>
            <a:pPr algn="just">
              <a:buFontTx/>
              <a:buChar char="-"/>
            </a:pPr>
            <a:r>
              <a:rPr lang="it-IT" sz="1500" dirty="0" smtClean="0"/>
              <a:t>Il direttore svolge accertamenti autonomi, anche avvalendosi della polizia penitenziaria</a:t>
            </a:r>
          </a:p>
          <a:p>
            <a:pPr algn="just">
              <a:buFontTx/>
              <a:buChar char="-"/>
            </a:pPr>
            <a:r>
              <a:rPr lang="it-IT" sz="1500" dirty="0" smtClean="0"/>
              <a:t>Se ritiene di applicare il richiamo o l’ammonizione, </a:t>
            </a:r>
            <a:r>
              <a:rPr lang="it-IT" sz="1500" u="sng" dirty="0" smtClean="0"/>
              <a:t>entro 10 giorni</a:t>
            </a:r>
            <a:r>
              <a:rPr lang="it-IT" sz="1500" dirty="0" smtClean="0"/>
              <a:t> dalla contestazione il direttore convoca il detenuto per la </a:t>
            </a:r>
            <a:r>
              <a:rPr lang="it-IT" sz="1500" b="1" u="sng" dirty="0" smtClean="0"/>
              <a:t>decisione</a:t>
            </a:r>
            <a:r>
              <a:rPr lang="it-IT" sz="1500" u="sng" dirty="0" smtClean="0"/>
              <a:t> disciplinare</a:t>
            </a:r>
            <a:r>
              <a:rPr lang="it-IT" sz="1500" dirty="0" smtClean="0"/>
              <a:t>; negli altri casi, fissa l’</a:t>
            </a:r>
            <a:r>
              <a:rPr lang="it-IT" sz="1500" u="sng" dirty="0" smtClean="0"/>
              <a:t>udienza</a:t>
            </a:r>
            <a:r>
              <a:rPr lang="it-IT" sz="1500" dirty="0" smtClean="0"/>
              <a:t>.</a:t>
            </a:r>
          </a:p>
          <a:p>
            <a:pPr algn="just">
              <a:buFontTx/>
              <a:buChar char="-"/>
            </a:pPr>
            <a:r>
              <a:rPr lang="it-IT" sz="1500" dirty="0" smtClean="0"/>
              <a:t>Durane l’udienza il detenuto è ammesso a parlare. La decisione disciplinare viene adottata al termine dell’udienza. Il provvedimento finale è comunicato al magistrato di sorveglianza.</a:t>
            </a:r>
          </a:p>
          <a:p>
            <a:pPr algn="just"/>
            <a:r>
              <a:rPr lang="it-IT" sz="1500" b="1" i="1" dirty="0" smtClean="0"/>
              <a:t>Possibile sospensione per interferenze con eventuali accertamenti penali (art. 79 </a:t>
            </a:r>
            <a:r>
              <a:rPr lang="it-IT" sz="1500" b="1" i="1" dirty="0" err="1" smtClean="0"/>
              <a:t>d.P.R.</a:t>
            </a:r>
            <a:r>
              <a:rPr lang="it-IT" sz="1500" b="1" i="1" dirty="0" smtClean="0"/>
              <a:t> 230/2000).</a:t>
            </a:r>
            <a:endParaRPr lang="it-IT" sz="1500" b="1" i="1" dirty="0"/>
          </a:p>
        </p:txBody>
      </p:sp>
      <p:cxnSp>
        <p:nvCxnSpPr>
          <p:cNvPr id="9" name="Connettore 2 8"/>
          <p:cNvCxnSpPr/>
          <p:nvPr/>
        </p:nvCxnSpPr>
        <p:spPr>
          <a:xfrm flipH="1">
            <a:off x="4367014" y="5877272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190550" y="5216400"/>
            <a:ext cx="4176464" cy="156966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Sono possibili: </a:t>
            </a:r>
            <a:r>
              <a:rPr lang="it-IT" sz="1600" u="sng" dirty="0" smtClean="0"/>
              <a:t>sospensione condizionale</a:t>
            </a:r>
            <a:r>
              <a:rPr lang="it-IT" sz="1600" dirty="0" smtClean="0"/>
              <a:t> della sanzione per 6 mesi (art. 80, comma 1, </a:t>
            </a:r>
            <a:r>
              <a:rPr lang="it-IT" sz="1600" dirty="0" err="1" smtClean="0"/>
              <a:t>d.P.R.</a:t>
            </a:r>
            <a:r>
              <a:rPr lang="it-IT" sz="1600" dirty="0" smtClean="0"/>
              <a:t> 230/2000); </a:t>
            </a:r>
            <a:r>
              <a:rPr lang="it-IT" sz="1600" u="sng" dirty="0" smtClean="0"/>
              <a:t>condoni</a:t>
            </a:r>
            <a:r>
              <a:rPr lang="it-IT" sz="1600" dirty="0" smtClean="0"/>
              <a:t> (art. 80, comma 2, </a:t>
            </a:r>
            <a:r>
              <a:rPr lang="it-IT" sz="1600" dirty="0" err="1" smtClean="0"/>
              <a:t>d.P.R.</a:t>
            </a:r>
            <a:r>
              <a:rPr lang="it-IT" sz="1600" dirty="0" smtClean="0"/>
              <a:t> 230/2000); </a:t>
            </a:r>
            <a:r>
              <a:rPr lang="it-IT" sz="1600" u="sng" dirty="0" smtClean="0"/>
              <a:t>rinvii dell’esecuzione dell’esclusione dalla vita in comune per ragioni di salute</a:t>
            </a:r>
            <a:r>
              <a:rPr lang="it-IT" sz="1600" dirty="0" smtClean="0"/>
              <a:t> (art. 80, comma 3, </a:t>
            </a:r>
            <a:r>
              <a:rPr lang="it-IT" sz="1600" dirty="0" err="1" smtClean="0"/>
              <a:t>d.P.R.</a:t>
            </a:r>
            <a:r>
              <a:rPr lang="it-IT" sz="1600" dirty="0" smtClean="0"/>
              <a:t> 230/2000).</a:t>
            </a:r>
            <a:endParaRPr lang="it-IT" sz="1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932</TotalTime>
  <Words>1592</Words>
  <Application>Microsoft Office PowerPoint</Application>
  <PresentationFormat>Personalizzato</PresentationFormat>
  <Paragraphs>101</Paragraphs>
  <Slides>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8" baseType="lpstr">
      <vt:lpstr>Tema di Office</vt:lpstr>
      <vt:lpstr>Mod. 5 – I doveri del ristretto. Illeciti e procedimento disciplinare </vt:lpstr>
      <vt:lpstr>Il carcere come luogo di doveri</vt:lpstr>
      <vt:lpstr>Il diritto penitenziario premiale</vt:lpstr>
      <vt:lpstr>Il diritto penitenziario premiale</vt:lpstr>
      <vt:lpstr>Il diritto penitenziario punitivo</vt:lpstr>
      <vt:lpstr>Quali infrazioni?</vt:lpstr>
      <vt:lpstr>Procedimento sanzionatorio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156</cp:revision>
  <dcterms:created xsi:type="dcterms:W3CDTF">2023-10-03T16:19:00Z</dcterms:created>
  <dcterms:modified xsi:type="dcterms:W3CDTF">2023-12-11T08:41:58Z</dcterms:modified>
</cp:coreProperties>
</file>