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Il </a:t>
            </a:r>
            <a:r>
              <a:rPr lang="en-US" sz="4000" dirty="0" err="1" smtClean="0">
                <a:solidFill>
                  <a:srgbClr val="203864"/>
                </a:solidFill>
              </a:rPr>
              <a:t>procedimento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di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esecuzione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4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2 novembre </a:t>
            </a:r>
            <a:r>
              <a:rPr lang="it-IT" dirty="0" smtClean="0"/>
              <a:t>2023, ore 16.00 – 18.00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8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Diritto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difesa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262558" y="764704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</a:t>
            </a:r>
            <a:r>
              <a:rPr lang="it-IT" b="1" dirty="0" smtClean="0"/>
              <a:t>24, comma 2</a:t>
            </a:r>
            <a:r>
              <a:rPr lang="it-IT" b="1" dirty="0" smtClean="0"/>
              <a:t> </a:t>
            </a:r>
            <a:r>
              <a:rPr lang="it-IT" b="1" dirty="0" smtClean="0"/>
              <a:t>Cost.</a:t>
            </a:r>
            <a:r>
              <a:rPr lang="it-IT" dirty="0" smtClean="0"/>
              <a:t> – </a:t>
            </a:r>
            <a:r>
              <a:rPr lang="it-IT" dirty="0" smtClean="0"/>
              <a:t>La </a:t>
            </a:r>
            <a:r>
              <a:rPr lang="it-IT" b="1" u="sng" dirty="0" smtClean="0">
                <a:solidFill>
                  <a:srgbClr val="FF0000"/>
                </a:solidFill>
              </a:rPr>
              <a:t>difesa</a:t>
            </a:r>
            <a:r>
              <a:rPr lang="it-IT" dirty="0" smtClean="0"/>
              <a:t> è diritto </a:t>
            </a:r>
            <a:r>
              <a:rPr lang="it-IT" b="1" u="sng" dirty="0" smtClean="0">
                <a:solidFill>
                  <a:srgbClr val="00B050"/>
                </a:solidFill>
              </a:rPr>
              <a:t>inviolabile</a:t>
            </a:r>
            <a:r>
              <a:rPr lang="it-IT" dirty="0" smtClean="0"/>
              <a:t> </a:t>
            </a:r>
            <a:r>
              <a:rPr lang="it-IT" b="1" u="sng" dirty="0" smtClean="0">
                <a:solidFill>
                  <a:srgbClr val="7030A0"/>
                </a:solidFill>
              </a:rPr>
              <a:t>in ogni stato e grado del procedimento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18" name="Connettore 2 17"/>
          <p:cNvCxnSpPr/>
          <p:nvPr/>
        </p:nvCxnSpPr>
        <p:spPr>
          <a:xfrm>
            <a:off x="3214886" y="1052736"/>
            <a:ext cx="0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910630" y="1844824"/>
            <a:ext cx="3744416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Diritto ad ottenere una </a:t>
            </a:r>
            <a:r>
              <a:rPr lang="it-IT" u="sng" dirty="0" smtClean="0"/>
              <a:t>decisione di un giudice</a:t>
            </a:r>
            <a:r>
              <a:rPr lang="it-IT" dirty="0" smtClean="0"/>
              <a:t> su questioni attinenti ai </a:t>
            </a:r>
            <a:r>
              <a:rPr lang="it-IT" u="sng" dirty="0" smtClean="0"/>
              <a:t>diritti del singolo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22" name="Connettore 2 21"/>
          <p:cNvCxnSpPr/>
          <p:nvPr/>
        </p:nvCxnSpPr>
        <p:spPr>
          <a:xfrm>
            <a:off x="4006974" y="2132856"/>
            <a:ext cx="0" cy="10081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3142878" y="3140968"/>
            <a:ext cx="237626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Riserva di giurisdizione</a:t>
            </a:r>
            <a:endParaRPr lang="it-IT" dirty="0"/>
          </a:p>
        </p:txBody>
      </p:sp>
      <p:cxnSp>
        <p:nvCxnSpPr>
          <p:cNvPr id="25" name="Connettore 2 24"/>
          <p:cNvCxnSpPr/>
          <p:nvPr/>
        </p:nvCxnSpPr>
        <p:spPr>
          <a:xfrm>
            <a:off x="5087094" y="1052736"/>
            <a:ext cx="0" cy="9361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/>
          <p:cNvSpPr txBox="1"/>
          <p:nvPr/>
        </p:nvSpPr>
        <p:spPr>
          <a:xfrm>
            <a:off x="4799062" y="1988840"/>
            <a:ext cx="2376264" cy="64633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Non rinunciabile, né comprimibile.</a:t>
            </a:r>
            <a:endParaRPr lang="it-IT" dirty="0"/>
          </a:p>
        </p:txBody>
      </p:sp>
      <p:cxnSp>
        <p:nvCxnSpPr>
          <p:cNvPr id="30" name="Connettore 2 29"/>
          <p:cNvCxnSpPr/>
          <p:nvPr/>
        </p:nvCxnSpPr>
        <p:spPr>
          <a:xfrm>
            <a:off x="8471470" y="1052736"/>
            <a:ext cx="0" cy="864096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7463358" y="1916832"/>
            <a:ext cx="4464496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Quindi, sia durante il procedimento di cognizione, </a:t>
            </a:r>
            <a:r>
              <a:rPr lang="it-IT" u="sng" dirty="0" smtClean="0"/>
              <a:t>sia dopo il giudicato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34" name="Connettore 2 33"/>
          <p:cNvCxnSpPr/>
          <p:nvPr/>
        </p:nvCxnSpPr>
        <p:spPr>
          <a:xfrm>
            <a:off x="1774726" y="2664000"/>
            <a:ext cx="0" cy="981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34"/>
          <p:cNvSpPr txBox="1"/>
          <p:nvPr/>
        </p:nvSpPr>
        <p:spPr>
          <a:xfrm>
            <a:off x="910630" y="3645024"/>
            <a:ext cx="1101722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se il carcere è una </a:t>
            </a:r>
            <a:r>
              <a:rPr lang="it-IT" b="1" dirty="0" smtClean="0"/>
              <a:t>formazione sociale</a:t>
            </a:r>
            <a:r>
              <a:rPr lang="it-IT" dirty="0" smtClean="0"/>
              <a:t>, è </a:t>
            </a:r>
            <a:r>
              <a:rPr lang="it-IT" b="1" dirty="0" smtClean="0"/>
              <a:t>luogo di diritti</a:t>
            </a:r>
            <a:r>
              <a:rPr lang="it-IT" dirty="0" smtClean="0"/>
              <a:t> (v. </a:t>
            </a:r>
            <a:r>
              <a:rPr lang="it-IT" i="1" dirty="0" smtClean="0"/>
              <a:t>elementi del trattamento</a:t>
            </a:r>
            <a:r>
              <a:rPr lang="it-IT" dirty="0" smtClean="0"/>
              <a:t>). Quindi, l’art. 24, comma 2, Cost. è invocabile per la tutela dei diritti del detenuto. </a:t>
            </a:r>
            <a:endParaRPr lang="it-IT" dirty="0"/>
          </a:p>
        </p:txBody>
      </p:sp>
      <p:cxnSp>
        <p:nvCxnSpPr>
          <p:cNvPr id="39" name="Connettore 2 38"/>
          <p:cNvCxnSpPr/>
          <p:nvPr/>
        </p:nvCxnSpPr>
        <p:spPr>
          <a:xfrm>
            <a:off x="550590" y="1124744"/>
            <a:ext cx="0" cy="3240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CasellaDiTesto 41"/>
          <p:cNvSpPr txBox="1"/>
          <p:nvPr/>
        </p:nvSpPr>
        <p:spPr>
          <a:xfrm>
            <a:off x="262558" y="4365104"/>
            <a:ext cx="11665296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Qual è il modello di tutela? Il </a:t>
            </a:r>
            <a:r>
              <a:rPr lang="it-IT" b="1" dirty="0" smtClean="0"/>
              <a:t>giusto processo</a:t>
            </a:r>
            <a:r>
              <a:rPr lang="it-IT" dirty="0" smtClean="0"/>
              <a:t> </a:t>
            </a:r>
            <a:r>
              <a:rPr lang="it-IT" dirty="0" smtClean="0"/>
              <a:t>(</a:t>
            </a:r>
            <a:r>
              <a:rPr lang="it-IT" b="1" dirty="0" smtClean="0"/>
              <a:t>art. 111 Cost.</a:t>
            </a:r>
            <a:r>
              <a:rPr lang="it-IT" dirty="0" smtClean="0"/>
              <a:t> come modificato dalla </a:t>
            </a:r>
            <a:r>
              <a:rPr lang="it-IT" b="1" dirty="0" smtClean="0"/>
              <a:t>L. Cost. 2/1999</a:t>
            </a:r>
            <a:r>
              <a:rPr lang="it-IT" dirty="0" smtClean="0"/>
              <a:t>).</a:t>
            </a:r>
          </a:p>
          <a:p>
            <a:pPr algn="just">
              <a:buFontTx/>
              <a:buChar char="-"/>
            </a:pPr>
            <a:r>
              <a:rPr lang="it-IT" b="1" dirty="0" smtClean="0"/>
              <a:t>comma 2: </a:t>
            </a:r>
            <a:r>
              <a:rPr lang="it-IT" dirty="0" smtClean="0"/>
              <a:t>Ogni processo si svolge nel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contraddittorio tra le parti</a:t>
            </a:r>
            <a:r>
              <a:rPr lang="it-IT" dirty="0" smtClean="0"/>
              <a:t>, in condizioni di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parità</a:t>
            </a:r>
            <a:r>
              <a:rPr lang="it-IT" dirty="0" smtClean="0"/>
              <a:t>, davanti a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giudice terzo e imparziale</a:t>
            </a:r>
            <a:r>
              <a:rPr lang="it-IT" dirty="0" smtClean="0"/>
              <a:t>. La legge ne assicura la ragionevole durata.</a:t>
            </a:r>
            <a:r>
              <a:rPr lang="it-IT" dirty="0" smtClean="0"/>
              <a:t> </a:t>
            </a:r>
          </a:p>
          <a:p>
            <a:pPr algn="just">
              <a:buFontTx/>
              <a:buChar char="-"/>
            </a:pPr>
            <a:r>
              <a:rPr lang="it-IT" b="1" dirty="0" smtClean="0"/>
              <a:t>c</a:t>
            </a:r>
            <a:r>
              <a:rPr lang="it-IT" b="1" dirty="0" smtClean="0"/>
              <a:t>omma 4 (primo periodo):</a:t>
            </a:r>
            <a:r>
              <a:rPr lang="it-IT" dirty="0" smtClean="0"/>
              <a:t> </a:t>
            </a:r>
            <a:r>
              <a:rPr lang="it-IT" dirty="0" smtClean="0"/>
              <a:t>Il processo penale è regolato dal principio del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contraddittorio</a:t>
            </a:r>
            <a:r>
              <a:rPr lang="it-IT" dirty="0" smtClean="0"/>
              <a:t> nella formazione della prova.</a:t>
            </a:r>
            <a:endParaRPr lang="it-IT" b="1" dirty="0"/>
          </a:p>
        </p:txBody>
      </p:sp>
      <p:sp>
        <p:nvSpPr>
          <p:cNvPr id="52" name="CasellaDiTesto 51"/>
          <p:cNvSpPr txBox="1"/>
          <p:nvPr/>
        </p:nvSpPr>
        <p:spPr>
          <a:xfrm>
            <a:off x="262558" y="5657671"/>
            <a:ext cx="11665296" cy="8771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700" b="1" dirty="0" smtClean="0">
                <a:solidFill>
                  <a:srgbClr val="FF0000"/>
                </a:solidFill>
              </a:rPr>
              <a:t>DEFINIZIONE – </a:t>
            </a:r>
            <a:r>
              <a:rPr lang="it-IT" sz="1700" dirty="0" smtClean="0"/>
              <a:t>Il contraddittorio è </a:t>
            </a:r>
            <a:r>
              <a:rPr lang="it-IT" sz="1700" i="1" dirty="0" err="1" smtClean="0"/>
              <a:t>actum</a:t>
            </a:r>
            <a:r>
              <a:rPr lang="it-IT" sz="1700" i="1" dirty="0" smtClean="0"/>
              <a:t> </a:t>
            </a:r>
            <a:r>
              <a:rPr lang="it-IT" sz="1700" i="1" dirty="0" err="1" smtClean="0"/>
              <a:t>trium</a:t>
            </a:r>
            <a:r>
              <a:rPr lang="it-IT" sz="1700" i="1" dirty="0" smtClean="0"/>
              <a:t> </a:t>
            </a:r>
            <a:r>
              <a:rPr lang="it-IT" sz="1700" i="1" dirty="0" err="1" smtClean="0"/>
              <a:t>partium</a:t>
            </a:r>
            <a:r>
              <a:rPr lang="it-IT" sz="1700" dirty="0" smtClean="0"/>
              <a:t>, ossia </a:t>
            </a:r>
            <a:r>
              <a:rPr lang="it-IT" sz="1700" u="sng" dirty="0" smtClean="0"/>
              <a:t>confronto</a:t>
            </a:r>
            <a:r>
              <a:rPr lang="it-IT" sz="1700" dirty="0" smtClean="0"/>
              <a:t> di due parti contrapposte davanti al giudice. È un </a:t>
            </a:r>
            <a:r>
              <a:rPr lang="it-IT" sz="1700" u="sng" dirty="0" smtClean="0"/>
              <a:t>diritto</a:t>
            </a:r>
            <a:r>
              <a:rPr lang="it-IT" sz="1700" dirty="0" smtClean="0"/>
              <a:t> delle parti, abilitate </a:t>
            </a:r>
            <a:r>
              <a:rPr lang="it-IT" sz="1700" u="sng" dirty="0" smtClean="0"/>
              <a:t>ad esprimere le proprie ragioni di fronte alla corte</a:t>
            </a:r>
            <a:r>
              <a:rPr lang="it-IT" sz="1700" dirty="0" smtClean="0"/>
              <a:t> (</a:t>
            </a:r>
            <a:r>
              <a:rPr lang="it-IT" sz="1700" b="1" dirty="0" smtClean="0"/>
              <a:t>accezione soggettiva</a:t>
            </a:r>
            <a:r>
              <a:rPr lang="it-IT" sz="1700" dirty="0" smtClean="0"/>
              <a:t>); al contempo, il confronto con le parti è il </a:t>
            </a:r>
            <a:r>
              <a:rPr lang="it-IT" sz="1700" u="sng" dirty="0" smtClean="0"/>
              <a:t>metodo attraverso il quale il giudice reperisce le informazioni su cui decidere</a:t>
            </a:r>
            <a:r>
              <a:rPr lang="it-IT" sz="1700" dirty="0" smtClean="0"/>
              <a:t> (</a:t>
            </a:r>
            <a:r>
              <a:rPr lang="it-IT" sz="1700" b="1" dirty="0" smtClean="0"/>
              <a:t>accezione oggettiva</a:t>
            </a:r>
            <a:r>
              <a:rPr lang="it-IT" sz="1700" dirty="0" smtClean="0"/>
              <a:t>).</a:t>
            </a:r>
            <a:endParaRPr lang="it-IT" sz="1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Procedimenti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esecuzione</a:t>
            </a:r>
            <a:r>
              <a:rPr lang="en-US" sz="3600" dirty="0" smtClean="0">
                <a:solidFill>
                  <a:schemeClr val="tx2"/>
                </a:solidFill>
              </a:rPr>
              <a:t> e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sorveglianza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Perché li studiamo??? </a:t>
            </a:r>
            <a:r>
              <a:rPr lang="it-IT" dirty="0" smtClean="0"/>
              <a:t>Perché sono il modo con cui </a:t>
            </a:r>
            <a:r>
              <a:rPr lang="it-IT" u="sng" dirty="0" smtClean="0"/>
              <a:t>un condannato riesce a fare valere i propri diritti di fronte ad un giudice</a:t>
            </a:r>
            <a:r>
              <a:rPr lang="it-IT" dirty="0" smtClean="0"/>
              <a:t> e riesce, così, a fare valere quanto previsto dagli artt. 24, comma 2 e 111 Cost. 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484784"/>
            <a:ext cx="11737304" cy="36933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Procedimento di esecuzione </a:t>
            </a:r>
            <a:r>
              <a:rPr lang="it-IT" b="1" i="1" dirty="0" smtClean="0"/>
              <a:t>vs.</a:t>
            </a:r>
            <a:r>
              <a:rPr lang="it-IT" b="1" dirty="0" smtClean="0"/>
              <a:t> procedimento di sorveglianza</a:t>
            </a:r>
          </a:p>
          <a:p>
            <a:pPr algn="just"/>
            <a:r>
              <a:rPr lang="it-IT" b="1" dirty="0" smtClean="0"/>
              <a:t>ANALOGIA</a:t>
            </a:r>
            <a:r>
              <a:rPr lang="it-IT" dirty="0" smtClean="0"/>
              <a:t> – Entrambi sono procedimenti </a:t>
            </a:r>
            <a:r>
              <a:rPr lang="it-IT" u="sng" dirty="0" smtClean="0"/>
              <a:t>attivabili dopo il giudicato</a:t>
            </a:r>
            <a:r>
              <a:rPr lang="it-IT" dirty="0" smtClean="0"/>
              <a:t>, quindi </a:t>
            </a:r>
            <a:r>
              <a:rPr lang="it-IT" u="sng" dirty="0" smtClean="0"/>
              <a:t>dopo che la sentenza sia diventata definitiva</a:t>
            </a:r>
            <a:r>
              <a:rPr lang="it-IT" dirty="0" smtClean="0"/>
              <a:t>. Sono procedimenti successivi all’esaurimento del procedimento di cognizione.</a:t>
            </a:r>
          </a:p>
          <a:p>
            <a:pPr algn="just"/>
            <a:r>
              <a:rPr lang="it-IT" b="1" dirty="0" smtClean="0"/>
              <a:t>DIFFERENZE </a:t>
            </a:r>
            <a:r>
              <a:rPr lang="it-IT" dirty="0" smtClean="0"/>
              <a:t>– Cambia l’oggetto del procedimento.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Nel </a:t>
            </a:r>
            <a:r>
              <a:rPr lang="it-IT" b="1" dirty="0" smtClean="0"/>
              <a:t>procedimento di esecuzione </a:t>
            </a:r>
            <a:r>
              <a:rPr lang="it-IT" dirty="0" smtClean="0"/>
              <a:t>si sottopongono al giudice questioni sulla </a:t>
            </a:r>
            <a:r>
              <a:rPr lang="it-IT" u="sng" dirty="0" smtClean="0"/>
              <a:t>validità del titolo esecutivo</a:t>
            </a:r>
            <a:r>
              <a:rPr lang="it-IT" dirty="0" smtClean="0"/>
              <a:t> (</a:t>
            </a:r>
            <a:r>
              <a:rPr lang="it-IT" i="1" dirty="0" smtClean="0"/>
              <a:t>es.</a:t>
            </a:r>
            <a:r>
              <a:rPr lang="it-IT" dirty="0" smtClean="0"/>
              <a:t> è stata eseguita una sentenza contro una persona diversa dal condannato, magari un omonimo; è stata eseguita due volte la stessa condanna; è subentrata una causa di estinzione del reato, ad esempio determinata dal fatto che la norma </a:t>
            </a:r>
            <a:r>
              <a:rPr lang="it-IT" dirty="0" err="1" smtClean="0"/>
              <a:t>incriminatrice</a:t>
            </a:r>
            <a:r>
              <a:rPr lang="it-IT" dirty="0" smtClean="0"/>
              <a:t> è stata abrogata; ecc.).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Nel </a:t>
            </a:r>
            <a:r>
              <a:rPr lang="it-IT" b="1" dirty="0" smtClean="0"/>
              <a:t>procedimento di sorveglianza</a:t>
            </a:r>
            <a:r>
              <a:rPr lang="it-IT" dirty="0" smtClean="0"/>
              <a:t> si sottopongono al giudice questioni sulle </a:t>
            </a:r>
            <a:r>
              <a:rPr lang="it-IT" u="sng" dirty="0" smtClean="0"/>
              <a:t>modalità di esecuzione della pena</a:t>
            </a:r>
            <a:r>
              <a:rPr lang="it-IT" dirty="0" smtClean="0"/>
              <a:t> (</a:t>
            </a:r>
            <a:r>
              <a:rPr lang="it-IT" i="1" dirty="0" smtClean="0"/>
              <a:t>es.</a:t>
            </a:r>
            <a:r>
              <a:rPr lang="it-IT" dirty="0" smtClean="0"/>
              <a:t> il detenuto ha serbato una condotta rispettosa delle regole e chiede la liberazion</a:t>
            </a:r>
            <a:r>
              <a:rPr lang="it-IT" dirty="0" smtClean="0"/>
              <a:t>e anticipata; sussistono i presupposti per chiedere la misura alternativa; il detenuto ritiene che la sanzione disciplinare irrogata non fosse giusta; il detenuto sottopone al giudice il sovraffollamento dell’istituto; ecc.).</a:t>
            </a:r>
            <a:endParaRPr lang="it-IT" dirty="0"/>
          </a:p>
          <a:p>
            <a:pPr marL="342900" indent="-342900" algn="just"/>
            <a:r>
              <a:rPr lang="it-IT" b="1" dirty="0" smtClean="0"/>
              <a:t>ULTERIORE ANALOGIA </a:t>
            </a:r>
            <a:r>
              <a:rPr lang="it-IT" dirty="0" smtClean="0"/>
              <a:t>– Sul piano procedurale si seguono </a:t>
            </a:r>
            <a:r>
              <a:rPr lang="it-IT" u="sng" dirty="0" smtClean="0"/>
              <a:t>le stesse regole</a:t>
            </a:r>
            <a:r>
              <a:rPr lang="it-IT" dirty="0" smtClean="0"/>
              <a:t> (v. </a:t>
            </a:r>
            <a:r>
              <a:rPr lang="it-IT" b="1" dirty="0" smtClean="0"/>
              <a:t>artt. 666 e 678 c.p.p.</a:t>
            </a:r>
            <a:r>
              <a:rPr lang="it-IT" dirty="0" smtClean="0"/>
              <a:t>). 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62558" y="5229200"/>
            <a:ext cx="1173730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Cambia il giudice</a:t>
            </a:r>
            <a:endParaRPr lang="it-IT" b="1" dirty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Nel </a:t>
            </a:r>
            <a:r>
              <a:rPr lang="it-IT" b="1" dirty="0" smtClean="0"/>
              <a:t>procedimento di esecuzione</a:t>
            </a:r>
            <a:r>
              <a:rPr lang="it-IT" dirty="0" smtClean="0"/>
              <a:t> la regola generale è che </a:t>
            </a:r>
            <a:r>
              <a:rPr lang="it-IT" u="sng" dirty="0" smtClean="0"/>
              <a:t>il giudice sia lo stesso della cognizione</a:t>
            </a:r>
            <a:r>
              <a:rPr lang="it-IT" dirty="0" smtClean="0"/>
              <a:t> (</a:t>
            </a:r>
            <a:r>
              <a:rPr lang="it-IT" i="1" dirty="0" smtClean="0"/>
              <a:t>es.</a:t>
            </a:r>
            <a:r>
              <a:rPr lang="it-IT" dirty="0" smtClean="0"/>
              <a:t> il Tribunale di Chieti ha condannato Tizio; il reato viene depenalizzato; è sempre il Tribunale di Chieti che, in sede esecutiva, dichiara estinto il reato.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Nel </a:t>
            </a:r>
            <a:r>
              <a:rPr lang="it-IT" b="1" dirty="0" smtClean="0"/>
              <a:t>procedimento di sorveglianza</a:t>
            </a:r>
            <a:r>
              <a:rPr lang="it-IT" dirty="0" smtClean="0"/>
              <a:t> chi decide è la </a:t>
            </a:r>
            <a:r>
              <a:rPr lang="it-IT" b="1" dirty="0" smtClean="0"/>
              <a:t>magistratura di sorveglianza</a:t>
            </a:r>
            <a:r>
              <a:rPr lang="it-IT" dirty="0" smtClean="0"/>
              <a:t>.</a:t>
            </a:r>
            <a:endParaRPr lang="it-IT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 </a:t>
            </a:r>
            <a:r>
              <a:rPr lang="en-US" sz="3600" dirty="0" err="1" smtClean="0">
                <a:solidFill>
                  <a:schemeClr val="tx2"/>
                </a:solidFill>
              </a:rPr>
              <a:t>magistratura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sorveglianza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766614" y="692696"/>
            <a:ext cx="10513168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Magistratura di sorveglianza</a:t>
            </a:r>
            <a:r>
              <a:rPr lang="it-IT" dirty="0" smtClean="0"/>
              <a:t> – formata da </a:t>
            </a:r>
            <a:r>
              <a:rPr lang="it-IT" i="1" dirty="0" smtClean="0"/>
              <a:t>organi monocratici </a:t>
            </a:r>
            <a:r>
              <a:rPr lang="it-IT" dirty="0" smtClean="0"/>
              <a:t>(</a:t>
            </a:r>
            <a:r>
              <a:rPr lang="it-IT" u="sng" dirty="0" smtClean="0"/>
              <a:t>magistrati di sorveglianza</a:t>
            </a:r>
            <a:r>
              <a:rPr lang="it-IT" dirty="0" smtClean="0"/>
              <a:t>) e </a:t>
            </a:r>
            <a:r>
              <a:rPr lang="it-IT" i="1" dirty="0" smtClean="0"/>
              <a:t>collegiali</a:t>
            </a:r>
            <a:r>
              <a:rPr lang="it-IT" dirty="0" smtClean="0"/>
              <a:t> (</a:t>
            </a:r>
            <a:r>
              <a:rPr lang="it-IT" u="sng" dirty="0" smtClean="0"/>
              <a:t>tribunali di sorveglianza</a:t>
            </a:r>
            <a:r>
              <a:rPr lang="it-IT" dirty="0" smtClean="0"/>
              <a:t> – </a:t>
            </a:r>
            <a:r>
              <a:rPr lang="it-IT" b="1" dirty="0" smtClean="0">
                <a:solidFill>
                  <a:srgbClr val="00B0F0"/>
                </a:solidFill>
              </a:rPr>
              <a:t>2 giudici togati + 2 giudici laici </a:t>
            </a:r>
            <a:r>
              <a:rPr lang="it-IT" dirty="0" smtClean="0"/>
              <a:t>(esperti in servizio sociale, psicologia, scienze criminali, psichiatria)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4566" y="2132856"/>
            <a:ext cx="5760640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Magistrato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Decide su </a:t>
            </a:r>
            <a:r>
              <a:rPr lang="it-IT" u="sng" dirty="0" smtClean="0"/>
              <a:t>questioni “più semplici”</a:t>
            </a:r>
            <a:r>
              <a:rPr lang="it-IT" dirty="0" smtClean="0"/>
              <a:t>: organizzazione degli istituti, legalità della vigilanza, esecuzione delle misure di sicurezza, riesame della pericolosità, verifica del programma di trattamento, decisione sui reclami giurisdizionali, sui permessi e sulla liberazione anticipata, parere sull’istanza di grazia, oltre a tutte le competenze ulteriori attribuite dalla legge (v. </a:t>
            </a:r>
            <a:r>
              <a:rPr lang="it-IT" b="1" dirty="0" smtClean="0"/>
              <a:t>art. 69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). 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239222" y="2132856"/>
            <a:ext cx="5760640" cy="17543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Tribunale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Decide su </a:t>
            </a:r>
            <a:r>
              <a:rPr lang="it-IT" u="sng" dirty="0" smtClean="0"/>
              <a:t>questioni “più complesse”</a:t>
            </a:r>
            <a:r>
              <a:rPr lang="it-IT" dirty="0" smtClean="0"/>
              <a:t>: decisione sulle misure alternative, sulla liberazione condizionale, sul rinvio dell’esecuzione delle pene, sulla revoca dei benefici; decide in funzione di giudice di secondo grado sulle decisioni del magistrato di sorveglianza (v. </a:t>
            </a:r>
            <a:r>
              <a:rPr lang="it-IT" b="1" dirty="0" smtClean="0"/>
              <a:t>art. 70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). </a:t>
            </a:r>
            <a:endParaRPr lang="it-IT" dirty="0"/>
          </a:p>
        </p:txBody>
      </p:sp>
      <p:cxnSp>
        <p:nvCxnSpPr>
          <p:cNvPr id="9" name="Connettore 2 8"/>
          <p:cNvCxnSpPr>
            <a:stCxn id="5" idx="2"/>
            <a:endCxn id="6" idx="0"/>
          </p:cNvCxnSpPr>
          <p:nvPr/>
        </p:nvCxnSpPr>
        <p:spPr>
          <a:xfrm flipH="1">
            <a:off x="3214886" y="1616026"/>
            <a:ext cx="2808312" cy="516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>
            <a:stCxn id="5" idx="2"/>
            <a:endCxn id="7" idx="0"/>
          </p:cNvCxnSpPr>
          <p:nvPr/>
        </p:nvCxnSpPr>
        <p:spPr>
          <a:xfrm>
            <a:off x="6023198" y="1616026"/>
            <a:ext cx="3096344" cy="516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55646" y="4064020"/>
            <a:ext cx="1872208" cy="2609391"/>
          </a:xfrm>
          <a:prstGeom prst="rect">
            <a:avLst/>
          </a:prstGeom>
          <a:noFill/>
        </p:spPr>
      </p:pic>
      <p:sp>
        <p:nvSpPr>
          <p:cNvPr id="13" name="CasellaDiTesto 12"/>
          <p:cNvSpPr txBox="1"/>
          <p:nvPr/>
        </p:nvSpPr>
        <p:spPr>
          <a:xfrm>
            <a:off x="334566" y="4581128"/>
            <a:ext cx="9361040" cy="20313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7030A0"/>
                </a:solidFill>
              </a:rPr>
              <a:t>Competenza territoriale – </a:t>
            </a:r>
            <a:r>
              <a:rPr lang="it-IT" dirty="0" smtClean="0"/>
              <a:t>I </a:t>
            </a:r>
            <a:r>
              <a:rPr lang="it-IT" b="1" dirty="0" smtClean="0"/>
              <a:t>magistrati di sorveglianza</a:t>
            </a:r>
            <a:r>
              <a:rPr lang="it-IT" dirty="0" smtClean="0"/>
              <a:t> raggruppano </a:t>
            </a:r>
            <a:r>
              <a:rPr lang="it-IT" b="1" dirty="0" smtClean="0"/>
              <a:t>uno o più circondari</a:t>
            </a:r>
            <a:r>
              <a:rPr lang="it-IT" dirty="0" smtClean="0"/>
              <a:t>; i </a:t>
            </a:r>
            <a:r>
              <a:rPr lang="it-IT" b="1" dirty="0" smtClean="0"/>
              <a:t>tribunali di sorveglianza</a:t>
            </a:r>
            <a:r>
              <a:rPr lang="it-IT" dirty="0" smtClean="0"/>
              <a:t> sono su </a:t>
            </a:r>
            <a:r>
              <a:rPr lang="it-IT" b="1" dirty="0" smtClean="0"/>
              <a:t>base distrettuale</a:t>
            </a:r>
            <a:r>
              <a:rPr lang="it-IT" dirty="0" smtClean="0"/>
              <a:t>. </a:t>
            </a:r>
          </a:p>
          <a:p>
            <a:pPr algn="just"/>
            <a:r>
              <a:rPr lang="it-IT" dirty="0" smtClean="0"/>
              <a:t>In Italia ci sono </a:t>
            </a:r>
            <a:r>
              <a:rPr lang="it-IT" u="sng" dirty="0" smtClean="0"/>
              <a:t>26 distretti</a:t>
            </a:r>
            <a:r>
              <a:rPr lang="it-IT" dirty="0" smtClean="0"/>
              <a:t> (uno per regione, tranne per la Lombardia (Milano e Brescia), la Campania (Napoli e Salerno), la Calabria (Catanzaro e Reggio Calabria), la Puglia (Bari e Lecce) e la Sicilia (Palermo, Catania, Messina e Caltanissetta).</a:t>
            </a:r>
          </a:p>
          <a:p>
            <a:pPr algn="just"/>
            <a:r>
              <a:rPr lang="it-IT" u="sng" dirty="0" smtClean="0"/>
              <a:t>Ogni distretto conta più di un circondario</a:t>
            </a:r>
            <a:r>
              <a:rPr lang="it-IT" dirty="0" smtClean="0"/>
              <a:t> (es. il distretto di Venezia è composto dai circondari di Venezia, Rovigo, Padova, Vicenza, Verona, Venezia, Treviso e Belluno).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procedimento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737304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Fase introduttiva – </a:t>
            </a:r>
            <a:r>
              <a:rPr lang="it-IT" dirty="0" smtClean="0"/>
              <a:t>La parte interpella il giudice dell’esecuzione (</a:t>
            </a:r>
            <a:r>
              <a:rPr lang="it-IT" i="1" dirty="0" smtClean="0"/>
              <a:t>incidente di esecuzione</a:t>
            </a:r>
            <a:r>
              <a:rPr lang="it-IT" dirty="0" smtClean="0"/>
              <a:t>) o il giudice di sorveglianza (</a:t>
            </a:r>
            <a:r>
              <a:rPr lang="it-IT" i="1" dirty="0" smtClean="0"/>
              <a:t>es.</a:t>
            </a:r>
            <a:r>
              <a:rPr lang="it-IT" dirty="0" smtClean="0"/>
              <a:t> il condannato chiede una misura alternativa o il pubblico ministero chiede la revoca di una misura concessa in precedenza).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628800"/>
            <a:ext cx="11737304" cy="147732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Vaglio di ammissibilità – </a:t>
            </a:r>
            <a:r>
              <a:rPr lang="it-IT" dirty="0" err="1" smtClean="0"/>
              <a:t>NB</a:t>
            </a:r>
            <a:r>
              <a:rPr lang="it-IT" dirty="0" smtClean="0"/>
              <a:t>. Distinzione tra </a:t>
            </a:r>
            <a:r>
              <a:rPr lang="it-IT" i="1" dirty="0" smtClean="0"/>
              <a:t>vaglio di ammissibilità</a:t>
            </a:r>
            <a:r>
              <a:rPr lang="it-IT" dirty="0" smtClean="0"/>
              <a:t> (= controllo circa la sussistenza di tutti i requisiti della domanda che permettono al giudice di </a:t>
            </a:r>
            <a:r>
              <a:rPr lang="it-IT" dirty="0" err="1" smtClean="0"/>
              <a:t>pronunciarvisi</a:t>
            </a:r>
            <a:r>
              <a:rPr lang="it-IT" dirty="0" smtClean="0"/>
              <a:t>: </a:t>
            </a:r>
            <a:r>
              <a:rPr lang="it-IT" i="1" dirty="0" smtClean="0"/>
              <a:t>es.</a:t>
            </a:r>
            <a:r>
              <a:rPr lang="it-IT" dirty="0" smtClean="0"/>
              <a:t> la persona che propone la domanda è legittimata a farlo; la persona non sta riproponendo una domanda già proposta in precedenza; ecc.) e </a:t>
            </a:r>
            <a:r>
              <a:rPr lang="it-IT" i="1" dirty="0" smtClean="0"/>
              <a:t>controllo di merito</a:t>
            </a:r>
            <a:r>
              <a:rPr lang="it-IT" dirty="0" smtClean="0"/>
              <a:t> (cioè sui contenuti: la domanda è fondata o meno).</a:t>
            </a:r>
          </a:p>
          <a:p>
            <a:pPr algn="just"/>
            <a:r>
              <a:rPr lang="it-IT" dirty="0" smtClean="0"/>
              <a:t>La richiesta è </a:t>
            </a:r>
            <a:r>
              <a:rPr lang="it-IT" b="1" dirty="0" smtClean="0"/>
              <a:t>INAMMISSIBILE</a:t>
            </a:r>
            <a:r>
              <a:rPr lang="it-IT" dirty="0" smtClean="0"/>
              <a:t> se: </a:t>
            </a:r>
            <a:r>
              <a:rPr lang="it-IT" i="1" dirty="0" smtClean="0"/>
              <a:t>a)</a:t>
            </a:r>
            <a:r>
              <a:rPr lang="it-IT" dirty="0" smtClean="0"/>
              <a:t> ripropone una domanda già rigettata; </a:t>
            </a:r>
            <a:r>
              <a:rPr lang="it-IT" i="1" dirty="0" smtClean="0"/>
              <a:t>b)</a:t>
            </a:r>
            <a:r>
              <a:rPr lang="it-IT" dirty="0" smtClean="0"/>
              <a:t> è vietata dalla legge.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3212976"/>
            <a:ext cx="11737304" cy="286232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Vaglio di merito – </a:t>
            </a:r>
            <a:r>
              <a:rPr lang="it-IT" dirty="0" smtClean="0"/>
              <a:t>Il giudice valuta gli elementi a sua disposizione. Si tratta: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degli </a:t>
            </a:r>
            <a:r>
              <a:rPr lang="it-IT" u="sng" dirty="0" smtClean="0"/>
              <a:t>elementi che gli vengono portati dalle parti</a:t>
            </a:r>
            <a:r>
              <a:rPr lang="it-IT" dirty="0" smtClean="0"/>
              <a:t> (</a:t>
            </a:r>
            <a:r>
              <a:rPr lang="it-IT" i="1" dirty="0" smtClean="0"/>
              <a:t>es. </a:t>
            </a:r>
            <a:r>
              <a:rPr lang="it-IT" dirty="0" smtClean="0"/>
              <a:t>il condannato chiede l’affidamento in prova e dimostra di avere la possibilità di un lavoro mediante una lettera del datore che vuole assumerlo);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degli </a:t>
            </a:r>
            <a:r>
              <a:rPr lang="it-IT" u="sng" dirty="0" smtClean="0"/>
              <a:t>elementi che ha acquisito autonomamente</a:t>
            </a:r>
            <a:r>
              <a:rPr lang="it-IT" dirty="0" smtClean="0"/>
              <a:t> (</a:t>
            </a:r>
            <a:r>
              <a:rPr lang="it-IT" i="1" dirty="0" smtClean="0"/>
              <a:t>es.</a:t>
            </a:r>
            <a:r>
              <a:rPr lang="it-IT" dirty="0" smtClean="0"/>
              <a:t> di fronte ad una richiesta di detenzione domiciliare, il giudice, autonomamente, chiede alle forze dell’ordine di accedere all’abitazione e verificare se è idonea ad ospitare il condannato durante il periodo di detenzione).</a:t>
            </a:r>
          </a:p>
          <a:p>
            <a:pPr algn="just"/>
            <a:r>
              <a:rPr lang="it-IT" dirty="0" smtClean="0"/>
              <a:t>Al termine, il giudice decide con </a:t>
            </a:r>
            <a:r>
              <a:rPr lang="it-IT" b="1" dirty="0" smtClean="0"/>
              <a:t>ordinanza</a:t>
            </a:r>
            <a:r>
              <a:rPr lang="it-IT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di </a:t>
            </a:r>
            <a:r>
              <a:rPr lang="it-IT" u="sng" dirty="0" smtClean="0"/>
              <a:t>rigetto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di </a:t>
            </a:r>
            <a:r>
              <a:rPr lang="it-IT" u="sng" dirty="0" smtClean="0"/>
              <a:t>accoglimento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di </a:t>
            </a:r>
            <a:r>
              <a:rPr lang="it-IT" u="sng" dirty="0" smtClean="0"/>
              <a:t>inammissibilità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procedimento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710830" y="764704"/>
            <a:ext cx="5904656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Incidente di esecuzione o istanza al giudice di sorveglianza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710830" y="1268760"/>
            <a:ext cx="5904656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Vaglio di ammissibilità</a:t>
            </a:r>
            <a:endParaRPr lang="it-IT" dirty="0"/>
          </a:p>
        </p:txBody>
      </p:sp>
      <p:cxnSp>
        <p:nvCxnSpPr>
          <p:cNvPr id="8" name="Connettore 2 7"/>
          <p:cNvCxnSpPr/>
          <p:nvPr/>
        </p:nvCxnSpPr>
        <p:spPr>
          <a:xfrm>
            <a:off x="5807174" y="1628800"/>
            <a:ext cx="266429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6671270" y="2132856"/>
            <a:ext cx="511256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Vaglio superato positivamente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910630" y="2132856"/>
            <a:ext cx="5112568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Vaglio </a:t>
            </a:r>
            <a:r>
              <a:rPr lang="it-IT" b="1" dirty="0" smtClean="0"/>
              <a:t>NON</a:t>
            </a:r>
            <a:r>
              <a:rPr lang="it-IT" dirty="0" smtClean="0"/>
              <a:t> superato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Ordinanza di inammissibilità</a:t>
            </a:r>
            <a:r>
              <a:rPr lang="it-IT" dirty="0" smtClean="0"/>
              <a:t> – chiude il procedimento, senza l’udienza.</a:t>
            </a:r>
          </a:p>
        </p:txBody>
      </p:sp>
      <p:cxnSp>
        <p:nvCxnSpPr>
          <p:cNvPr id="13" name="Connettore 2 12"/>
          <p:cNvCxnSpPr>
            <a:stCxn id="6" idx="2"/>
            <a:endCxn id="11" idx="0"/>
          </p:cNvCxnSpPr>
          <p:nvPr/>
        </p:nvCxnSpPr>
        <p:spPr>
          <a:xfrm flipH="1">
            <a:off x="3466914" y="1638092"/>
            <a:ext cx="2196244" cy="494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14"/>
          <p:cNvCxnSpPr>
            <a:stCxn id="10" idx="2"/>
          </p:cNvCxnSpPr>
          <p:nvPr/>
        </p:nvCxnSpPr>
        <p:spPr>
          <a:xfrm>
            <a:off x="9227554" y="2502188"/>
            <a:ext cx="0" cy="422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6671270" y="2924944"/>
            <a:ext cx="511256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Fissazione dell’udienza (</a:t>
            </a:r>
            <a:r>
              <a:rPr lang="it-IT" i="1" dirty="0" smtClean="0"/>
              <a:t>in camera di consiglio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6671270" y="3429000"/>
            <a:ext cx="511256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Deposito di memorie e documenti</a:t>
            </a:r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6671270" y="3933056"/>
            <a:ext cx="5112568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Udienza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Verifica della regolare costituzione delle parti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Eventuale acquisizione di prove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Discussione delle parti (e richieste)</a:t>
            </a:r>
            <a:endParaRPr lang="it-IT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6671270" y="5301208"/>
            <a:ext cx="5112568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Decisione </a:t>
            </a:r>
            <a:r>
              <a:rPr lang="it-IT" dirty="0" smtClean="0"/>
              <a:t>(</a:t>
            </a:r>
            <a:r>
              <a:rPr lang="it-IT" b="1" dirty="0" smtClean="0"/>
              <a:t>ordinanza</a:t>
            </a:r>
            <a:r>
              <a:rPr lang="it-IT" dirty="0" smtClean="0"/>
              <a:t>)</a:t>
            </a:r>
            <a:endParaRPr lang="it-IT" b="1" dirty="0" smtClean="0"/>
          </a:p>
          <a:p>
            <a:pPr algn="ctr"/>
            <a:endParaRPr lang="it-IT" dirty="0" smtClean="0"/>
          </a:p>
          <a:p>
            <a:pPr algn="just"/>
            <a:r>
              <a:rPr lang="it-IT" dirty="0" smtClean="0"/>
              <a:t>Accoglimento	                	             Inammissibilità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	       Rigetto</a:t>
            </a:r>
            <a:endParaRPr lang="it-IT" dirty="0"/>
          </a:p>
        </p:txBody>
      </p:sp>
      <p:cxnSp>
        <p:nvCxnSpPr>
          <p:cNvPr id="21" name="Connettore 2 20"/>
          <p:cNvCxnSpPr/>
          <p:nvPr/>
        </p:nvCxnSpPr>
        <p:spPr>
          <a:xfrm flipH="1">
            <a:off x="7463358" y="5589240"/>
            <a:ext cx="180020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>
            <a:off x="9263558" y="5589240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>
            <a:off x="9263558" y="5589240"/>
            <a:ext cx="158417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arentesi graffa aperta 26"/>
          <p:cNvSpPr/>
          <p:nvPr/>
        </p:nvSpPr>
        <p:spPr>
          <a:xfrm>
            <a:off x="5447134" y="3140968"/>
            <a:ext cx="1224136" cy="158417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CasellaDiTesto 27"/>
          <p:cNvSpPr txBox="1"/>
          <p:nvPr/>
        </p:nvSpPr>
        <p:spPr>
          <a:xfrm rot="16200000">
            <a:off x="4335656" y="382039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 Almeno 10 giorni</a:t>
            </a:r>
            <a:endParaRPr lang="it-IT" dirty="0"/>
          </a:p>
        </p:txBody>
      </p:sp>
      <p:sp>
        <p:nvSpPr>
          <p:cNvPr id="29" name="Parentesi graffa aperta 28"/>
          <p:cNvSpPr/>
          <p:nvPr/>
        </p:nvSpPr>
        <p:spPr>
          <a:xfrm>
            <a:off x="6527254" y="3645024"/>
            <a:ext cx="144016" cy="93610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 rot="16200000">
            <a:off x="5703808" y="396441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 </a:t>
            </a:r>
            <a:r>
              <a:rPr lang="it-IT" sz="1200" dirty="0" smtClean="0"/>
              <a:t>Almeno 5 giorni</a:t>
            </a:r>
            <a:r>
              <a:rPr lang="it-IT" dirty="0" smtClean="0"/>
              <a:t> </a:t>
            </a: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558" y="1268760"/>
            <a:ext cx="367665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procedimento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439022" y="1484784"/>
            <a:ext cx="7344816" cy="480131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Il caso – </a:t>
            </a:r>
            <a:r>
              <a:rPr lang="it-IT" dirty="0" smtClean="0"/>
              <a:t>una persona patteggiava una certa pena a Pavia per una rapina; per lo stesso fatto veniva condannata a Milano. </a:t>
            </a:r>
          </a:p>
          <a:p>
            <a:pPr algn="just"/>
            <a:r>
              <a:rPr lang="it-IT" dirty="0" smtClean="0"/>
              <a:t>Una volta definitive entrambe le sentenze, la difesa promuoveva </a:t>
            </a:r>
            <a:r>
              <a:rPr lang="it-IT" i="1" dirty="0" smtClean="0"/>
              <a:t>incidente di esecuzione</a:t>
            </a:r>
            <a:r>
              <a:rPr lang="it-IT" dirty="0" smtClean="0"/>
              <a:t> per fare valere il </a:t>
            </a:r>
            <a:r>
              <a:rPr lang="it-IT" i="1" dirty="0" smtClean="0"/>
              <a:t>ne bis in idem</a:t>
            </a:r>
            <a:r>
              <a:rPr lang="it-IT" dirty="0" smtClean="0"/>
              <a:t> e, quindi, escludere la sentenza alla pena più afflittiva. </a:t>
            </a:r>
          </a:p>
          <a:p>
            <a:pPr algn="just"/>
            <a:r>
              <a:rPr lang="it-IT" b="1" dirty="0" smtClean="0"/>
              <a:t>Perché un incidente di esecuzione e non un’istanza al giudice di sorveglianza?</a:t>
            </a:r>
            <a:r>
              <a:rPr lang="it-IT" dirty="0" smtClean="0"/>
              <a:t> Perché questa è una questione che non riguarda le modalità di esecuzione della pena, ma la validità di uno dei due titoli esecutivi: quello applicativo della pena più grave. Esso deve essere revocato perché sul fatto si è già pronunciato un altro giudice.</a:t>
            </a:r>
          </a:p>
          <a:p>
            <a:pPr algn="just"/>
            <a:r>
              <a:rPr lang="it-IT" b="1" dirty="0" smtClean="0"/>
              <a:t>Perché decide la Corte d’appello di Milano e non il tribunale di Pavia?</a:t>
            </a:r>
            <a:r>
              <a:rPr lang="it-IT" dirty="0" smtClean="0"/>
              <a:t> Perché la Corte d’appello di Milano ha emesso la sentenza che deve essere revocata. La regola, infatti, è quella della coincidenza tra giudice della cognizione e giudice dell’esecuzione.</a:t>
            </a:r>
          </a:p>
          <a:p>
            <a:pPr algn="just"/>
            <a:r>
              <a:rPr lang="it-IT" b="1" dirty="0" smtClean="0"/>
              <a:t>Perché il provvedimento non è una sentenza?</a:t>
            </a:r>
            <a:r>
              <a:rPr lang="it-IT" dirty="0" smtClean="0"/>
              <a:t> Perché il procedimento di esecuzione si conclude con un’ordinanza. Questa è un’ordinanza di accoglimento. </a:t>
            </a:r>
            <a:endParaRPr lang="it-IT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1386</Words>
  <Application>Microsoft Office PowerPoint</Application>
  <PresentationFormat>Personalizzato</PresentationFormat>
  <Paragraphs>74</Paragraphs>
  <Slides>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Il procedimento di esecuzione</vt:lpstr>
      <vt:lpstr>Diritto di difesa</vt:lpstr>
      <vt:lpstr>Procedimenti di esecuzione e di sorveglianza</vt:lpstr>
      <vt:lpstr>La magistratura di sorveglianza</vt:lpstr>
      <vt:lpstr>Il procedimento</vt:lpstr>
      <vt:lpstr>Il procedimento</vt:lpstr>
      <vt:lpstr>Il procedimento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97</cp:revision>
  <dcterms:created xsi:type="dcterms:W3CDTF">2023-10-03T16:19:00Z</dcterms:created>
  <dcterms:modified xsi:type="dcterms:W3CDTF">2023-10-28T14:47:08Z</dcterms:modified>
</cp:coreProperties>
</file>