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</p:sldMasterIdLst>
  <p:notesMasterIdLst>
    <p:notesMasterId r:id="rId43"/>
  </p:notesMasterIdLst>
  <p:sldIdLst>
    <p:sldId id="257" r:id="rId2"/>
    <p:sldId id="256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9" r:id="rId11"/>
    <p:sldId id="282" r:id="rId12"/>
    <p:sldId id="272" r:id="rId13"/>
    <p:sldId id="280" r:id="rId14"/>
    <p:sldId id="264" r:id="rId15"/>
    <p:sldId id="267" r:id="rId16"/>
    <p:sldId id="270" r:id="rId17"/>
    <p:sldId id="271" r:id="rId18"/>
    <p:sldId id="284" r:id="rId19"/>
    <p:sldId id="288" r:id="rId20"/>
    <p:sldId id="273" r:id="rId21"/>
    <p:sldId id="300" r:id="rId22"/>
    <p:sldId id="279" r:id="rId23"/>
    <p:sldId id="287" r:id="rId24"/>
    <p:sldId id="281" r:id="rId25"/>
    <p:sldId id="283" r:id="rId26"/>
    <p:sldId id="285" r:id="rId27"/>
    <p:sldId id="277" r:id="rId28"/>
    <p:sldId id="290" r:id="rId29"/>
    <p:sldId id="286" r:id="rId30"/>
    <p:sldId id="293" r:id="rId31"/>
    <p:sldId id="274" r:id="rId32"/>
    <p:sldId id="292" r:id="rId33"/>
    <p:sldId id="296" r:id="rId34"/>
    <p:sldId id="275" r:id="rId35"/>
    <p:sldId id="291" r:id="rId36"/>
    <p:sldId id="305" r:id="rId37"/>
    <p:sldId id="303" r:id="rId38"/>
    <p:sldId id="304" r:id="rId39"/>
    <p:sldId id="301" r:id="rId40"/>
    <p:sldId id="302" r:id="rId41"/>
    <p:sldId id="276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511A51-BCDB-4940-A868-54A2688F36E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DA806D-C36C-415A-BAAA-2E42538DCAAD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it-IT" sz="1400" b="0" i="0" dirty="0"/>
            <a:t>Non solo: talvolta, la condanna dell’innocente dipende dagli errori (di valutazione, di elaborazione dei risultati, o di rappresentazione dei medesimi) commessi dai </a:t>
          </a:r>
          <a:r>
            <a:rPr lang="it-IT" sz="1400" b="1" i="0" dirty="0"/>
            <a:t>medesimi esperti</a:t>
          </a:r>
          <a:r>
            <a:rPr lang="it-IT" sz="1400" b="0" i="0" dirty="0"/>
            <a:t> chiamati a esporre nel processo i risultati dei propri accertamenti tecnici</a:t>
          </a:r>
          <a:r>
            <a:rPr lang="it-IT" sz="1400" b="0" i="1" dirty="0"/>
            <a:t>.</a:t>
          </a:r>
          <a:endParaRPr lang="en-US" sz="1400" dirty="0"/>
        </a:p>
      </dgm:t>
    </dgm:pt>
    <dgm:pt modelId="{9983A719-C09B-4C11-88D6-88D1CD048B0B}" type="parTrans" cxnId="{66725704-14B5-447A-9084-D96A5BD7E438}">
      <dgm:prSet/>
      <dgm:spPr/>
      <dgm:t>
        <a:bodyPr/>
        <a:lstStyle/>
        <a:p>
          <a:endParaRPr lang="en-US"/>
        </a:p>
      </dgm:t>
    </dgm:pt>
    <dgm:pt modelId="{F8732646-D770-4966-98F5-789EDA34BE24}" type="sibTrans" cxnId="{66725704-14B5-447A-9084-D96A5BD7E438}">
      <dgm:prSet/>
      <dgm:spPr/>
      <dgm:t>
        <a:bodyPr/>
        <a:lstStyle/>
        <a:p>
          <a:endParaRPr lang="en-US"/>
        </a:p>
      </dgm:t>
    </dgm:pt>
    <dgm:pt modelId="{4255DB26-8D01-45F7-B483-9737F74202F0}">
      <dgm:prSet/>
      <dgm:spPr/>
      <dgm:t>
        <a:bodyPr/>
        <a:lstStyle/>
        <a:p>
          <a:pPr algn="just">
            <a:lnSpc>
              <a:spcPct val="100000"/>
            </a:lnSpc>
          </a:pPr>
          <a:r>
            <a:rPr lang="it-IT" b="0" i="0" dirty="0"/>
            <a:t>Ancora, «può accadere che il consulente </a:t>
          </a:r>
          <a:r>
            <a:rPr lang="it-IT" b="1" i="0" dirty="0"/>
            <a:t>sottovaluti, minimizzi od ometta</a:t>
          </a:r>
          <a:r>
            <a:rPr lang="it-IT" b="0" i="0" dirty="0"/>
            <a:t> di evidenziare la rilevanza di un accertamento tecnico il cui risultato dovrebbe portare a espungere un dato soggetto dall’elenco degli indiziati […] Altre volte l’esperto </a:t>
          </a:r>
          <a:r>
            <a:rPr lang="it-IT" b="1" i="0" dirty="0"/>
            <a:t>non dà conto dei limiti</a:t>
          </a:r>
          <a:r>
            <a:rPr lang="it-IT" b="0" i="0" dirty="0"/>
            <a:t> connessi ai metodi impiegati per l’analisi, come ad esempio i tassi di errore, la percentuale dei casi in cui è stato possibile accertare la validità di quella determinata procedura e di quelli in cui, al contrario, tale verifica è risultata impossibile»</a:t>
          </a:r>
          <a:endParaRPr lang="en-US" dirty="0"/>
        </a:p>
      </dgm:t>
    </dgm:pt>
    <dgm:pt modelId="{1FA206F1-31A2-481B-8AEB-6E0D8674BCDA}" type="parTrans" cxnId="{46341BE1-563A-4339-A57D-8F1D6B2C0438}">
      <dgm:prSet/>
      <dgm:spPr/>
      <dgm:t>
        <a:bodyPr/>
        <a:lstStyle/>
        <a:p>
          <a:endParaRPr lang="en-US"/>
        </a:p>
      </dgm:t>
    </dgm:pt>
    <dgm:pt modelId="{2D93AD4B-F9E4-4563-AEC5-24F5CE98BD97}" type="sibTrans" cxnId="{46341BE1-563A-4339-A57D-8F1D6B2C0438}">
      <dgm:prSet/>
      <dgm:spPr/>
      <dgm:t>
        <a:bodyPr/>
        <a:lstStyle/>
        <a:p>
          <a:endParaRPr lang="en-US"/>
        </a:p>
      </dgm:t>
    </dgm:pt>
    <dgm:pt modelId="{C6BCC0C9-5074-4E8E-B501-5BC031BF9B5F}" type="pres">
      <dgm:prSet presAssocID="{F5511A51-BCDB-4940-A868-54A2688F36E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3AA2746D-7D02-4F78-AB70-A241BCE6A9A6}" type="pres">
      <dgm:prSet presAssocID="{CADA806D-C36C-415A-BAAA-2E42538DCAAD}" presName="compNode" presStyleCnt="0"/>
      <dgm:spPr/>
    </dgm:pt>
    <dgm:pt modelId="{43042EC8-2745-4167-912B-14CCA352073E}" type="pres">
      <dgm:prSet presAssocID="{CADA806D-C36C-415A-BAAA-2E42538DCAAD}" presName="bgRect" presStyleLbl="bgShp" presStyleIdx="0" presStyleCnt="2" custLinFactNeighborX="-436" custLinFactNeighborY="-484"/>
      <dgm:spPr/>
    </dgm:pt>
    <dgm:pt modelId="{2726174E-84EA-4018-9D12-354F694A9070}" type="pres">
      <dgm:prSet presAssocID="{CADA806D-C36C-415A-BAAA-2E42538DCAA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xmlns="" id="0" name="" descr="Irritante"/>
        </a:ext>
      </dgm:extLst>
    </dgm:pt>
    <dgm:pt modelId="{7F7BE225-FB56-4CEF-9E61-0FF6F24E79CC}" type="pres">
      <dgm:prSet presAssocID="{CADA806D-C36C-415A-BAAA-2E42538DCAAD}" presName="spaceRect" presStyleCnt="0"/>
      <dgm:spPr/>
    </dgm:pt>
    <dgm:pt modelId="{29F4E579-B0B7-4195-8F6F-B0E3FDA97CCE}" type="pres">
      <dgm:prSet presAssocID="{CADA806D-C36C-415A-BAAA-2E42538DCAAD}" presName="parTx" presStyleLbl="revTx" presStyleIdx="0" presStyleCnt="2" custScaleX="100000">
        <dgm:presLayoutVars>
          <dgm:chMax val="0"/>
          <dgm:chPref val="0"/>
        </dgm:presLayoutVars>
      </dgm:prSet>
      <dgm:spPr/>
      <dgm:t>
        <a:bodyPr/>
        <a:lstStyle/>
        <a:p>
          <a:endParaRPr lang="it-IT"/>
        </a:p>
      </dgm:t>
    </dgm:pt>
    <dgm:pt modelId="{D8636BBE-1CCB-4D88-A37C-BCA10A68DEB0}" type="pres">
      <dgm:prSet presAssocID="{F8732646-D770-4966-98F5-789EDA34BE24}" presName="sibTrans" presStyleCnt="0"/>
      <dgm:spPr/>
    </dgm:pt>
    <dgm:pt modelId="{FB8877CA-4145-4A37-8D95-CD4FE5D192E6}" type="pres">
      <dgm:prSet presAssocID="{4255DB26-8D01-45F7-B483-9737F74202F0}" presName="compNode" presStyleCnt="0"/>
      <dgm:spPr/>
    </dgm:pt>
    <dgm:pt modelId="{62E95521-0BAF-4F2F-89EE-500FD876563D}" type="pres">
      <dgm:prSet presAssocID="{4255DB26-8D01-45F7-B483-9737F74202F0}" presName="bgRect" presStyleLbl="bgShp" presStyleIdx="1" presStyleCnt="2"/>
      <dgm:spPr/>
    </dgm:pt>
    <dgm:pt modelId="{12F7A706-15EA-4B58-80AC-7467D078B4D2}" type="pres">
      <dgm:prSet presAssocID="{4255DB26-8D01-45F7-B483-9737F74202F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xmlns="" id="0" name="" descr="Utente"/>
        </a:ext>
      </dgm:extLst>
    </dgm:pt>
    <dgm:pt modelId="{3B55793E-C5DF-4B1A-BD9E-71EB750D4F0B}" type="pres">
      <dgm:prSet presAssocID="{4255DB26-8D01-45F7-B483-9737F74202F0}" presName="spaceRect" presStyleCnt="0"/>
      <dgm:spPr/>
    </dgm:pt>
    <dgm:pt modelId="{C24C0CC8-6DA0-48DD-9170-0135302FF299}" type="pres">
      <dgm:prSet presAssocID="{4255DB26-8D01-45F7-B483-9737F74202F0}" presName="parTx" presStyleLbl="revTx" presStyleIdx="1" presStyleCnt="2" custScaleX="106042">
        <dgm:presLayoutVars>
          <dgm:chMax val="0"/>
          <dgm:chPref val="0"/>
        </dgm:presLayoutVars>
      </dgm:prSet>
      <dgm:spPr/>
      <dgm:t>
        <a:bodyPr/>
        <a:lstStyle/>
        <a:p>
          <a:endParaRPr lang="it-IT"/>
        </a:p>
      </dgm:t>
    </dgm:pt>
  </dgm:ptLst>
  <dgm:cxnLst>
    <dgm:cxn modelId="{39549DB5-FE10-48C2-8D92-6E587223E1F8}" type="presOf" srcId="{CADA806D-C36C-415A-BAAA-2E42538DCAAD}" destId="{29F4E579-B0B7-4195-8F6F-B0E3FDA97CCE}" srcOrd="0" destOrd="0" presId="urn:microsoft.com/office/officeart/2018/2/layout/IconVerticalSolidList"/>
    <dgm:cxn modelId="{8E30995F-F790-49AB-BDD8-28623DA7D4B1}" type="presOf" srcId="{4255DB26-8D01-45F7-B483-9737F74202F0}" destId="{C24C0CC8-6DA0-48DD-9170-0135302FF299}" srcOrd="0" destOrd="0" presId="urn:microsoft.com/office/officeart/2018/2/layout/IconVerticalSolidList"/>
    <dgm:cxn modelId="{46341BE1-563A-4339-A57D-8F1D6B2C0438}" srcId="{F5511A51-BCDB-4940-A868-54A2688F36E3}" destId="{4255DB26-8D01-45F7-B483-9737F74202F0}" srcOrd="1" destOrd="0" parTransId="{1FA206F1-31A2-481B-8AEB-6E0D8674BCDA}" sibTransId="{2D93AD4B-F9E4-4563-AEC5-24F5CE98BD97}"/>
    <dgm:cxn modelId="{66725704-14B5-447A-9084-D96A5BD7E438}" srcId="{F5511A51-BCDB-4940-A868-54A2688F36E3}" destId="{CADA806D-C36C-415A-BAAA-2E42538DCAAD}" srcOrd="0" destOrd="0" parTransId="{9983A719-C09B-4C11-88D6-88D1CD048B0B}" sibTransId="{F8732646-D770-4966-98F5-789EDA34BE24}"/>
    <dgm:cxn modelId="{EDB6E765-3008-4605-96C7-B7599142F72A}" type="presOf" srcId="{F5511A51-BCDB-4940-A868-54A2688F36E3}" destId="{C6BCC0C9-5074-4E8E-B501-5BC031BF9B5F}" srcOrd="0" destOrd="0" presId="urn:microsoft.com/office/officeart/2018/2/layout/IconVerticalSolidList"/>
    <dgm:cxn modelId="{BA9B4238-BB39-4BBD-A4DD-E61A75BB271C}" type="presParOf" srcId="{C6BCC0C9-5074-4E8E-B501-5BC031BF9B5F}" destId="{3AA2746D-7D02-4F78-AB70-A241BCE6A9A6}" srcOrd="0" destOrd="0" presId="urn:microsoft.com/office/officeart/2018/2/layout/IconVerticalSolidList"/>
    <dgm:cxn modelId="{393DEE51-F2BD-41BE-8CDE-30F90BE9F65F}" type="presParOf" srcId="{3AA2746D-7D02-4F78-AB70-A241BCE6A9A6}" destId="{43042EC8-2745-4167-912B-14CCA352073E}" srcOrd="0" destOrd="0" presId="urn:microsoft.com/office/officeart/2018/2/layout/IconVerticalSolidList"/>
    <dgm:cxn modelId="{851D8103-CD5D-4332-8450-B890BB841A34}" type="presParOf" srcId="{3AA2746D-7D02-4F78-AB70-A241BCE6A9A6}" destId="{2726174E-84EA-4018-9D12-354F694A9070}" srcOrd="1" destOrd="0" presId="urn:microsoft.com/office/officeart/2018/2/layout/IconVerticalSolidList"/>
    <dgm:cxn modelId="{35745B2F-1C22-4787-8431-26E02603DE8E}" type="presParOf" srcId="{3AA2746D-7D02-4F78-AB70-A241BCE6A9A6}" destId="{7F7BE225-FB56-4CEF-9E61-0FF6F24E79CC}" srcOrd="2" destOrd="0" presId="urn:microsoft.com/office/officeart/2018/2/layout/IconVerticalSolidList"/>
    <dgm:cxn modelId="{D8B0D7FC-A889-48E5-A046-2D550C81E508}" type="presParOf" srcId="{3AA2746D-7D02-4F78-AB70-A241BCE6A9A6}" destId="{29F4E579-B0B7-4195-8F6F-B0E3FDA97CCE}" srcOrd="3" destOrd="0" presId="urn:microsoft.com/office/officeart/2018/2/layout/IconVerticalSolidList"/>
    <dgm:cxn modelId="{F51EC2A4-906C-46BE-8093-8539027522EC}" type="presParOf" srcId="{C6BCC0C9-5074-4E8E-B501-5BC031BF9B5F}" destId="{D8636BBE-1CCB-4D88-A37C-BCA10A68DEB0}" srcOrd="1" destOrd="0" presId="urn:microsoft.com/office/officeart/2018/2/layout/IconVerticalSolidList"/>
    <dgm:cxn modelId="{1CFB270C-6732-4A94-92F2-643C4A53D2B3}" type="presParOf" srcId="{C6BCC0C9-5074-4E8E-B501-5BC031BF9B5F}" destId="{FB8877CA-4145-4A37-8D95-CD4FE5D192E6}" srcOrd="2" destOrd="0" presId="urn:microsoft.com/office/officeart/2018/2/layout/IconVerticalSolidList"/>
    <dgm:cxn modelId="{E5F62955-69DE-462D-A5F8-59F516611A8D}" type="presParOf" srcId="{FB8877CA-4145-4A37-8D95-CD4FE5D192E6}" destId="{62E95521-0BAF-4F2F-89EE-500FD876563D}" srcOrd="0" destOrd="0" presId="urn:microsoft.com/office/officeart/2018/2/layout/IconVerticalSolidList"/>
    <dgm:cxn modelId="{4D16EFB2-827D-432B-B825-A6ECB68C0613}" type="presParOf" srcId="{FB8877CA-4145-4A37-8D95-CD4FE5D192E6}" destId="{12F7A706-15EA-4B58-80AC-7467D078B4D2}" srcOrd="1" destOrd="0" presId="urn:microsoft.com/office/officeart/2018/2/layout/IconVerticalSolidList"/>
    <dgm:cxn modelId="{98F422B2-D013-47FE-A02D-53FDC7BFB2CE}" type="presParOf" srcId="{FB8877CA-4145-4A37-8D95-CD4FE5D192E6}" destId="{3B55793E-C5DF-4B1A-BD9E-71EB750D4F0B}" srcOrd="2" destOrd="0" presId="urn:microsoft.com/office/officeart/2018/2/layout/IconVerticalSolidList"/>
    <dgm:cxn modelId="{C5035F78-4BBF-4FFD-9E18-1629AE155C0F}" type="presParOf" srcId="{FB8877CA-4145-4A37-8D95-CD4FE5D192E6}" destId="{C24C0CC8-6DA0-48DD-9170-0135302FF29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042EC8-2745-4167-912B-14CCA352073E}">
      <dsp:nvSpPr>
        <dsp:cNvPr id="0" name=""/>
        <dsp:cNvSpPr/>
      </dsp:nvSpPr>
      <dsp:spPr>
        <a:xfrm>
          <a:off x="-68280" y="158746"/>
          <a:ext cx="7315200" cy="21975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26174E-84EA-4018-9D12-354F694A9070}">
      <dsp:nvSpPr>
        <dsp:cNvPr id="0" name=""/>
        <dsp:cNvSpPr/>
      </dsp:nvSpPr>
      <dsp:spPr>
        <a:xfrm>
          <a:off x="596467" y="663823"/>
          <a:ext cx="1210997" cy="120863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F4E579-B0B7-4195-8F6F-B0E3FDA97CCE}">
      <dsp:nvSpPr>
        <dsp:cNvPr id="0" name=""/>
        <dsp:cNvSpPr/>
      </dsp:nvSpPr>
      <dsp:spPr>
        <a:xfrm>
          <a:off x="2472212" y="169382"/>
          <a:ext cx="4767249" cy="2199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798" tIns="232798" rIns="232798" bIns="232798" numCol="1" spcCol="1270" anchor="ctr" anchorCtr="0">
          <a:noAutofit/>
        </a:bodyPr>
        <a:lstStyle/>
        <a:p>
          <a:pPr lvl="0" algn="just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it-IT" sz="1400" b="0" i="0" kern="1200" dirty="0"/>
            <a:t>Non solo: talvolta, la condanna dell’innocente dipende dagli errori (di valutazione, di elaborazione dei risultati, o di rappresentazione dei medesimi) commessi dai </a:t>
          </a:r>
          <a:r>
            <a:rPr lang="it-IT" sz="1400" b="1" i="0" kern="1200" dirty="0"/>
            <a:t>medesimi esperti</a:t>
          </a:r>
          <a:r>
            <a:rPr lang="it-IT" sz="1400" b="0" i="0" kern="1200" dirty="0"/>
            <a:t> chiamati a esporre nel processo i risultati dei propri accertamenti tecnici</a:t>
          </a:r>
          <a:r>
            <a:rPr lang="it-IT" sz="1400" b="0" i="1" kern="1200" dirty="0"/>
            <a:t>.</a:t>
          </a:r>
          <a:endParaRPr lang="en-US" sz="1400" kern="1200" dirty="0"/>
        </a:p>
      </dsp:txBody>
      <dsp:txXfrm>
        <a:off x="2472212" y="169382"/>
        <a:ext cx="4767249" cy="2199662"/>
      </dsp:txXfrm>
    </dsp:sp>
    <dsp:sp modelId="{62E95521-0BAF-4F2F-89EE-500FD876563D}">
      <dsp:nvSpPr>
        <dsp:cNvPr id="0" name=""/>
        <dsp:cNvSpPr/>
      </dsp:nvSpPr>
      <dsp:spPr>
        <a:xfrm>
          <a:off x="-68280" y="2751595"/>
          <a:ext cx="7315200" cy="219751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F7A706-15EA-4B58-80AC-7467D078B4D2}">
      <dsp:nvSpPr>
        <dsp:cNvPr id="0" name=""/>
        <dsp:cNvSpPr/>
      </dsp:nvSpPr>
      <dsp:spPr>
        <a:xfrm>
          <a:off x="596467" y="3246035"/>
          <a:ext cx="1210997" cy="12086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C0CC8-6DA0-48DD-9170-0135302FF299}">
      <dsp:nvSpPr>
        <dsp:cNvPr id="0" name=""/>
        <dsp:cNvSpPr/>
      </dsp:nvSpPr>
      <dsp:spPr>
        <a:xfrm>
          <a:off x="2328194" y="2751595"/>
          <a:ext cx="5055286" cy="2199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798" tIns="232798" rIns="232798" bIns="232798" numCol="1" spcCol="1270" anchor="ctr" anchorCtr="0">
          <a:noAutofit/>
        </a:bodyPr>
        <a:lstStyle/>
        <a:p>
          <a:pPr lvl="0" algn="just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it-IT" sz="1400" b="0" i="0" kern="1200" dirty="0"/>
            <a:t>Ancora, «può accadere che il consulente </a:t>
          </a:r>
          <a:r>
            <a:rPr lang="it-IT" sz="1400" b="1" i="0" kern="1200" dirty="0"/>
            <a:t>sottovaluti, minimizzi od ometta</a:t>
          </a:r>
          <a:r>
            <a:rPr lang="it-IT" sz="1400" b="0" i="0" kern="1200" dirty="0"/>
            <a:t> di evidenziare la rilevanza di un accertamento tecnico il cui risultato dovrebbe portare a espungere un dato soggetto dall’elenco degli indiziati […] Altre volte l’esperto </a:t>
          </a:r>
          <a:r>
            <a:rPr lang="it-IT" sz="1400" b="1" i="0" kern="1200" dirty="0"/>
            <a:t>non dà conto dei limiti</a:t>
          </a:r>
          <a:r>
            <a:rPr lang="it-IT" sz="1400" b="0" i="0" kern="1200" dirty="0"/>
            <a:t> connessi ai metodi impiegati per l’analisi, come ad esempio i tassi di errore, la percentuale dei casi in cui è stato possibile accertare la validità di quella determinata procedura e di quelli in cui, al contrario, tale verifica è risultata impossibile»</a:t>
          </a:r>
          <a:endParaRPr lang="en-US" sz="1400" kern="1200" dirty="0"/>
        </a:p>
      </dsp:txBody>
      <dsp:txXfrm>
        <a:off x="2328194" y="2751595"/>
        <a:ext cx="5055286" cy="2199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D6EB53-0E0B-472D-AFE6-31EACBD2EF72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62DFB-0D73-4595-A4F5-DC2AF42A448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998102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irittopenaleuomo.org/progetti_dpu/la-lotta-agli-errori-giudiziari-innocence-project-e-lesempio-degli-stati-uniti-damerica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rrorigiudiziari.com/caso-tortora-storia/" TargetMode="External"/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mpi.it/storia-di-giuseppe-gullotta-assolto-dopo-ventuno-anni-di-carcere/" TargetMode="External"/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rrorigiudiziari.com/zuncheddu-errore-giudiziario-italiano-piu-grave-di-sempre/" TargetMode="External"/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920863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Carnelutti, Il problema carcerario, in Jus, 1956, 80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89187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highlight>
                  <a:srgbClr val="FFFF00"/>
                </a:highlight>
              </a:rPr>
              <a:t>Pisapia, </a:t>
            </a:r>
            <a:r>
              <a:rPr lang="it-IT" dirty="0"/>
              <a:t>voce Errore Giudiziario (Riparazione del). Il diritto Processuale Penale, in Enc. Giur. Treccani, XIII, Roma, 1989,1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5439099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Fonte: </a:t>
            </a:r>
            <a:r>
              <a:rPr lang="it-IT" dirty="0" err="1"/>
              <a:t>Gialuz</a:t>
            </a:r>
            <a:r>
              <a:rPr lang="it-IT" dirty="0"/>
              <a:t>-Della Torre, Giustizia per nessuno, 2022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469799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="0" i="1" dirty="0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Barry </a:t>
            </a:r>
            <a:r>
              <a:rPr lang="it-IT" b="0" i="1" dirty="0" err="1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Scheck</a:t>
            </a:r>
            <a:r>
              <a:rPr lang="it-IT" b="0" i="1" dirty="0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 e Peter </a:t>
            </a:r>
            <a:r>
              <a:rPr lang="it-IT" b="0" i="1" dirty="0" err="1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Neufeld</a:t>
            </a:r>
            <a:r>
              <a:rPr lang="it-IT" b="0" i="1" dirty="0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en-US" b="0" i="1" dirty="0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Innocence Project, Benjamin Cardozo School of Law </a:t>
            </a:r>
            <a:r>
              <a:rPr lang="en-US" b="0" i="1" dirty="0" err="1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della</a:t>
            </a:r>
            <a:r>
              <a:rPr lang="en-US" b="0" i="1" dirty="0">
                <a:solidFill>
                  <a:srgbClr val="2A2323"/>
                </a:solidFill>
                <a:effectLst/>
                <a:latin typeface="Roboto" panose="02000000000000000000" pitchFamily="2" charset="0"/>
              </a:rPr>
              <a:t> Yeshiva University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603772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School of </a:t>
            </a:r>
            <a:r>
              <a:rPr lang="it-IT" dirty="0" err="1"/>
              <a:t>Law</a:t>
            </a:r>
            <a:r>
              <a:rPr lang="it-IT" dirty="0"/>
              <a:t>, University of Michigan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751238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Global </a:t>
            </a:r>
            <a:r>
              <a:rPr lang="it-IT" dirty="0" err="1"/>
              <a:t>innocence</a:t>
            </a:r>
            <a:r>
              <a:rPr lang="it-IT" dirty="0"/>
              <a:t> </a:t>
            </a:r>
            <a:r>
              <a:rPr lang="it-IT" dirty="0" err="1"/>
              <a:t>movement</a:t>
            </a:r>
            <a:r>
              <a:rPr lang="it-IT" dirty="0"/>
              <a:t> after George </a:t>
            </a:r>
            <a:r>
              <a:rPr lang="it-IT" dirty="0" err="1"/>
              <a:t>Floyds’s</a:t>
            </a:r>
            <a:r>
              <a:rPr lang="it-IT" dirty="0"/>
              <a:t> </a:t>
            </a:r>
            <a:r>
              <a:rPr lang="it-IT" dirty="0" err="1"/>
              <a:t>death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872712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Arcieri, </a:t>
            </a:r>
            <a:r>
              <a:rPr lang="it-IT" b="1" i="0" dirty="0">
                <a:solidFill>
                  <a:srgbClr val="262626"/>
                </a:solidFill>
                <a:effectLst/>
                <a:latin typeface="Playfair Display" panose="00000500000000000000" pitchFamily="2" charset="0"/>
              </a:rPr>
              <a:t>La lotta agli errori giudiziari. </a:t>
            </a:r>
            <a:r>
              <a:rPr lang="it-IT" b="1" i="0" dirty="0" err="1">
                <a:solidFill>
                  <a:srgbClr val="262626"/>
                </a:solidFill>
                <a:effectLst/>
                <a:latin typeface="Playfair Display" panose="00000500000000000000" pitchFamily="2" charset="0"/>
              </a:rPr>
              <a:t>Innocence</a:t>
            </a:r>
            <a:r>
              <a:rPr lang="it-IT" b="1" i="0" dirty="0">
                <a:solidFill>
                  <a:srgbClr val="262626"/>
                </a:solidFill>
                <a:effectLst/>
                <a:latin typeface="Playfair Display" panose="00000500000000000000" pitchFamily="2" charset="0"/>
              </a:rPr>
              <a:t> Project e l’esempio degli Stati Uniti d’America, </a:t>
            </a:r>
            <a:r>
              <a:rPr lang="it-IT" dirty="0">
                <a:hlinkClick r:id="rId3"/>
              </a:rPr>
              <a:t>La lotta agli errori giudiziari. </a:t>
            </a:r>
            <a:r>
              <a:rPr lang="it-IT" dirty="0" err="1">
                <a:hlinkClick r:id="rId3"/>
              </a:rPr>
              <a:t>Innocence</a:t>
            </a:r>
            <a:r>
              <a:rPr lang="it-IT" dirty="0">
                <a:hlinkClick r:id="rId3"/>
              </a:rPr>
              <a:t> Project e l’esempio degli Stati Uniti d’America | DPU | Diritto Penale e Uomo (dirittopenaleuomo.org)</a:t>
            </a:r>
            <a:endParaRPr lang="it-IT" b="1" i="0" dirty="0">
              <a:solidFill>
                <a:srgbClr val="262626"/>
              </a:solidFill>
              <a:effectLst/>
              <a:latin typeface="Playfair Display" panose="00000500000000000000" pitchFamily="2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172396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hlinkClick r:id="rId3"/>
              </a:rPr>
              <a:t>Il caso Tortora, ecco cosa fu davvero - Errori giudiziari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564458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hlinkClick r:id="rId3"/>
              </a:rPr>
              <a:t>Storia di Giuseppe Gullotta, assolto dopo ventuno anni di carcere - Tempi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763062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hlinkClick r:id="rId3"/>
              </a:rPr>
              <a:t>Il caso Zuncheddu, l'errore giudiziario più grave della storia italiana - Errori giudiziari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34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92722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Luparia, L’errore giudiziario, 2017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262DFB-0D73-4595-A4F5-DC2AF42A448C}" type="slidenum">
              <a:rPr lang="it-IT" smtClean="0"/>
              <a:pPr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759267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590231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91142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6677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1771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80642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17134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673974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533363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896826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16359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212788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49A426C-65C5-4992-AA5C-0F0CAB2BCC0A}" type="datetimeFigureOut">
              <a:rPr lang="it-IT" smtClean="0"/>
              <a:pPr/>
              <a:t>15/12/2023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B5DCE13A-9678-455D-8C37-BED33EB153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4824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innocencenetwork.org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sv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8F7A3CCC-9EF9-F61D-E5A4-07F003D66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84398" y="1298448"/>
            <a:ext cx="7315200" cy="3255264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chemeClr val="tx2"/>
                </a:solidFill>
              </a:rPr>
              <a:t>ERRORE GIUDIZIARIO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xmlns="" id="{B3D16A63-D6CE-5B59-1341-83CE9E534D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84397" y="4670246"/>
            <a:ext cx="6714232" cy="914400"/>
          </a:xfrm>
        </p:spPr>
        <p:txBody>
          <a:bodyPr>
            <a:normAutofit/>
          </a:bodyPr>
          <a:lstStyle/>
          <a:p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5390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Lampadina su sfondo giallo con cavo e fasci di luce disegnati">
            <a:extLst>
              <a:ext uri="{FF2B5EF4-FFF2-40B4-BE49-F238E27FC236}">
                <a16:creationId xmlns:a16="http://schemas.microsoft.com/office/drawing/2014/main" xmlns="" id="{DBB703F9-6998-50AA-7DE8-B327895BBA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6568" r="-1" b="1944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spc="-100" dirty="0"/>
              <a:t>QUANTI SONO GLI ERRORI GIUDIZIARI IN ITALIA?</a:t>
            </a:r>
          </a:p>
        </p:txBody>
      </p:sp>
    </p:spTree>
    <p:extLst>
      <p:ext uri="{BB962C8B-B14F-4D97-AF65-F5344CB8AC3E}">
        <p14:creationId xmlns:p14="http://schemas.microsoft.com/office/powerpoint/2010/main" xmlns="" val="233345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EB0771D-F4E7-5659-D664-9240FCB37E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r="25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E9A18A1F-15DB-9F3C-F765-106FA3DD1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/>
              <a:t>L’opinione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B5E40ECF-002E-36A2-EB76-3C0F80CF5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dirty="0"/>
              <a:t>Carnelutti diceva che questa è una domanda che «di solito non si pongono né l’uomo della scienza, né l’uomo strada»</a:t>
            </a:r>
          </a:p>
          <a:p>
            <a:pPr marL="0" indent="0">
              <a:buNone/>
            </a:pPr>
            <a:endParaRPr lang="it-IT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374230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xmlns="" id="{4102E8E4-3982-4884-AA0F-68EC37047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2FC2D46-AA9E-5FD9-38EC-354FBFBFC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0736" y="1405464"/>
            <a:ext cx="3242383" cy="4690532"/>
          </a:xfrm>
        </p:spPr>
        <p:txBody>
          <a:bodyPr anchor="b">
            <a:normAutofit/>
          </a:bodyPr>
          <a:lstStyle/>
          <a:p>
            <a:pPr algn="r"/>
            <a:r>
              <a:rPr lang="it-IT" dirty="0">
                <a:solidFill>
                  <a:schemeClr val="accent1"/>
                </a:solidFill>
              </a:rPr>
              <a:t>L’importanza di porsi questa domanda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1EB3F61-F91A-45E6-81DA-F22A4CBAC4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8"/>
            <a:ext cx="1286934" cy="5333999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75F1FD95-C285-A32A-4AA1-CD4441F1B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7802" y="1405464"/>
            <a:ext cx="6682071" cy="4690532"/>
          </a:xfrm>
        </p:spPr>
        <p:txBody>
          <a:bodyPr anchor="t"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Tuttavia, Pisapia sosteneva che questa è una domanda importante, «talmente importante da potersi dire, senza tema di esagerare, che </a:t>
            </a:r>
            <a:r>
              <a:rPr lang="it-IT" sz="2400" u="sng" dirty="0"/>
              <a:t>la funzionalità e la stessa credibilità di un sistema processuale dipende in gran parte dalla maggiore o minore idoneità dello stesso ad evitare l’errore giudiziario</a:t>
            </a:r>
            <a:r>
              <a:rPr lang="it-IT" sz="2400" dirty="0"/>
              <a:t>».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C0D1CB9A-4C6B-4843-B8E9-CD0071D37B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683988" y="767825"/>
            <a:ext cx="508012" cy="53281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3634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25D5C296-F4B1-4AE5-8EEB-9FEB7ED177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Punto esclamativo su uno sfondo giallo">
            <a:extLst>
              <a:ext uri="{FF2B5EF4-FFF2-40B4-BE49-F238E27FC236}">
                <a16:creationId xmlns:a16="http://schemas.microsoft.com/office/drawing/2014/main" xmlns="" id="{3ED73A61-0C86-6458-CBCC-4C56DC1C3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24981" r="-1" b="-1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C1ACE66-194D-48C4-A14A-6933B35283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>
              <a:lumMod val="50000"/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8" name="Titolo 7">
            <a:extLst>
              <a:ext uri="{FF2B5EF4-FFF2-40B4-BE49-F238E27FC236}">
                <a16:creationId xmlns:a16="http://schemas.microsoft.com/office/drawing/2014/main" xmlns="" id="{750846ED-B587-4804-4964-A66F8ACF2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Come </a:t>
            </a:r>
            <a:r>
              <a:rPr lang="en-US" sz="4600" spc="-1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</a:t>
            </a:r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600" spc="-1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può</a:t>
            </a:r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fare </a:t>
            </a:r>
            <a:r>
              <a:rPr lang="en-US" sz="4600" spc="-1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dunque</a:t>
            </a:r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a </a:t>
            </a:r>
            <a:r>
              <a:rPr lang="en-US" sz="4600" spc="-1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capire</a:t>
            </a:r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600" spc="-1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l’entità</a:t>
            </a:r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del </a:t>
            </a:r>
            <a:r>
              <a:rPr lang="en-US" sz="4600" spc="-1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fenomeno</a:t>
            </a:r>
            <a:r>
              <a:rPr lang="en-US" sz="4600" spc="-1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 </a:t>
            </a:r>
            <a:endParaRPr lang="en-US" sz="4600" spc="-1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D741AB8C-C923-20B3-0819-F06772156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4670246"/>
            <a:ext cx="3685069" cy="9144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Dipende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dalla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nozione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di «</a:t>
            </a: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errore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» </a:t>
            </a: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che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viene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adottata</a:t>
            </a:r>
            <a:endParaRPr lang="en-US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25B886A-7ED1-4B77-819B-76ACBEFB07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969402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Possibili definizioni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BDE002B-926A-3C71-68EE-07F6245910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AutoNum type="arabicParenR"/>
            </a:pPr>
            <a:r>
              <a:rPr lang="it-IT" sz="2400" dirty="0"/>
              <a:t>Errore è quello che si accerta attraverso la definizione di un’ingiusta condanna definitiva (art. 643-647 c.p.p.)</a:t>
            </a:r>
          </a:p>
          <a:p>
            <a:pPr marL="457200" indent="-457200" algn="just">
              <a:buAutoNum type="arabicParenR"/>
            </a:pPr>
            <a:r>
              <a:rPr lang="it-IT" sz="2400" dirty="0"/>
              <a:t>Errore non è solo quello di cui al punto 1), ma anche il caso di ingiusta detenzione  (art. 314-315 c.p.p.)</a:t>
            </a:r>
          </a:p>
          <a:p>
            <a:pPr marL="457200" indent="-457200" algn="just">
              <a:buAutoNum type="arabicParenR"/>
            </a:pPr>
            <a:r>
              <a:rPr lang="it-IT" sz="2400" dirty="0"/>
              <a:t>Errore è qualsiasi errore, sostanziale o procedurale, in cui incorra la giustizia </a:t>
            </a:r>
          </a:p>
          <a:p>
            <a:pPr marL="457200" indent="-457200">
              <a:buAutoNum type="arabicParenR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323379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643222AA-4EF1-427F-B292-FAF0CC05B9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pic>
        <p:nvPicPr>
          <p:cNvPr id="3" name="Immagine 2" descr="Immagine che contiene testo, Carattere, documento, schermata&#10;&#10;Descrizione generata automaticamente">
            <a:extLst>
              <a:ext uri="{FF2B5EF4-FFF2-40B4-BE49-F238E27FC236}">
                <a16:creationId xmlns:a16="http://schemas.microsoft.com/office/drawing/2014/main" xmlns="" id="{1DE2CDFF-F421-0F4C-93CE-9BA62AFEF1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467" y="2120513"/>
            <a:ext cx="7854685" cy="2611682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xmlns="" id="{FAB7EB8E-8A2B-48FD-BAC8-437293299F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492541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xmlns="" id="{2AC0255D-B7BE-F1EC-FCCF-83D1A38F0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Le statistiche sul punto non riescono tuttavia a fornire informazioni esaustive</a:t>
            </a:r>
          </a:p>
        </p:txBody>
      </p:sp>
      <p:sp>
        <p:nvSpPr>
          <p:cNvPr id="5" name="Segnaposto immagine 4">
            <a:extLst>
              <a:ext uri="{FF2B5EF4-FFF2-40B4-BE49-F238E27FC236}">
                <a16:creationId xmlns:a16="http://schemas.microsoft.com/office/drawing/2014/main" xmlns="" id="{930207E2-3EE7-756F-E1D5-63C39A82B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sz="2400" dirty="0"/>
              <a:t>1) I dati riguardano unicamente le cifre della riparazione per ingiusta detenzione ed errore giudiziario</a:t>
            </a:r>
          </a:p>
          <a:p>
            <a:pPr algn="just"/>
            <a:r>
              <a:rPr lang="it-IT" sz="2400" dirty="0"/>
              <a:t>2) Non si può procedere ad un illimitata ripetizione dei giudizi, per ragioni di economia processuale</a:t>
            </a:r>
          </a:p>
          <a:p>
            <a:pPr algn="just"/>
            <a:r>
              <a:rPr lang="it-IT" sz="2400" dirty="0"/>
              <a:t>3) Le statistiche prendono in considerazione la sola cifra emersa degli errori giudiziari, tralasciando le storie di coloro i quali decidono di non procedere con l’impugnazione</a:t>
            </a:r>
          </a:p>
          <a:p>
            <a:endParaRPr lang="it-IT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4967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0">
            <a:extLst>
              <a:ext uri="{FF2B5EF4-FFF2-40B4-BE49-F238E27FC236}">
                <a16:creationId xmlns:a16="http://schemas.microsoft.com/office/drawing/2014/main" xmlns="" id="{4F645BF8-7885-4398-80BC-4C0DF24F5C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xmlns="" id="{3212FB65-CD2B-4005-B910-132DCE19FC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21" name="Rectangle 14">
            <a:extLst>
              <a:ext uri="{FF2B5EF4-FFF2-40B4-BE49-F238E27FC236}">
                <a16:creationId xmlns:a16="http://schemas.microsoft.com/office/drawing/2014/main" xmlns="" id="{B5DC95B7-2A72-483B-BA19-2BE7512055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1C822AFE-7E96-4A51-9E55-FCAEACD213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850120" y="757325"/>
            <a:ext cx="4341880" cy="5329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2FC2D46-AA9E-5FD9-38EC-354FBFBFC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1390" y="1079770"/>
            <a:ext cx="3654857" cy="152724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Nuova attenzione al tema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9169EA61-C175-4B7E-807B-58199DEA7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pic>
        <p:nvPicPr>
          <p:cNvPr id="6" name="Immagine 5" descr="Immagine che contiene Viso umano, persona, schermata&#10;&#10;Descrizione generata automaticamente">
            <a:extLst>
              <a:ext uri="{FF2B5EF4-FFF2-40B4-BE49-F238E27FC236}">
                <a16:creationId xmlns:a16="http://schemas.microsoft.com/office/drawing/2014/main" xmlns="" id="{3B958BA3-68A4-BEEA-8BFA-6BCB432309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4515" y="1252287"/>
            <a:ext cx="6500974" cy="4339400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75F1FD95-C285-A32A-4AA1-CD4441F1B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61390" y="2607014"/>
            <a:ext cx="3654857" cy="31579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182880" algn="just">
              <a:lnSpc>
                <a:spcPct val="90000"/>
              </a:lnSpc>
              <a:buFont typeface="Wingdings 2" pitchFamily="18" charset="2"/>
              <a:buChar char=""/>
            </a:pPr>
            <a:r>
              <a:rPr lang="en-US" sz="2400" dirty="0"/>
              <a:t>1) </a:t>
            </a:r>
            <a:r>
              <a:rPr lang="en-US" sz="2400" dirty="0" err="1"/>
              <a:t>Liberare</a:t>
            </a:r>
            <a:r>
              <a:rPr lang="en-US" sz="2400" dirty="0"/>
              <a:t> </a:t>
            </a:r>
            <a:r>
              <a:rPr lang="en-US" sz="2400" dirty="0" err="1"/>
              <a:t>persone</a:t>
            </a:r>
            <a:r>
              <a:rPr lang="en-US" sz="2400" dirty="0"/>
              <a:t> </a:t>
            </a:r>
            <a:r>
              <a:rPr lang="en-US" sz="2400" dirty="0" err="1"/>
              <a:t>ingiustamente</a:t>
            </a:r>
            <a:r>
              <a:rPr lang="en-US" sz="2400" dirty="0"/>
              <a:t> </a:t>
            </a:r>
            <a:r>
              <a:rPr lang="en-US" sz="2400" dirty="0" err="1"/>
              <a:t>detenute</a:t>
            </a:r>
            <a:endParaRPr lang="en-US" sz="2400" dirty="0"/>
          </a:p>
          <a:p>
            <a:pPr indent="-182880" algn="just">
              <a:lnSpc>
                <a:spcPct val="90000"/>
              </a:lnSpc>
              <a:buFont typeface="Wingdings 2" pitchFamily="18" charset="2"/>
              <a:buChar char=""/>
            </a:pPr>
            <a:r>
              <a:rPr lang="en-US" sz="2400" dirty="0"/>
              <a:t>2) </a:t>
            </a:r>
            <a:r>
              <a:rPr lang="en-US" sz="2400" dirty="0" err="1"/>
              <a:t>Riformare</a:t>
            </a:r>
            <a:r>
              <a:rPr lang="en-US" sz="2400" dirty="0"/>
              <a:t> il </a:t>
            </a:r>
            <a:r>
              <a:rPr lang="en-US" sz="2400" dirty="0" err="1"/>
              <a:t>sistema</a:t>
            </a:r>
            <a:r>
              <a:rPr lang="en-US" sz="2400" dirty="0"/>
              <a:t> </a:t>
            </a:r>
            <a:r>
              <a:rPr lang="en-US" sz="2400" dirty="0" err="1"/>
              <a:t>della</a:t>
            </a:r>
            <a:r>
              <a:rPr lang="en-US" sz="2400" dirty="0"/>
              <a:t> </a:t>
            </a:r>
            <a:r>
              <a:rPr lang="en-US" sz="2400" dirty="0" err="1"/>
              <a:t>giustizia</a:t>
            </a:r>
            <a:r>
              <a:rPr lang="en-US" sz="2400" dirty="0"/>
              <a:t> </a:t>
            </a:r>
            <a:r>
              <a:rPr lang="en-US" sz="2400" dirty="0" err="1"/>
              <a:t>penale</a:t>
            </a:r>
            <a:r>
              <a:rPr lang="en-US" sz="2400" dirty="0"/>
              <a:t> </a:t>
            </a:r>
          </a:p>
          <a:p>
            <a:pPr indent="-182880">
              <a:lnSpc>
                <a:spcPct val="90000"/>
              </a:lnSpc>
              <a:buFont typeface="Wingdings 2" pitchFamily="18" charset="2"/>
              <a:buChar char="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548779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Rectangle 91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03" name="Rectangle 93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104" name="Rectangle 95">
            <a:extLst>
              <a:ext uri="{FF2B5EF4-FFF2-40B4-BE49-F238E27FC236}">
                <a16:creationId xmlns:a16="http://schemas.microsoft.com/office/drawing/2014/main" xmlns="" id="{EB8AA617-0537-4ED7-91B6-66511A6475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97">
            <a:extLst>
              <a:ext uri="{FF2B5EF4-FFF2-40B4-BE49-F238E27FC236}">
                <a16:creationId xmlns:a16="http://schemas.microsoft.com/office/drawing/2014/main" xmlns="" id="{C2E8BF1F-CE61-45C5-92AC-552D23176C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367639"/>
            <a:ext cx="11707367" cy="1852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xmlns="" id="{BE8BB4B0-D714-3C21-50C9-0ADB7AFEF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590661"/>
            <a:ext cx="10210862" cy="106569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spc="-100"/>
              <a:t>NATIONAL REGISTRY OF EXONERATION</a:t>
            </a: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xmlns="" id="{978D2A5D-8A61-5C33-2CEC-A53B3B238E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1" b="28095"/>
          <a:stretch/>
        </p:blipFill>
        <p:spPr>
          <a:xfrm>
            <a:off x="1069847" y="484632"/>
            <a:ext cx="10637520" cy="3759182"/>
          </a:xfrm>
          <a:prstGeom prst="rect">
            <a:avLst/>
          </a:prstGeom>
        </p:spPr>
      </p:pic>
      <p:sp>
        <p:nvSpPr>
          <p:cNvPr id="6" name="Segnaposto testo 5">
            <a:extLst>
              <a:ext uri="{FF2B5EF4-FFF2-40B4-BE49-F238E27FC236}">
                <a16:creationId xmlns:a16="http://schemas.microsoft.com/office/drawing/2014/main" xmlns="" id="{047A1490-B150-7DF0-75F4-C5E2554645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2920" y="2407298"/>
            <a:ext cx="2947482" cy="34989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182880">
              <a:lnSpc>
                <a:spcPct val="90000"/>
              </a:lnSpc>
              <a:buFont typeface="Wingdings 2" pitchFamily="18" charset="2"/>
              <a:buChar char="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609405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ABBB681-F4D2-40F2-ACC3-DE0B4B4880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86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xmlns="" id="{09388ED0-1FEF-4E11-B488-BD661D1AC1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5847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xmlns="" id="{8B1479DE-0D2F-E029-B9B3-75856D8CA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94805" y="1644764"/>
            <a:ext cx="10602391" cy="352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3587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ABBB681-F4D2-40F2-ACC3-DE0B4B4880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9388ED0-1FEF-4E11-B488-BD661D1AC1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5847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 descr="Immagine che contiene Viso umano, bianco e nero, aria aperta, edificio&#10;&#10;Descrizione generata automaticamente">
            <a:extLst>
              <a:ext uri="{FF2B5EF4-FFF2-40B4-BE49-F238E27FC236}">
                <a16:creationId xmlns:a16="http://schemas.microsoft.com/office/drawing/2014/main" xmlns="" id="{AAA31197-F471-1D81-2BB0-FDE2CD1BA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333" b="-1"/>
          <a:stretch/>
        </p:blipFill>
        <p:spPr>
          <a:xfrm>
            <a:off x="1409848" y="771434"/>
            <a:ext cx="9372304" cy="527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961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xmlns="" id="{B5DC95B7-2A72-483B-BA19-2BE7512055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C822AFE-7E96-4A51-9E55-FCAEACD213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850120" y="757325"/>
            <a:ext cx="4341880" cy="5329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2FC2D46-AA9E-5FD9-38EC-354FBFBFC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1390" y="1079770"/>
            <a:ext cx="3654857" cy="1527244"/>
          </a:xfrm>
        </p:spPr>
        <p:txBody>
          <a:bodyPr>
            <a:normAutofit/>
          </a:bodyPr>
          <a:lstStyle/>
          <a:p>
            <a:endParaRPr lang="it-IT" sz="3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9169EA61-C175-4B7E-807B-58199DEA7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pic>
        <p:nvPicPr>
          <p:cNvPr id="5" name="Segnaposto contenuto 4" descr="Immagine che contiene testo, schermata, Carattere, Rettangolo">
            <a:extLst>
              <a:ext uri="{FF2B5EF4-FFF2-40B4-BE49-F238E27FC236}">
                <a16:creationId xmlns:a16="http://schemas.microsoft.com/office/drawing/2014/main" xmlns="" id="{59D9B283-393F-85E8-F6D3-3FF11F230E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1055" y="757325"/>
            <a:ext cx="5347894" cy="5329325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7F3C36D6-12D9-6B55-FD48-2A0FF1C46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90114" y="1079770"/>
            <a:ext cx="3984172" cy="4685148"/>
          </a:xfrm>
        </p:spPr>
        <p:txBody>
          <a:bodyPr anchor="t">
            <a:noAutofit/>
          </a:bodyPr>
          <a:lstStyle/>
          <a:p>
            <a:pPr algn="just"/>
            <a:r>
              <a:rPr lang="it-IT" sz="2400" b="0" i="0" dirty="0">
                <a:solidFill>
                  <a:srgbClr val="FFFFFF"/>
                </a:solidFill>
                <a:effectLst/>
              </a:rPr>
              <a:t>Nel corso degli anni, l’attività di </a:t>
            </a:r>
            <a:r>
              <a:rPr lang="it-IT" sz="2400" b="0" i="0" dirty="0" err="1">
                <a:solidFill>
                  <a:srgbClr val="FFFFFF"/>
                </a:solidFill>
                <a:effectLst/>
              </a:rPr>
              <a:t>Innocence</a:t>
            </a:r>
            <a:r>
              <a:rPr lang="it-IT" sz="2400" b="0" i="0" dirty="0">
                <a:solidFill>
                  <a:srgbClr val="FFFFFF"/>
                </a:solidFill>
                <a:effectLst/>
              </a:rPr>
              <a:t> Project si estesa anche oltre il confine degli Stati Uniti: esiste oggi un </a:t>
            </a:r>
            <a:r>
              <a:rPr lang="it-IT" sz="2400" b="0" i="1" dirty="0">
                <a:solidFill>
                  <a:srgbClr val="FFFFFF"/>
                </a:solidFill>
                <a:effectLst/>
              </a:rPr>
              <a:t>network</a:t>
            </a:r>
            <a:r>
              <a:rPr lang="it-IT" sz="2400" b="0" i="0" dirty="0">
                <a:solidFill>
                  <a:srgbClr val="FFFFFF"/>
                </a:solidFill>
                <a:effectLst/>
              </a:rPr>
              <a:t> mondiale (</a:t>
            </a:r>
            <a:r>
              <a:rPr lang="it-IT" sz="2400" b="1" i="0" u="sng" strike="noStrike" dirty="0">
                <a:solidFill>
                  <a:srgbClr val="FFFFFF"/>
                </a:solidFill>
                <a:effectLst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The </a:t>
            </a:r>
            <a:r>
              <a:rPr lang="it-IT" sz="2400" b="1" i="0" u="sng" strike="noStrike" dirty="0" err="1">
                <a:solidFill>
                  <a:srgbClr val="FFFFFF"/>
                </a:solidFill>
                <a:effectLst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Innocence</a:t>
            </a:r>
            <a:r>
              <a:rPr lang="it-IT" sz="2400" b="1" i="0" u="sng" strike="noStrike" dirty="0">
                <a:solidFill>
                  <a:srgbClr val="FFFFFF"/>
                </a:solidFill>
                <a:effectLst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Network</a:t>
            </a:r>
            <a:r>
              <a:rPr lang="it-IT" sz="2400" b="0" i="0" u="sng" dirty="0">
                <a:solidFill>
                  <a:srgbClr val="FFFFFF"/>
                </a:solidFill>
                <a:effectLst/>
              </a:rPr>
              <a:t>), </a:t>
            </a:r>
            <a:r>
              <a:rPr lang="it-IT" sz="2400" b="0" i="0" dirty="0">
                <a:solidFill>
                  <a:srgbClr val="FFFFFF"/>
                </a:solidFill>
                <a:effectLst/>
              </a:rPr>
              <a:t>composto da 69 organizzazioni in tutto il globo mosse dai medesimi obiettivi: Taiwan, Australia, Nuova Zelanda, Argentina, Sudafrica, Israele, Italia, Irlanda, Francia e Paesi Bassi.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3618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xmlns="" id="{696A55C8-89F1-439D-863D-E208C0AC88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Persona che sale le scale">
            <a:extLst>
              <a:ext uri="{FF2B5EF4-FFF2-40B4-BE49-F238E27FC236}">
                <a16:creationId xmlns:a16="http://schemas.microsoft.com/office/drawing/2014/main" xmlns="" id="{3C91D753-E3E6-1CBE-0F94-D7E985DB64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7215" r="9092" b="16158"/>
          <a:stretch/>
        </p:blipFill>
        <p:spPr>
          <a:xfrm>
            <a:off x="-7913" y="0"/>
            <a:ext cx="12188932" cy="6858000"/>
          </a:xfrm>
          <a:prstGeom prst="rect">
            <a:avLst/>
          </a:prstGeom>
        </p:spPr>
      </p:pic>
      <p:sp>
        <p:nvSpPr>
          <p:cNvPr id="31" name="Rectangle 26">
            <a:extLst>
              <a:ext uri="{FF2B5EF4-FFF2-40B4-BE49-F238E27FC236}">
                <a16:creationId xmlns:a16="http://schemas.microsoft.com/office/drawing/2014/main" xmlns="" id="{E4A1FD7E-EAEC-40B9-B75B-432F9DA75B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609599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2" y="492926"/>
            <a:ext cx="5218209" cy="1255469"/>
          </a:xfrm>
        </p:spPr>
        <p:txBody>
          <a:bodyPr>
            <a:normAutofit/>
          </a:bodyPr>
          <a:lstStyle/>
          <a:p>
            <a:r>
              <a:rPr lang="it-IT" dirty="0"/>
              <a:t>E in Italia?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D741AB8C-C923-20B3-0819-F06772156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81" y="1578428"/>
            <a:ext cx="5943505" cy="4380724"/>
          </a:xfrm>
        </p:spPr>
        <p:txBody>
          <a:bodyPr anchor="t">
            <a:normAutofit lnSpcReduction="10000"/>
          </a:bodyPr>
          <a:lstStyle/>
          <a:p>
            <a:pPr algn="just"/>
            <a:r>
              <a:rPr lang="it-IT" sz="2400" dirty="0">
                <a:solidFill>
                  <a:srgbClr val="FFFFFF"/>
                </a:solidFill>
              </a:rPr>
              <a:t>La situazione è andata migliorando grazie all’attivismo di associazioni private </a:t>
            </a:r>
          </a:p>
          <a:p>
            <a:pPr marL="457200" indent="-457200" algn="just">
              <a:buAutoNum type="arabicParenR"/>
            </a:pPr>
            <a:r>
              <a:rPr lang="it-IT" sz="2400" b="1" dirty="0">
                <a:solidFill>
                  <a:srgbClr val="FFFFFF"/>
                </a:solidFill>
              </a:rPr>
              <a:t>-Errorigiudiziari.com(Lattanzi, Maimone)</a:t>
            </a:r>
          </a:p>
          <a:p>
            <a:pPr marL="457200" indent="-457200" algn="just">
              <a:buAutoNum type="arabicParenR"/>
            </a:pPr>
            <a:r>
              <a:rPr lang="it-IT" sz="2400" dirty="0">
                <a:solidFill>
                  <a:srgbClr val="FFFFFF"/>
                </a:solidFill>
              </a:rPr>
              <a:t>- Associazione nazionale vittime errori giudiziari </a:t>
            </a:r>
          </a:p>
          <a:p>
            <a:pPr marL="457200" indent="-457200" algn="just">
              <a:buAutoNum type="arabicParenR"/>
            </a:pPr>
            <a:endParaRPr lang="it-IT" sz="2400" dirty="0">
              <a:solidFill>
                <a:srgbClr val="FFFFFF"/>
              </a:solidFill>
            </a:endParaRPr>
          </a:p>
          <a:p>
            <a:pPr algn="just"/>
            <a:r>
              <a:rPr lang="it-IT" sz="2400" dirty="0">
                <a:solidFill>
                  <a:srgbClr val="FFFFFF"/>
                </a:solidFill>
              </a:rPr>
              <a:t>Importante inoltre il ruolo svolto </a:t>
            </a:r>
            <a:r>
              <a:rPr lang="it-IT" sz="2400" b="1" dirty="0">
                <a:solidFill>
                  <a:srgbClr val="FFFFFF"/>
                </a:solidFill>
              </a:rPr>
              <a:t>dall’Osservatorio Camere Penali sull’errore giudiziario</a:t>
            </a:r>
            <a:r>
              <a:rPr lang="it-IT" sz="2400" dirty="0">
                <a:solidFill>
                  <a:srgbClr val="FFFFFF"/>
                </a:solidFill>
              </a:rPr>
              <a:t>, nonché i progetti di collaborazione all’interno dell’ </a:t>
            </a:r>
            <a:r>
              <a:rPr lang="it-IT" sz="2400" dirty="0" err="1">
                <a:solidFill>
                  <a:srgbClr val="FFFFFF"/>
                </a:solidFill>
              </a:rPr>
              <a:t>Innocence</a:t>
            </a:r>
            <a:r>
              <a:rPr lang="it-IT" sz="2400" dirty="0">
                <a:solidFill>
                  <a:srgbClr val="FFFFFF"/>
                </a:solidFill>
              </a:rPr>
              <a:t> Network</a:t>
            </a:r>
          </a:p>
          <a:p>
            <a:pPr marL="0" indent="0">
              <a:buNone/>
            </a:pPr>
            <a:endParaRPr lang="it-IT" sz="1700" dirty="0">
              <a:solidFill>
                <a:srgbClr val="FFFFFF"/>
              </a:solidFill>
            </a:endParaRPr>
          </a:p>
        </p:txBody>
      </p:sp>
      <p:sp>
        <p:nvSpPr>
          <p:cNvPr id="32" name="Rectangle 28">
            <a:extLst>
              <a:ext uri="{FF2B5EF4-FFF2-40B4-BE49-F238E27FC236}">
                <a16:creationId xmlns:a16="http://schemas.microsoft.com/office/drawing/2014/main" xmlns="" id="{AC88629E-396B-4C99-B284-F30AABDF2E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2801742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>
            <a:extLst>
              <a:ext uri="{FF2B5EF4-FFF2-40B4-BE49-F238E27FC236}">
                <a16:creationId xmlns:a16="http://schemas.microsoft.com/office/drawing/2014/main" xmlns="" id="{AFCECBFC-B87A-ED99-2EC8-D661677721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PERCHÈ AVVIENE L’ERRORE?</a:t>
            </a:r>
          </a:p>
        </p:txBody>
      </p:sp>
      <p:sp>
        <p:nvSpPr>
          <p:cNvPr id="7" name="Sottotitolo 6">
            <a:extLst>
              <a:ext uri="{FF2B5EF4-FFF2-40B4-BE49-F238E27FC236}">
                <a16:creationId xmlns:a16="http://schemas.microsoft.com/office/drawing/2014/main" xmlns="" id="{67871CA7-9418-92FF-1645-BEBBF7D27F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662891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xmlns="" id="{80516254-1D9F-4F3A-9870-3A3280BE2B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E9A18A1F-15DB-9F3C-F765-106FA3DD1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116" y="864108"/>
            <a:ext cx="3073914" cy="5120639"/>
          </a:xfrm>
        </p:spPr>
        <p:txBody>
          <a:bodyPr>
            <a:normAutofit/>
          </a:bodyPr>
          <a:lstStyle/>
          <a:p>
            <a:pPr algn="r"/>
            <a:r>
              <a:rPr lang="it-IT">
                <a:solidFill>
                  <a:schemeClr val="tx1">
                    <a:lumMod val="85000"/>
                    <a:lumOff val="15000"/>
                  </a:schemeClr>
                </a:solidFill>
              </a:rPr>
              <a:t>CI SONO 4 PRINCIPALI CAUSE</a:t>
            </a:r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xmlns="" id="{FC14672B-27A5-4CDA-ABAF-5E4CF4B41C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128693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cxnSp>
        <p:nvCxnSpPr>
          <p:cNvPr id="17" name="Straight Connector 11">
            <a:extLst>
              <a:ext uri="{FF2B5EF4-FFF2-40B4-BE49-F238E27FC236}">
                <a16:creationId xmlns:a16="http://schemas.microsoft.com/office/drawing/2014/main" xmlns="" id="{8D89589C-2C90-4407-A995-05EC3DD7AB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951129" y="2085681"/>
            <a:ext cx="0" cy="268663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egnaposto contenuto 2">
            <a:extLst>
              <a:ext uri="{FF2B5EF4-FFF2-40B4-BE49-F238E27FC236}">
                <a16:creationId xmlns:a16="http://schemas.microsoft.com/office/drawing/2014/main" xmlns="" id="{B5E40ECF-002E-36A2-EB76-3C0F80CF5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9229" y="864108"/>
            <a:ext cx="6249626" cy="5449606"/>
          </a:xfrm>
        </p:spPr>
        <p:txBody>
          <a:bodyPr>
            <a:normAutofit/>
          </a:bodyPr>
          <a:lstStyle/>
          <a:p>
            <a:pPr algn="just" fontAlgn="base">
              <a:buFont typeface="+mj-lt"/>
              <a:buAutoNum type="arabicPeriod"/>
            </a:pPr>
            <a:r>
              <a:rPr lang="it-IT" sz="2400" b="0" i="0" dirty="0">
                <a:effectLst/>
              </a:rPr>
              <a:t>L’</a:t>
            </a:r>
            <a:r>
              <a:rPr lang="it-IT" sz="2400" b="1" i="0" dirty="0">
                <a:effectLst/>
              </a:rPr>
              <a:t>applicazione scorretta della scienza </a:t>
            </a:r>
            <a:r>
              <a:rPr lang="it-IT" sz="2400" b="0" i="0" dirty="0">
                <a:effectLst/>
              </a:rPr>
              <a:t>forense (</a:t>
            </a:r>
            <a:r>
              <a:rPr lang="it-IT" sz="2400" b="0" i="1" dirty="0" err="1">
                <a:effectLst/>
              </a:rPr>
              <a:t>misapplication</a:t>
            </a:r>
            <a:r>
              <a:rPr lang="it-IT" sz="2400" b="0" i="1" dirty="0">
                <a:effectLst/>
              </a:rPr>
              <a:t> of </a:t>
            </a:r>
            <a:r>
              <a:rPr lang="it-IT" sz="2400" b="0" i="1" dirty="0" err="1">
                <a:effectLst/>
              </a:rPr>
              <a:t>forensic</a:t>
            </a:r>
            <a:r>
              <a:rPr lang="it-IT" sz="2400" b="0" i="1" dirty="0">
                <a:effectLst/>
              </a:rPr>
              <a:t> science</a:t>
            </a:r>
            <a:r>
              <a:rPr lang="it-IT" sz="2400" b="0" i="0" dirty="0">
                <a:effectLst/>
              </a:rPr>
              <a:t>)</a:t>
            </a:r>
          </a:p>
          <a:p>
            <a:pPr algn="just" fontAlgn="base">
              <a:buFont typeface="+mj-lt"/>
              <a:buAutoNum type="arabicPeriod"/>
            </a:pPr>
            <a:r>
              <a:rPr lang="it-IT" sz="2400" b="0" i="0" dirty="0">
                <a:effectLst/>
              </a:rPr>
              <a:t>la cattiva </a:t>
            </a:r>
            <a:r>
              <a:rPr lang="it-IT" sz="2400" b="1" i="0" dirty="0">
                <a:effectLst/>
              </a:rPr>
              <a:t>condotta della pubblica accusa</a:t>
            </a:r>
            <a:r>
              <a:rPr lang="it-IT" sz="2400" b="0" i="0" dirty="0">
                <a:effectLst/>
              </a:rPr>
              <a:t> e degli operanti di polizia giudiziaria (</a:t>
            </a:r>
            <a:r>
              <a:rPr lang="it-IT" sz="2400" b="0" i="1" dirty="0" err="1">
                <a:effectLst/>
              </a:rPr>
              <a:t>misconduct</a:t>
            </a:r>
            <a:r>
              <a:rPr lang="it-IT" sz="2400" b="0" i="1" dirty="0">
                <a:effectLst/>
              </a:rPr>
              <a:t> by government </a:t>
            </a:r>
            <a:r>
              <a:rPr lang="it-IT" sz="2400" b="0" i="1" dirty="0" err="1">
                <a:effectLst/>
              </a:rPr>
              <a:t>actors</a:t>
            </a:r>
            <a:r>
              <a:rPr lang="it-IT" sz="2400" b="0" i="0" dirty="0">
                <a:effectLst/>
              </a:rPr>
              <a:t>);</a:t>
            </a:r>
          </a:p>
          <a:p>
            <a:pPr algn="just" fontAlgn="base">
              <a:buFont typeface="+mj-lt"/>
              <a:buAutoNum type="arabicPeriod"/>
            </a:pPr>
            <a:r>
              <a:rPr lang="it-IT" sz="2400" b="0" i="0" dirty="0">
                <a:effectLst/>
              </a:rPr>
              <a:t>gli “</a:t>
            </a:r>
            <a:r>
              <a:rPr lang="it-IT" sz="2400" b="1" i="0" dirty="0">
                <a:effectLst/>
              </a:rPr>
              <a:t>incentivi</a:t>
            </a:r>
            <a:r>
              <a:rPr lang="it-IT" sz="2400" b="0" i="0" dirty="0">
                <a:effectLst/>
              </a:rPr>
              <a:t>” accordati a fronte della trasmissione di informazioni da parte di </a:t>
            </a:r>
            <a:r>
              <a:rPr lang="it-IT" sz="2400" b="1" i="0" dirty="0">
                <a:effectLst/>
              </a:rPr>
              <a:t>soggetti informati</a:t>
            </a:r>
            <a:r>
              <a:rPr lang="it-IT" sz="2400" b="0" i="0" dirty="0">
                <a:effectLst/>
              </a:rPr>
              <a:t> dei fatti (</a:t>
            </a:r>
            <a:r>
              <a:rPr lang="it-IT" sz="2400" b="0" i="1" dirty="0" err="1">
                <a:effectLst/>
              </a:rPr>
              <a:t>incentivized</a:t>
            </a:r>
            <a:r>
              <a:rPr lang="it-IT" sz="2400" b="0" i="1" dirty="0">
                <a:effectLst/>
              </a:rPr>
              <a:t> </a:t>
            </a:r>
            <a:r>
              <a:rPr lang="it-IT" sz="2400" b="0" i="1" dirty="0" err="1">
                <a:effectLst/>
              </a:rPr>
              <a:t>informants</a:t>
            </a:r>
            <a:r>
              <a:rPr lang="it-IT" sz="2400" b="0" i="0" dirty="0">
                <a:effectLst/>
              </a:rPr>
              <a:t>);</a:t>
            </a:r>
          </a:p>
          <a:p>
            <a:pPr algn="just" fontAlgn="base">
              <a:buFont typeface="+mj-lt"/>
              <a:buAutoNum type="arabicPeriod"/>
            </a:pPr>
            <a:r>
              <a:rPr lang="it-IT" sz="2400" b="0" i="0" dirty="0">
                <a:effectLst/>
              </a:rPr>
              <a:t>la </a:t>
            </a:r>
            <a:r>
              <a:rPr lang="it-IT" sz="2400" b="1" i="0" dirty="0">
                <a:effectLst/>
              </a:rPr>
              <a:t>confessione</a:t>
            </a:r>
            <a:r>
              <a:rPr lang="it-IT" sz="2400" b="0" i="0" dirty="0">
                <a:effectLst/>
              </a:rPr>
              <a:t>, da parte degli imputati, di reati in realtà mai commessi (f</a:t>
            </a:r>
            <a:r>
              <a:rPr lang="it-IT" sz="2400" b="0" i="1" dirty="0">
                <a:effectLst/>
              </a:rPr>
              <a:t>alse </a:t>
            </a:r>
            <a:r>
              <a:rPr lang="it-IT" sz="2400" b="0" i="1" dirty="0" err="1">
                <a:effectLst/>
              </a:rPr>
              <a:t>confessions</a:t>
            </a:r>
            <a:r>
              <a:rPr lang="it-IT" sz="2400" b="0" i="1" dirty="0">
                <a:effectLst/>
              </a:rPr>
              <a:t> or </a:t>
            </a:r>
            <a:r>
              <a:rPr lang="it-IT" sz="2400" b="0" i="1" dirty="0" err="1">
                <a:effectLst/>
              </a:rPr>
              <a:t>admission</a:t>
            </a:r>
            <a:r>
              <a:rPr lang="it-IT" sz="2400" b="0" i="0" dirty="0">
                <a:effectLst/>
              </a:rPr>
              <a:t>).</a:t>
            </a:r>
          </a:p>
          <a:p>
            <a:endParaRPr lang="it-IT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9A206779-5C74-4555-94BC-5845C92EC3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683988" y="767825"/>
            <a:ext cx="508012" cy="5328173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07300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DCCCDCCF-DDE7-4FF9-BA8E-DFD3AC93A6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rsona che usa un microscopio">
            <a:extLst>
              <a:ext uri="{FF2B5EF4-FFF2-40B4-BE49-F238E27FC236}">
                <a16:creationId xmlns:a16="http://schemas.microsoft.com/office/drawing/2014/main" xmlns="" id="{4737EF4C-873A-10EB-7CF9-8436A5584D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r="12911" b="1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C2352FE0-ACFA-479E-A574-CED1C035D3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2FC2D46-AA9E-5FD9-38EC-354FBFBFC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sz="2800">
                <a:ln w="15875">
                  <a:solidFill>
                    <a:srgbClr val="FFFFFF"/>
                  </a:solidFill>
                </a:ln>
              </a:rPr>
              <a:t>1. MISAPPLICATION OF FORENSIC SCIENCE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01F5979-1992-492E-ABBD-62EBC1016C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75F1FD95-C285-A32A-4AA1-CD4441F1B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b="1" i="0" dirty="0">
                <a:effectLst/>
              </a:rPr>
              <a:t> L’impiego scorretto della scienza forense</a:t>
            </a:r>
            <a:r>
              <a:rPr lang="it-IT" sz="2400" b="0" i="0" dirty="0">
                <a:effectLst/>
              </a:rPr>
              <a:t> nei processi rappresenta </a:t>
            </a:r>
            <a:r>
              <a:rPr lang="it-IT" sz="2400" b="1" i="0" dirty="0">
                <a:effectLst/>
              </a:rPr>
              <a:t>la prima causa</a:t>
            </a:r>
            <a:r>
              <a:rPr lang="it-IT" sz="2400" b="0" i="0" dirty="0">
                <a:effectLst/>
              </a:rPr>
              <a:t> di errore giudiziario anche sotto il profilo statistico, posto che ha interessato circa </a:t>
            </a:r>
            <a:r>
              <a:rPr lang="it-IT" sz="2400" b="1" i="0" dirty="0">
                <a:effectLst/>
              </a:rPr>
              <a:t>il 45% </a:t>
            </a:r>
            <a:r>
              <a:rPr lang="it-IT" sz="2400" b="0" i="0" dirty="0">
                <a:effectLst/>
              </a:rPr>
              <a:t>dei casi di liberazione fino ad ora sottoposti all’attenzione di </a:t>
            </a:r>
            <a:r>
              <a:rPr lang="it-IT" sz="2400" b="0" i="0" dirty="0" err="1">
                <a:effectLst/>
              </a:rPr>
              <a:t>Innocence</a:t>
            </a:r>
            <a:r>
              <a:rPr lang="it-IT" sz="2400" b="0" i="0" dirty="0">
                <a:effectLst/>
              </a:rPr>
              <a:t> Project.</a:t>
            </a:r>
            <a:endParaRPr lang="it-IT" sz="24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77CB93F-A0E2-4BBE-B2FC-E93932C7EC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583300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e formule chimiche sono scritte sul foglio">
            <a:extLst>
              <a:ext uri="{FF2B5EF4-FFF2-40B4-BE49-F238E27FC236}">
                <a16:creationId xmlns:a16="http://schemas.microsoft.com/office/drawing/2014/main" xmlns="" id="{6B03BEA7-F605-4DE6-BDE1-EF33356D49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r="9114" b="9091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E9A18A1F-15DB-9F3C-F765-106FA3DD1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B5E40ECF-002E-36A2-EB76-3C0F80CF5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dirty="0"/>
              <a:t>I</a:t>
            </a:r>
            <a:r>
              <a:rPr lang="it-IT" sz="2400" b="0" i="0" dirty="0">
                <a:effectLst/>
              </a:rPr>
              <a:t> casi di condotte riconducibili al paradigma generale di “</a:t>
            </a:r>
            <a:r>
              <a:rPr lang="it-IT" sz="2400" b="0" i="1" dirty="0" err="1">
                <a:effectLst/>
              </a:rPr>
              <a:t>misapplication</a:t>
            </a:r>
            <a:r>
              <a:rPr lang="it-IT" sz="2400" b="0" i="1" dirty="0">
                <a:effectLst/>
              </a:rPr>
              <a:t>” </a:t>
            </a:r>
            <a:r>
              <a:rPr lang="it-IT" sz="2400" b="0" i="0" dirty="0">
                <a:effectLst/>
              </a:rPr>
              <a:t>presentati da </a:t>
            </a:r>
            <a:r>
              <a:rPr lang="it-IT" sz="2400" b="0" i="0" dirty="0" err="1">
                <a:effectLst/>
              </a:rPr>
              <a:t>Innocence</a:t>
            </a:r>
            <a:r>
              <a:rPr lang="it-IT" sz="2400" b="0" i="0" dirty="0">
                <a:effectLst/>
              </a:rPr>
              <a:t> Project sono innumerevoli: ad esempio, può darsi che il giudice fondi la propria decisione di condanna sulle evidenze derivate da una disciplina scientifica </a:t>
            </a:r>
            <a:r>
              <a:rPr lang="it-IT" sz="2400" b="1" i="0" dirty="0">
                <a:effectLst/>
              </a:rPr>
              <a:t>intrinsecamente inaffidabile</a:t>
            </a:r>
            <a:r>
              <a:rPr lang="it-IT" sz="2400" b="0" i="0" dirty="0">
                <a:effectLst/>
              </a:rPr>
              <a:t>, di fatto </a:t>
            </a:r>
            <a:r>
              <a:rPr lang="it-IT" sz="2400" b="1" i="0" dirty="0">
                <a:effectLst/>
              </a:rPr>
              <a:t>non scientifica</a:t>
            </a:r>
            <a:r>
              <a:rPr lang="it-IT" sz="2400" b="0" i="1" dirty="0">
                <a:effectLst/>
              </a:rPr>
              <a:t>, </a:t>
            </a:r>
            <a:r>
              <a:rPr lang="it-IT" sz="2400" b="0" i="0" dirty="0">
                <a:effectLst/>
              </a:rPr>
              <a:t>senza però disporre delle competenze necessarie per rendersi conto dell’errore. </a:t>
            </a:r>
            <a:endParaRPr lang="it-IT" sz="24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3071285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graphicFrame>
        <p:nvGraphicFramePr>
          <p:cNvPr id="7" name="Segnaposto contenuto 2">
            <a:extLst>
              <a:ext uri="{FF2B5EF4-FFF2-40B4-BE49-F238E27FC236}">
                <a16:creationId xmlns:a16="http://schemas.microsoft.com/office/drawing/2014/main" xmlns="" id="{83B8414A-9AB3-9971-E7B4-EB3B9F1046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5101647"/>
              </p:ext>
            </p:extLst>
          </p:nvPr>
        </p:nvGraphicFramePr>
        <p:xfrm>
          <a:off x="3869268" y="864108"/>
          <a:ext cx="7315200" cy="512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5841451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xmlns="" id="{DCCCDCCF-DDE7-4FF9-BA8E-DFD3AC93A6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xmlns="" id="{B2579ED7-B58B-0E1B-0878-C626CD5E8F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539" r="-1" b="15169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C2352FE0-ACFA-479E-A574-CED1C035D3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sz="3300"/>
              <a:t>2. MISCONDUCT BY GOVERNMENT ACTORS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401F5979-1992-492E-ABBD-62EBC1016C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BDE002B-926A-3C71-68EE-07F624591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it-IT" sz="2400" b="1" i="0" dirty="0">
                <a:effectLst/>
              </a:rPr>
              <a:t>«Coloro che più di ogni altri sono chiamati ad assicurare la verità e la giustizia ­– funzionari di polizia e pubblici ministeri – sembrano perdere di vista i propri doveri e si focalizzano, piuttosto, sull’obiettivo di ottenere una pronuncia di condanna»</a:t>
            </a:r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xmlns="" id="{377CB93F-A0E2-4BBE-B2FC-E93932C7EC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535214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7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nde gruppo di paracadutisti a mezz'aria">
            <a:extLst>
              <a:ext uri="{FF2B5EF4-FFF2-40B4-BE49-F238E27FC236}">
                <a16:creationId xmlns:a16="http://schemas.microsoft.com/office/drawing/2014/main" xmlns="" id="{DBCDFDB8-BDAB-C716-0E0E-542D65FFBE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15583" r="9092" b="7502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27" name="Rectangle 19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BDE002B-926A-3C71-68EE-07F624591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b="0" i="0" dirty="0">
                <a:effectLst/>
              </a:rPr>
              <a:t>Numerosi sono i comportamenti che ricadono sotto il termine generale </a:t>
            </a:r>
            <a:r>
              <a:rPr lang="it-IT" sz="2400" b="0" i="1" dirty="0" err="1">
                <a:effectLst/>
              </a:rPr>
              <a:t>misconduct</a:t>
            </a:r>
            <a:r>
              <a:rPr lang="it-IT" sz="2400" b="0" i="1" dirty="0">
                <a:effectLst/>
              </a:rPr>
              <a:t>, </a:t>
            </a:r>
            <a:r>
              <a:rPr lang="it-IT" sz="2400" b="0" i="0" dirty="0">
                <a:effectLst/>
              </a:rPr>
              <a:t>e con i quali </a:t>
            </a:r>
            <a:r>
              <a:rPr lang="it-IT" sz="2400" b="0" i="0" dirty="0" err="1">
                <a:effectLst/>
              </a:rPr>
              <a:t>Innocence</a:t>
            </a:r>
            <a:r>
              <a:rPr lang="it-IT" sz="2400" b="0" i="0" dirty="0">
                <a:effectLst/>
              </a:rPr>
              <a:t> Project ha avuto a che fare nel corso della sua attività: dall’</a:t>
            </a:r>
            <a:r>
              <a:rPr lang="it-IT" sz="2400" b="1" i="0" dirty="0">
                <a:effectLst/>
              </a:rPr>
              <a:t>occultamento delle prove </a:t>
            </a:r>
            <a:r>
              <a:rPr lang="it-IT" sz="2400" b="0" i="0" dirty="0">
                <a:effectLst/>
              </a:rPr>
              <a:t>a discarico, alla manomissione o </a:t>
            </a:r>
            <a:r>
              <a:rPr lang="it-IT" sz="2400" b="1" i="0" dirty="0">
                <a:effectLst/>
              </a:rPr>
              <a:t>distruzione di elementi di prova</a:t>
            </a:r>
            <a:r>
              <a:rPr lang="it-IT" sz="2400" b="0" i="0" dirty="0">
                <a:effectLst/>
              </a:rPr>
              <a:t>, alla citazione di </a:t>
            </a:r>
            <a:r>
              <a:rPr lang="it-IT" sz="2400" b="1" i="0" dirty="0">
                <a:effectLst/>
              </a:rPr>
              <a:t>testimoni</a:t>
            </a:r>
            <a:r>
              <a:rPr lang="it-IT" sz="2400" b="0" i="0" dirty="0">
                <a:effectLst/>
              </a:rPr>
              <a:t> di cui è nota l’</a:t>
            </a:r>
            <a:r>
              <a:rPr lang="it-IT" sz="2400" b="1" i="0" dirty="0">
                <a:effectLst/>
              </a:rPr>
              <a:t>inattendibilità</a:t>
            </a:r>
            <a:r>
              <a:rPr lang="it-IT" sz="2400" b="0" i="0" dirty="0">
                <a:effectLst/>
              </a:rPr>
              <a:t>, alle </a:t>
            </a:r>
            <a:r>
              <a:rPr lang="it-IT" sz="2400" b="1" i="0" dirty="0">
                <a:effectLst/>
              </a:rPr>
              <a:t>pressioni</a:t>
            </a:r>
            <a:r>
              <a:rPr lang="it-IT" sz="2400" b="0" i="0" dirty="0">
                <a:effectLst/>
              </a:rPr>
              <a:t> esercitate sui testi della difesa per indurli ad astenersi dal depore, alla nomina di </a:t>
            </a:r>
            <a:r>
              <a:rPr lang="it-IT" sz="2400" b="1" i="0" dirty="0">
                <a:effectLst/>
              </a:rPr>
              <a:t>consulenti tecnici corrotti</a:t>
            </a:r>
            <a:r>
              <a:rPr lang="it-IT" sz="2400" b="0" i="0" dirty="0">
                <a:effectLst/>
              </a:rPr>
              <a:t>.</a:t>
            </a:r>
            <a:endParaRPr lang="it-IT" sz="2400" dirty="0"/>
          </a:p>
        </p:txBody>
      </p:sp>
      <p:sp>
        <p:nvSpPr>
          <p:cNvPr id="28" name="Rectangle 21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3013997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DCCCDCCF-DDE7-4FF9-BA8E-DFD3AC93A6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calinata e colonne anteriori di un maestoso edificio della città">
            <a:extLst>
              <a:ext uri="{FF2B5EF4-FFF2-40B4-BE49-F238E27FC236}">
                <a16:creationId xmlns:a16="http://schemas.microsoft.com/office/drawing/2014/main" xmlns="" id="{5FD1633E-2FE1-6811-7E99-A8ECBCBEE6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1" r="-1" b="15708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C2352FE0-ACFA-479E-A574-CED1C035D3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E9A18A1F-15DB-9F3C-F765-106FA3DD1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/>
              <a:t>3. INCENTIVISED INFORMANTS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401F5979-1992-492E-ABBD-62EBC1016C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B5E40ECF-002E-36A2-EB76-3C0F80CF5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b="0" i="0" dirty="0">
                <a:effectLst/>
                <a:latin typeface="+mj-lt"/>
              </a:rPr>
              <a:t>Nel </a:t>
            </a:r>
            <a:r>
              <a:rPr lang="it-IT" sz="2400" b="1" i="0" dirty="0">
                <a:effectLst/>
                <a:latin typeface="+mj-lt"/>
              </a:rPr>
              <a:t>15%</a:t>
            </a:r>
            <a:r>
              <a:rPr lang="it-IT" sz="2400" b="0" i="0" dirty="0">
                <a:effectLst/>
                <a:latin typeface="+mj-lt"/>
              </a:rPr>
              <a:t> dei casi seguiti da </a:t>
            </a:r>
            <a:r>
              <a:rPr lang="it-IT" sz="2400" b="0" i="0" dirty="0" err="1">
                <a:effectLst/>
                <a:latin typeface="+mj-lt"/>
              </a:rPr>
              <a:t>Innocence</a:t>
            </a:r>
            <a:r>
              <a:rPr lang="it-IT" sz="2400" b="0" i="0" dirty="0">
                <a:effectLst/>
                <a:latin typeface="+mj-lt"/>
              </a:rPr>
              <a:t> Project, l’errore del giudice è dipeso dalla </a:t>
            </a:r>
            <a:r>
              <a:rPr lang="it-IT" sz="2400" b="1" i="0" dirty="0">
                <a:effectLst/>
                <a:latin typeface="+mj-lt"/>
              </a:rPr>
              <a:t>condotta fraudolenta dei testimoni</a:t>
            </a:r>
            <a:r>
              <a:rPr lang="it-IT" sz="2400" b="0" i="0" dirty="0">
                <a:effectLst/>
                <a:latin typeface="+mj-lt"/>
              </a:rPr>
              <a:t> chiamati a deporre nel corso del processo.</a:t>
            </a:r>
            <a:endParaRPr lang="it-IT" sz="2400" dirty="0">
              <a:latin typeface="+mj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377CB93F-A0E2-4BBE-B2FC-E93932C7EC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663126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calinata e colonne anteriori di un maestoso edificio della città">
            <a:extLst>
              <a:ext uri="{FF2B5EF4-FFF2-40B4-BE49-F238E27FC236}">
                <a16:creationId xmlns:a16="http://schemas.microsoft.com/office/drawing/2014/main" xmlns="" id="{0E3E349A-2742-95A8-167C-DF54384141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3872" r="9092" b="19501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BDE002B-926A-3C71-68EE-07F624591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b="0" i="0" dirty="0">
                <a:effectLst/>
              </a:rPr>
              <a:t>Gli interessi alla base della falsa testimonianza sono i più diversi, e spaziano dalla prospettiva di un corrispettivo in </a:t>
            </a:r>
            <a:r>
              <a:rPr lang="it-IT" sz="2400" b="1" i="0" dirty="0">
                <a:effectLst/>
              </a:rPr>
              <a:t>denaro</a:t>
            </a:r>
            <a:r>
              <a:rPr lang="it-IT" sz="2400" b="0" i="0" dirty="0">
                <a:effectLst/>
              </a:rPr>
              <a:t> a fronte di una deposizione con un dato contenuto, alla promessa di uno </a:t>
            </a:r>
            <a:r>
              <a:rPr lang="it-IT" sz="2400" b="1" i="0" dirty="0">
                <a:effectLst/>
              </a:rPr>
              <a:t>sconto di pena</a:t>
            </a:r>
            <a:r>
              <a:rPr lang="it-IT" sz="2400" b="0" i="0" dirty="0">
                <a:effectLst/>
              </a:rPr>
              <a:t>, nel caso in cui il teste sia anche imputato.</a:t>
            </a:r>
            <a:endParaRPr lang="it-IT" sz="24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159340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7">
            <a:extLst>
              <a:ext uri="{FF2B5EF4-FFF2-40B4-BE49-F238E27FC236}">
                <a16:creationId xmlns:a16="http://schemas.microsoft.com/office/drawing/2014/main" xmlns="" id="{DCCCDCCF-DDE7-4FF9-BA8E-DFD3AC93A6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ue persone che si tengono le mani">
            <a:extLst>
              <a:ext uri="{FF2B5EF4-FFF2-40B4-BE49-F238E27FC236}">
                <a16:creationId xmlns:a16="http://schemas.microsoft.com/office/drawing/2014/main" xmlns="" id="{1780D883-160D-07E0-4A7E-B038047601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7710" r="-1" b="7998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26" name="Rectangle 19">
            <a:extLst>
              <a:ext uri="{FF2B5EF4-FFF2-40B4-BE49-F238E27FC236}">
                <a16:creationId xmlns:a16="http://schemas.microsoft.com/office/drawing/2014/main" xmlns="" id="{C2352FE0-ACFA-479E-A574-CED1C035D3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/>
              <a:t>4. FALSE CONFESSION OR ADMISSION</a:t>
            </a:r>
            <a:endParaRPr lang="it-IT" dirty="0"/>
          </a:p>
        </p:txBody>
      </p:sp>
      <p:sp>
        <p:nvSpPr>
          <p:cNvPr id="27" name="Rectangle 21">
            <a:extLst>
              <a:ext uri="{FF2B5EF4-FFF2-40B4-BE49-F238E27FC236}">
                <a16:creationId xmlns:a16="http://schemas.microsoft.com/office/drawing/2014/main" xmlns="" id="{401F5979-1992-492E-ABBD-62EBC1016C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D741AB8C-C923-20B3-0819-F06772156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U</a:t>
            </a:r>
            <a:r>
              <a:rPr lang="it-IT" sz="2400" b="0" i="0" dirty="0">
                <a:effectLst/>
              </a:rPr>
              <a:t>n’ulteriore causa frequente di ingiusta condanna, ossia l’ipotesi in cui un imputato </a:t>
            </a:r>
            <a:r>
              <a:rPr lang="it-IT" sz="2400" b="1" i="0" dirty="0">
                <a:effectLst/>
              </a:rPr>
              <a:t>ammette</a:t>
            </a:r>
            <a:r>
              <a:rPr lang="it-IT" sz="2400" b="0" i="0" dirty="0">
                <a:effectLst/>
              </a:rPr>
              <a:t> la propria responsabilità in relazione ai crimini che, in realtà, </a:t>
            </a:r>
            <a:r>
              <a:rPr lang="it-IT" sz="2400" b="1" i="0" dirty="0">
                <a:effectLst/>
              </a:rPr>
              <a:t>non ha commesso</a:t>
            </a:r>
            <a:r>
              <a:rPr lang="it-IT" sz="2400" b="0" i="0" dirty="0">
                <a:effectLst/>
              </a:rPr>
              <a:t> (</a:t>
            </a:r>
            <a:r>
              <a:rPr lang="it-IT" sz="2400" b="0" i="1" dirty="0">
                <a:effectLst/>
              </a:rPr>
              <a:t>false </a:t>
            </a:r>
            <a:r>
              <a:rPr lang="it-IT" sz="2400" b="0" i="1" dirty="0" err="1">
                <a:effectLst/>
              </a:rPr>
              <a:t>confession</a:t>
            </a:r>
            <a:r>
              <a:rPr lang="it-IT" sz="2400" b="0" i="0" dirty="0">
                <a:effectLst/>
              </a:rPr>
              <a:t>).</a:t>
            </a:r>
            <a:endParaRPr lang="it-IT" sz="24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377CB93F-A0E2-4BBE-B2FC-E93932C7EC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976384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80516254-1D9F-4F3A-9870-3A3280BE2B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116" y="864108"/>
            <a:ext cx="3073914" cy="5120639"/>
          </a:xfrm>
        </p:spPr>
        <p:txBody>
          <a:bodyPr>
            <a:normAutofit/>
          </a:bodyPr>
          <a:lstStyle/>
          <a:p>
            <a:pPr algn="r"/>
            <a:endParaRPr lang="it-IT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C14672B-27A5-4CDA-ABAF-5E4CF4B41C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128693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8D89589C-2C90-4407-A995-05EC3DD7AB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951129" y="2085681"/>
            <a:ext cx="0" cy="268663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BDE002B-926A-3C71-68EE-07F624591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213" y="864108"/>
            <a:ext cx="6684528" cy="5120640"/>
          </a:xfrm>
        </p:spPr>
        <p:txBody>
          <a:bodyPr>
            <a:noAutofit/>
          </a:bodyPr>
          <a:lstStyle/>
          <a:p>
            <a:pPr algn="just"/>
            <a:r>
              <a:rPr lang="it-IT" sz="2400" b="0" i="0" dirty="0">
                <a:effectLst/>
              </a:rPr>
              <a:t>Anche in questo caso, le ragioni che possono spingere un soggetto ad auto-incolparsi di fatti commessi da altri sono molteplici – la </a:t>
            </a:r>
            <a:r>
              <a:rPr lang="it-IT" sz="2400" b="1" i="0" dirty="0">
                <a:effectLst/>
              </a:rPr>
              <a:t>costrizione fisica</a:t>
            </a:r>
            <a:r>
              <a:rPr lang="it-IT" sz="2400" b="0" i="0" dirty="0">
                <a:effectLst/>
              </a:rPr>
              <a:t> o la pressione </a:t>
            </a:r>
            <a:r>
              <a:rPr lang="it-IT" sz="2400" b="1" i="0" dirty="0">
                <a:effectLst/>
              </a:rPr>
              <a:t>psicologica</a:t>
            </a:r>
            <a:r>
              <a:rPr lang="it-IT" sz="2400" b="0" i="0" dirty="0">
                <a:effectLst/>
              </a:rPr>
              <a:t>, l’abuso di </a:t>
            </a:r>
            <a:r>
              <a:rPr lang="it-IT" sz="2400" b="1" i="0" dirty="0">
                <a:effectLst/>
              </a:rPr>
              <a:t>alcol o droghe</a:t>
            </a:r>
            <a:r>
              <a:rPr lang="it-IT" sz="2400" b="0" i="0" dirty="0">
                <a:effectLst/>
              </a:rPr>
              <a:t>, </a:t>
            </a:r>
            <a:r>
              <a:rPr lang="it-IT" sz="2400" b="1" i="0" dirty="0">
                <a:effectLst/>
              </a:rPr>
              <a:t>l’ignoranza della legge penale</a:t>
            </a:r>
            <a:r>
              <a:rPr lang="it-IT" sz="2400" b="0" i="0" dirty="0">
                <a:effectLst/>
              </a:rPr>
              <a:t>, la paura di subire </a:t>
            </a:r>
            <a:r>
              <a:rPr lang="it-IT" sz="2400" b="1" i="0" dirty="0">
                <a:effectLst/>
              </a:rPr>
              <a:t>violenze</a:t>
            </a:r>
            <a:r>
              <a:rPr lang="it-IT" sz="2400" b="0" i="0" dirty="0">
                <a:effectLst/>
              </a:rPr>
              <a:t>, l’effettivo esercizio di violenze da parte di terzi, o un complessivo fraintendimento della situazione –: vi è però un </a:t>
            </a:r>
            <a:r>
              <a:rPr lang="it-IT" sz="2400" b="1" i="0" dirty="0">
                <a:effectLst/>
              </a:rPr>
              <a:t>elemento comune</a:t>
            </a:r>
            <a:r>
              <a:rPr lang="it-IT" sz="2400" b="0" i="0" dirty="0">
                <a:effectLst/>
              </a:rPr>
              <a:t> a quasi tutti i casi accertati, ossia «la convinzione diffusa, da parte degli indagati, che una atteggiamento accomodante verso gli inquirenti, anche attraverso l’ammissione di aver commesso i reati per cui si procede, </a:t>
            </a:r>
            <a:r>
              <a:rPr lang="it-IT" sz="2400" b="1" i="0" dirty="0">
                <a:effectLst/>
              </a:rPr>
              <a:t>porterà vantaggi</a:t>
            </a:r>
            <a:r>
              <a:rPr lang="it-IT" sz="2400" b="0" i="0" dirty="0">
                <a:effectLst/>
              </a:rPr>
              <a:t> superiori di quelli conseguibili continuando a sostenere la propria innocenza»</a:t>
            </a:r>
            <a:endParaRPr lang="it-IT" sz="2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9A206779-5C74-4555-94BC-5845C92EC3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683988" y="767825"/>
            <a:ext cx="508012" cy="5328173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1385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94BED5-5C24-5038-553B-27496722C7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r="25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/>
              <a:t>ULTERORI CAUSE FREQUENTI DI ERRORE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D741AB8C-C923-20B3-0819-F06772156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b="0" i="0" dirty="0">
                <a:effectLst/>
              </a:rPr>
              <a:t>Oltre ai quattro fattori principali, </a:t>
            </a:r>
            <a:r>
              <a:rPr lang="it-IT" sz="2400" b="0" i="1" dirty="0" err="1">
                <a:effectLst/>
              </a:rPr>
              <a:t>Innocence</a:t>
            </a:r>
            <a:r>
              <a:rPr lang="it-IT" sz="2400" b="0" i="1" dirty="0">
                <a:effectLst/>
              </a:rPr>
              <a:t> Project</a:t>
            </a:r>
            <a:r>
              <a:rPr lang="it-IT" sz="2400" b="0" i="0" dirty="0">
                <a:effectLst/>
              </a:rPr>
              <a:t> ha individuato due ulteriori cause frequenti di errori giudiziari: </a:t>
            </a:r>
          </a:p>
          <a:p>
            <a:pPr marL="0" indent="0" algn="just">
              <a:buNone/>
            </a:pPr>
            <a:r>
              <a:rPr lang="it-IT" sz="2400" dirty="0"/>
              <a:t>1) </a:t>
            </a:r>
            <a:r>
              <a:rPr lang="it-IT" sz="2400" b="0" i="0" dirty="0">
                <a:effectLst/>
              </a:rPr>
              <a:t>l’assistenza legale inadeguata </a:t>
            </a:r>
            <a:r>
              <a:rPr lang="it-IT" sz="2400" b="1" i="0" dirty="0">
                <a:effectLst/>
              </a:rPr>
              <a:t>(</a:t>
            </a:r>
            <a:r>
              <a:rPr lang="it-IT" sz="2400" b="1" i="1" dirty="0">
                <a:effectLst/>
              </a:rPr>
              <a:t>inadeguate defense</a:t>
            </a:r>
            <a:r>
              <a:rPr lang="it-IT" sz="2400" b="1" i="0" dirty="0">
                <a:effectLst/>
              </a:rPr>
              <a:t>) </a:t>
            </a:r>
            <a:endParaRPr lang="it-IT" sz="2400" b="1" dirty="0"/>
          </a:p>
          <a:p>
            <a:pPr marL="0" indent="0" algn="just">
              <a:buNone/>
            </a:pPr>
            <a:r>
              <a:rPr lang="it-IT" sz="2400" b="0" i="0" dirty="0">
                <a:effectLst/>
              </a:rPr>
              <a:t>2) l’erronea identificazione da parte dei testimoni oculari </a:t>
            </a:r>
            <a:r>
              <a:rPr lang="it-IT" sz="2400" b="1" i="0" dirty="0">
                <a:effectLst/>
              </a:rPr>
              <a:t>(</a:t>
            </a:r>
            <a:r>
              <a:rPr lang="it-IT" sz="2400" b="1" i="1" dirty="0" err="1">
                <a:effectLst/>
              </a:rPr>
              <a:t>eyewitness</a:t>
            </a:r>
            <a:r>
              <a:rPr lang="it-IT" sz="2400" b="1" i="1" dirty="0">
                <a:effectLst/>
              </a:rPr>
              <a:t> </a:t>
            </a:r>
            <a:r>
              <a:rPr lang="it-IT" sz="2400" b="1" i="1" dirty="0" err="1">
                <a:effectLst/>
              </a:rPr>
              <a:t>misidentification</a:t>
            </a:r>
            <a:r>
              <a:rPr lang="it-IT" sz="2400" b="1" i="0" dirty="0">
                <a:effectLst/>
              </a:rPr>
              <a:t>).</a:t>
            </a:r>
          </a:p>
          <a:p>
            <a:pPr marL="0" indent="0" algn="just">
              <a:buNone/>
            </a:pPr>
            <a:r>
              <a:rPr lang="it-IT" sz="2400" b="1" dirty="0"/>
              <a:t>3) la </a:t>
            </a:r>
            <a:r>
              <a:rPr lang="it-IT" sz="2400" b="1" dirty="0" err="1"/>
              <a:t>mediaticità</a:t>
            </a:r>
            <a:r>
              <a:rPr lang="it-IT" sz="2400" b="1" dirty="0"/>
              <a:t> di un processo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412742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73B9ADDF-558E-227A-1D26-5DBAE0CC92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CASI ITALIANI DI ERRORE, ACCERTATI E NON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xmlns="" id="{FB75F0A7-26FA-7189-9616-E87A7AE857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0499460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66C7A97A-A7DE-4DFB-8542-1E4BF24C7D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E111DB0-3D73-4D20-9D57-CEF5A0D865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spc="-100" dirty="0"/>
              <a:t>Enzo Tortora</a:t>
            </a:r>
          </a:p>
        </p:txBody>
      </p:sp>
      <p:pic>
        <p:nvPicPr>
          <p:cNvPr id="5" name="Segnaposto contenuto 4" descr="Immagine che contiene persona, vestiti, Viso umano, aria aperta&#10;&#10;Descrizione generata automaticamente">
            <a:extLst>
              <a:ext uri="{FF2B5EF4-FFF2-40B4-BE49-F238E27FC236}">
                <a16:creationId xmlns:a16="http://schemas.microsoft.com/office/drawing/2014/main" xmlns="" id="{E79D3665-A127-B869-E7FD-E04C812F4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2"/>
          <a:stretch/>
        </p:blipFill>
        <p:spPr>
          <a:xfrm>
            <a:off x="5120640" y="759599"/>
            <a:ext cx="6367271" cy="533065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27ADCA0-A066-4B16-8E1F-3C2483947B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5263760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EB8AA617-0537-4ED7-91B6-66511A6475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C2E8BF1F-CE61-45C5-92AC-552D23176C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367639"/>
            <a:ext cx="11707367" cy="1852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568" y="4760887"/>
            <a:ext cx="10210862" cy="106569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spc="-100" dirty="0"/>
              <a:t>Giuseppe </a:t>
            </a:r>
            <a:r>
              <a:rPr lang="en-US" sz="4800" spc="-100" dirty="0" err="1"/>
              <a:t>Gullotta</a:t>
            </a:r>
            <a:r>
              <a:rPr lang="en-US" sz="4800" spc="-100" dirty="0"/>
              <a:t> e la </a:t>
            </a:r>
            <a:r>
              <a:rPr lang="en-US" sz="4800" spc="-100" dirty="0" err="1"/>
              <a:t>Strage</a:t>
            </a:r>
            <a:r>
              <a:rPr lang="en-US" sz="4800" spc="-100" dirty="0"/>
              <a:t> di Alcamo</a:t>
            </a:r>
          </a:p>
        </p:txBody>
      </p:sp>
      <p:pic>
        <p:nvPicPr>
          <p:cNvPr id="5" name="Segnaposto contenuto 4" descr="Immagine che contiene Viso umano, persona, vestiti, Anziano&#10;&#10;Descrizione generata automaticamente">
            <a:extLst>
              <a:ext uri="{FF2B5EF4-FFF2-40B4-BE49-F238E27FC236}">
                <a16:creationId xmlns:a16="http://schemas.microsoft.com/office/drawing/2014/main" xmlns="" id="{1FA56270-3D14-C290-E570-9B5C50DED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429" r="1" b="13431"/>
          <a:stretch/>
        </p:blipFill>
        <p:spPr>
          <a:xfrm>
            <a:off x="1069847" y="484632"/>
            <a:ext cx="10637520" cy="355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8622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800" dirty="0"/>
              <a:t>Marta Russo</a:t>
            </a:r>
          </a:p>
        </p:txBody>
      </p:sp>
      <p:pic>
        <p:nvPicPr>
          <p:cNvPr id="5" name="Segnaposto contenuto 4" descr="Immagine che contiene Viso umano, persona, labbro, ritratto&#10;&#10;Descrizione generata automaticamente">
            <a:extLst>
              <a:ext uri="{FF2B5EF4-FFF2-40B4-BE49-F238E27FC236}">
                <a16:creationId xmlns:a16="http://schemas.microsoft.com/office/drawing/2014/main" xmlns="" id="{262C2F86-BE0C-3094-D264-3EE678CFA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0904" y="1023390"/>
            <a:ext cx="3810868" cy="4801694"/>
          </a:xfrm>
        </p:spPr>
      </p:pic>
    </p:spTree>
    <p:extLst>
      <p:ext uri="{BB962C8B-B14F-4D97-AF65-F5344CB8AC3E}">
        <p14:creationId xmlns:p14="http://schemas.microsoft.com/office/powerpoint/2010/main" xmlns="" val="3752723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66C7A97A-A7DE-4DFB-8542-1E4BF24C7D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E111DB0-3D73-4D20-9D57-CEF5A0D865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E9A18A1F-15DB-9F3C-F765-106FA3DD1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spc="-100" dirty="0"/>
              <a:t>Angelo Massaro</a:t>
            </a:r>
          </a:p>
        </p:txBody>
      </p:sp>
      <p:pic>
        <p:nvPicPr>
          <p:cNvPr id="5" name="Segnaposto contenuto 4" descr="Immagine che contiene persona, aria aperta, vestiti, Viso umano&#10;&#10;Descrizione generata automaticamente">
            <a:extLst>
              <a:ext uri="{FF2B5EF4-FFF2-40B4-BE49-F238E27FC236}">
                <a16:creationId xmlns:a16="http://schemas.microsoft.com/office/drawing/2014/main" xmlns="" id="{CE4232DD-8EAA-4D6A-2BB4-74F67EBB8C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1" r="9600"/>
          <a:stretch/>
        </p:blipFill>
        <p:spPr>
          <a:xfrm>
            <a:off x="5120640" y="759599"/>
            <a:ext cx="6367271" cy="533065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27ADCA0-A066-4B16-8E1F-3C2483947B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3261606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22" name="Rectangle 13">
            <a:extLst>
              <a:ext uri="{FF2B5EF4-FFF2-40B4-BE49-F238E27FC236}">
                <a16:creationId xmlns:a16="http://schemas.microsoft.com/office/drawing/2014/main" xmlns="" id="{66C7A97A-A7DE-4DFB-8542-1E4BF24C7D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xmlns="" id="{BE111DB0-3D73-4D20-9D57-CEF5A0D865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spc="-100" dirty="0"/>
              <a:t>Yara </a:t>
            </a:r>
            <a:r>
              <a:rPr lang="en-US" sz="4800" spc="-100" dirty="0" err="1"/>
              <a:t>Gambirasio</a:t>
            </a:r>
            <a:endParaRPr lang="en-US" sz="4800" spc="-100" dirty="0"/>
          </a:p>
        </p:txBody>
      </p:sp>
      <p:pic>
        <p:nvPicPr>
          <p:cNvPr id="5" name="Segnaposto contenuto 4" descr="Immagine che contiene persona, Viso umano, sorriso, Dente&#10;&#10;Descrizione generata automaticamente">
            <a:extLst>
              <a:ext uri="{FF2B5EF4-FFF2-40B4-BE49-F238E27FC236}">
                <a16:creationId xmlns:a16="http://schemas.microsoft.com/office/drawing/2014/main" xmlns="" id="{EBA0189D-2BAB-CA2C-B873-EF1D3A654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60" r="9510"/>
          <a:stretch/>
        </p:blipFill>
        <p:spPr>
          <a:xfrm>
            <a:off x="5120640" y="759599"/>
            <a:ext cx="6367271" cy="5330650"/>
          </a:xfrm>
          <a:prstGeom prst="rect">
            <a:avLst/>
          </a:prstGeom>
        </p:spPr>
      </p:pic>
      <p:sp>
        <p:nvSpPr>
          <p:cNvPr id="24" name="Rectangle 17">
            <a:extLst>
              <a:ext uri="{FF2B5EF4-FFF2-40B4-BE49-F238E27FC236}">
                <a16:creationId xmlns:a16="http://schemas.microsoft.com/office/drawing/2014/main" xmlns="" id="{027ADCA0-A066-4B16-8E1F-3C2483947B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898635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22" name="Rectangle 13">
            <a:extLst>
              <a:ext uri="{FF2B5EF4-FFF2-40B4-BE49-F238E27FC236}">
                <a16:creationId xmlns:a16="http://schemas.microsoft.com/office/drawing/2014/main" xmlns="" id="{8A4DBD17-19AD-4376-A55A-C527EF9445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xmlns="" id="{7DB7C943-6BFC-4A35-8DFA-0B204CD18B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7552943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298448"/>
            <a:ext cx="6068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spc="-100" dirty="0"/>
              <a:t>Meredith Kercher</a:t>
            </a:r>
          </a:p>
        </p:txBody>
      </p:sp>
      <p:pic>
        <p:nvPicPr>
          <p:cNvPr id="5" name="Segnaposto contenuto 4" descr="Immagine che contiene persona, Viso umano, sorriso, signora&#10;&#10;Descrizione generata automaticamente">
            <a:extLst>
              <a:ext uri="{FF2B5EF4-FFF2-40B4-BE49-F238E27FC236}">
                <a16:creationId xmlns:a16="http://schemas.microsoft.com/office/drawing/2014/main" xmlns="" id="{D21126BC-9493-21E7-3354-420C0EF535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1" r="7701" b="3"/>
          <a:stretch/>
        </p:blipFill>
        <p:spPr>
          <a:xfrm>
            <a:off x="8037574" y="759599"/>
            <a:ext cx="3458249" cy="5330650"/>
          </a:xfrm>
          <a:prstGeom prst="rect">
            <a:avLst/>
          </a:prstGeom>
        </p:spPr>
      </p:pic>
      <p:sp>
        <p:nvSpPr>
          <p:cNvPr id="24" name="Rectangle 17">
            <a:extLst>
              <a:ext uri="{FF2B5EF4-FFF2-40B4-BE49-F238E27FC236}">
                <a16:creationId xmlns:a16="http://schemas.microsoft.com/office/drawing/2014/main" xmlns="" id="{79DF27D9-327F-4301-A56A-9A8EC61E6B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063271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22" name="Rectangle 13">
            <a:extLst>
              <a:ext uri="{FF2B5EF4-FFF2-40B4-BE49-F238E27FC236}">
                <a16:creationId xmlns:a16="http://schemas.microsoft.com/office/drawing/2014/main" xmlns="" id="{66C7A97A-A7DE-4DFB-8542-1E4BF24C7D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xmlns="" id="{BE111DB0-3D73-4D20-9D57-CEF5A0D865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2FC2D46-AA9E-5FD9-38EC-354FBFBFC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spc="-100" dirty="0"/>
              <a:t>Beniamino </a:t>
            </a:r>
            <a:r>
              <a:rPr lang="en-US" sz="4800" spc="-100" dirty="0" err="1"/>
              <a:t>Zuncheddu</a:t>
            </a:r>
            <a:r>
              <a:rPr lang="en-US" sz="4800" spc="-100" dirty="0"/>
              <a:t> </a:t>
            </a:r>
          </a:p>
        </p:txBody>
      </p:sp>
      <p:pic>
        <p:nvPicPr>
          <p:cNvPr id="5" name="Segnaposto contenuto 4" descr="Immagine che contiene persona, Viso umano, vestiti, ruga">
            <a:extLst>
              <a:ext uri="{FF2B5EF4-FFF2-40B4-BE49-F238E27FC236}">
                <a16:creationId xmlns:a16="http://schemas.microsoft.com/office/drawing/2014/main" xmlns="" id="{3E671744-3DB3-CD9E-58BF-F59C3E173F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32" r="9234" b="2"/>
          <a:stretch/>
        </p:blipFill>
        <p:spPr>
          <a:xfrm>
            <a:off x="5120640" y="759599"/>
            <a:ext cx="6367271" cy="5330650"/>
          </a:xfrm>
          <a:prstGeom prst="rect">
            <a:avLst/>
          </a:prstGeom>
        </p:spPr>
      </p:pic>
      <p:sp>
        <p:nvSpPr>
          <p:cNvPr id="24" name="Rectangle 17">
            <a:extLst>
              <a:ext uri="{FF2B5EF4-FFF2-40B4-BE49-F238E27FC236}">
                <a16:creationId xmlns:a16="http://schemas.microsoft.com/office/drawing/2014/main" xmlns="" id="{027ADCA0-A066-4B16-8E1F-3C2483947B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8979348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7115F77-2FAE-4CA7-9A7F-10D5F2C8F8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CD4C046-A04C-46CC-AFA3-6B0621F62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9FDD9264-A478-4B82-A891-2BEA8BF9F6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unti interrogativi neri 3D con un punto interrogativo giallo">
            <a:extLst>
              <a:ext uri="{FF2B5EF4-FFF2-40B4-BE49-F238E27FC236}">
                <a16:creationId xmlns:a16="http://schemas.microsoft.com/office/drawing/2014/main" xmlns="" id="{1E799C62-FD73-85A9-7455-74F0191AC0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7637" r="17491" b="1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C4D755E9-CEF5-43A7-A514-4664F25F39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96E65B5-44F5-6459-43B5-41F47820D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298448"/>
            <a:ext cx="3685070" cy="32552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spc="-100" dirty="0"/>
              <a:t>QUALI SOLUZIONI POSSIBILI?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BF879CD-ED15-450F-B829-699C694D2E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6034829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51678914-15BD-C7A2-9C7B-E23A4E7B2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sz="3300"/>
              <a:t>FOCALIZZARSI SULLE FASI IN CUI SI CONCENTRA L’ERRORE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16AE87DC-D1FB-E664-847F-E0DBAE879C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864108"/>
            <a:ext cx="3585891" cy="5120640"/>
          </a:xfrm>
        </p:spPr>
        <p:txBody>
          <a:bodyPr>
            <a:normAutofit/>
          </a:bodyPr>
          <a:lstStyle/>
          <a:p>
            <a:r>
              <a:rPr lang="it-IT" sz="2400" dirty="0"/>
              <a:t>Indagini preliminari</a:t>
            </a:r>
          </a:p>
          <a:p>
            <a:pPr marL="0" indent="0">
              <a:buNone/>
            </a:pPr>
            <a:r>
              <a:rPr lang="it-IT" sz="2400" dirty="0"/>
              <a:t>- rilievi sulla </a:t>
            </a:r>
            <a:r>
              <a:rPr lang="it-IT" sz="2400" i="1" dirty="0"/>
              <a:t>scena </a:t>
            </a:r>
            <a:r>
              <a:rPr lang="it-IT" sz="2400" i="1" dirty="0" err="1"/>
              <a:t>criminis</a:t>
            </a:r>
            <a:endParaRPr lang="it-IT" sz="2400" i="1" dirty="0"/>
          </a:p>
          <a:p>
            <a:pPr marL="0" indent="0">
              <a:buNone/>
            </a:pPr>
            <a:r>
              <a:rPr lang="it-IT" sz="2400" dirty="0"/>
              <a:t>-accertamento tecnico irripetibile</a:t>
            </a:r>
          </a:p>
          <a:p>
            <a:pPr marL="0" indent="0">
              <a:buNone/>
            </a:pPr>
            <a:r>
              <a:rPr lang="it-IT" sz="2400" dirty="0"/>
              <a:t>-ricognizioni personali </a:t>
            </a:r>
          </a:p>
        </p:txBody>
      </p:sp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xmlns="" id="{C146A7C4-78AC-FDB0-3CC2-D765F40BAB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818120" y="1691640"/>
            <a:ext cx="3474720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80226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>
            <a:extLst>
              <a:ext uri="{FF2B5EF4-FFF2-40B4-BE49-F238E27FC236}">
                <a16:creationId xmlns:a16="http://schemas.microsoft.com/office/drawing/2014/main" xmlns="" id="{1CAB3A87-9A98-39EA-529A-5595F81BA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46" y="2427514"/>
            <a:ext cx="2834640" cy="2895600"/>
          </a:xfrm>
        </p:spPr>
        <p:txBody>
          <a:bodyPr>
            <a:noAutofit/>
          </a:bodyPr>
          <a:lstStyle/>
          <a:p>
            <a:r>
              <a:rPr lang="it-IT" sz="3600" dirty="0"/>
              <a:t>Corretto uso della prova scientifica, unita all’ utilizzo delle scienze statistiche </a:t>
            </a:r>
            <a:br>
              <a:rPr lang="it-IT" sz="3600" dirty="0"/>
            </a:br>
            <a:endParaRPr lang="it-IT" sz="3600" dirty="0"/>
          </a:p>
        </p:txBody>
      </p:sp>
      <p:pic>
        <p:nvPicPr>
          <p:cNvPr id="12" name="Segnaposto immagine 11" descr="Immagine che contiene Verde acqua, Turchese, arte">
            <a:extLst>
              <a:ext uri="{FF2B5EF4-FFF2-40B4-BE49-F238E27FC236}">
                <a16:creationId xmlns:a16="http://schemas.microsoft.com/office/drawing/2014/main" xmlns="" id="{5895669C-623E-DC17-90CD-A3ED5FA0E45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58" b="758"/>
          <a:stretch>
            <a:fillRect/>
          </a:stretch>
        </p:blipFill>
        <p:spPr/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9EE26FD6-DFCB-3BC3-9814-CA40E36B060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xmlns="" val="34889217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DCCCDCCF-DDE7-4FF9-BA8E-DFD3AC93A6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01AA0B9-AC3A-98E7-869D-FAC4EBD90A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r="25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C2352FE0-ACFA-479E-A574-CED1C035D3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C02C753E-3B0A-27F1-15DC-5222DB87A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/>
              <a:t>Maggiore attenzione ai </a:t>
            </a:r>
            <a:r>
              <a:rPr lang="it-IT" b="1" dirty="0" err="1"/>
              <a:t>bias</a:t>
            </a:r>
            <a:r>
              <a:rPr lang="it-IT" b="1" dirty="0"/>
              <a:t> cognitivi </a:t>
            </a:r>
            <a:r>
              <a:rPr lang="it-IT" dirty="0"/>
              <a:t>che possono influenzare le decisioni</a:t>
            </a:r>
            <a:br>
              <a:rPr lang="it-IT" dirty="0"/>
            </a:br>
            <a:endParaRPr lang="it-IT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01F5979-1992-492E-ABBD-62EBC1016C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97130" y="754144"/>
            <a:ext cx="7865196" cy="533576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F0DA455-E2A3-6AA7-2B35-6FE8246E8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dirty="0"/>
              <a:t>La caduta della «prova regina» della confessione e della testimonianza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377CB93F-A0E2-4BBE-B2FC-E93932C7EC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0336113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olti punti interrogativi su sfondo nero">
            <a:extLst>
              <a:ext uri="{FF2B5EF4-FFF2-40B4-BE49-F238E27FC236}">
                <a16:creationId xmlns:a16="http://schemas.microsoft.com/office/drawing/2014/main" xmlns="" id="{041839DC-98A1-DBC4-FA62-3B434BD8A0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7764" r="-1" b="-1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3A9554CD-BF56-5CE9-CB1B-2259ED84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/>
              <a:t>Investire sugli strumenti tecnici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9EE26FD6-DFCB-3BC3-9814-CA40E36B06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dirty="0"/>
              <a:t>A</a:t>
            </a:r>
            <a:r>
              <a:rPr lang="it-IT" sz="2400" b="0" i="0" dirty="0">
                <a:effectLst/>
              </a:rPr>
              <a:t>dozione di speciali accorgimenti tecnici come la </a:t>
            </a:r>
            <a:r>
              <a:rPr lang="it-IT" sz="2400" b="1" i="0" dirty="0">
                <a:effectLst/>
              </a:rPr>
              <a:t>registrazione delle dichiarazioni testimoniali</a:t>
            </a:r>
            <a:r>
              <a:rPr lang="it-IT" sz="2400" b="0" i="0" dirty="0">
                <a:effectLst/>
              </a:rPr>
              <a:t> o la fissazione di apposite udienze in fase preprocessuale, deputate a vagliare l’attendibilità dei soggetti indicati nelle liste testimoniali delle parti.</a:t>
            </a:r>
            <a:endParaRPr lang="it-IT" sz="24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9084136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xmlns="" id="{886D4068-D045-48B0-9A00-198F2FE4B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876287B-25D1-E640-4FC4-061CE3C81E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t="7738" r="9114" b="1353"/>
          <a:stretch/>
        </p:blipFill>
        <p:spPr>
          <a:xfrm>
            <a:off x="20" y="1"/>
            <a:ext cx="12188932" cy="6858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12664C4B-AAE2-4AA0-8918-134E8086F3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xmlns="" id="{C02C753E-3B0A-27F1-15DC-5222DB87A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>
                <a:ln w="15875">
                  <a:solidFill>
                    <a:srgbClr val="FFFFFF"/>
                  </a:solidFill>
                </a:ln>
              </a:rPr>
              <a:t>Il ruolo delle forze dell’ordine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F0DA455-E2A3-6AA7-2B35-6FE8246E8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pPr algn="just"/>
            <a:r>
              <a:rPr lang="it-IT" sz="2400" dirty="0"/>
              <a:t>Investire sulla </a:t>
            </a:r>
            <a:r>
              <a:rPr lang="it-IT" sz="2400" b="1" dirty="0"/>
              <a:t>formazione</a:t>
            </a:r>
            <a:r>
              <a:rPr lang="it-IT" sz="2400" dirty="0"/>
              <a:t> degli agenti e altri appartenenti alle forze dell’ordine</a:t>
            </a:r>
          </a:p>
          <a:p>
            <a:pPr algn="just"/>
            <a:r>
              <a:rPr lang="it-IT" sz="2400" dirty="0"/>
              <a:t>Perimetrare in modo più netto i poteri della polizia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616F9FD8-4CFE-4C77-8F29-5D801C57E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790932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65F3FBFC-4690-E9F1-7958-BE6E125F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D741AB8C-C923-20B3-0819-F06772156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864108"/>
            <a:ext cx="3585891" cy="5120640"/>
          </a:xfrm>
        </p:spPr>
        <p:txBody>
          <a:bodyPr>
            <a:normAutofit/>
          </a:bodyPr>
          <a:lstStyle/>
          <a:p>
            <a:r>
              <a:rPr lang="it-IT" dirty="0"/>
              <a:t>GRAZIE PER LA VOSTRA ATTENZIONE</a:t>
            </a:r>
          </a:p>
          <a:p>
            <a:endParaRPr lang="it-IT" dirty="0"/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xmlns="" id="{3E23C1A9-9F0B-84F1-4EAC-A436AC84A70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818120" y="1691640"/>
            <a:ext cx="3474720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3558397"/>
      </p:ext>
    </p:extLst>
  </p:cSld>
  <p:clrMapOvr>
    <a:masterClrMapping/>
  </p:clrMapOvr>
</p:sld>
</file>

<file path=ppt/theme/theme1.xml><?xml version="1.0" encoding="utf-8"?>
<a:theme xmlns:a="http://schemas.openxmlformats.org/drawingml/2006/main" name="Cornice">
  <a:themeElements>
    <a:clrScheme name="Cornic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rnice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rnic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Cornice</Template>
  <TotalTime>384</TotalTime>
  <Words>870</Words>
  <Application>Microsoft Office PowerPoint</Application>
  <PresentationFormat>Personalizzato</PresentationFormat>
  <Paragraphs>98</Paragraphs>
  <Slides>41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41</vt:i4>
      </vt:variant>
    </vt:vector>
  </HeadingPairs>
  <TitlesOfParts>
    <vt:vector size="42" baseType="lpstr">
      <vt:lpstr>Cornice</vt:lpstr>
      <vt:lpstr>ERRORE GIUDIZIARIO</vt:lpstr>
      <vt:lpstr>QUANTI SONO GLI ERRORI GIUDIZIARI IN ITALIA?</vt:lpstr>
      <vt:lpstr>L’opinione </vt:lpstr>
      <vt:lpstr>L’importanza di porsi questa domanda</vt:lpstr>
      <vt:lpstr>Come si può fare dunque a capire l’entità del fenomeno? </vt:lpstr>
      <vt:lpstr>Possibili definizioni</vt:lpstr>
      <vt:lpstr>Diapositiva 7</vt:lpstr>
      <vt:lpstr>Le statistiche sul punto non riescono tuttavia a fornire informazioni esaustive</vt:lpstr>
      <vt:lpstr>Nuova attenzione al tema</vt:lpstr>
      <vt:lpstr>NATIONAL REGISTRY OF EXONERATION</vt:lpstr>
      <vt:lpstr>Diapositiva 11</vt:lpstr>
      <vt:lpstr>Diapositiva 12</vt:lpstr>
      <vt:lpstr>Diapositiva 13</vt:lpstr>
      <vt:lpstr>E in Italia?</vt:lpstr>
      <vt:lpstr>PERCHÈ AVVIENE L’ERRORE?</vt:lpstr>
      <vt:lpstr>CI SONO 4 PRINCIPALI CAUSE</vt:lpstr>
      <vt:lpstr>1. MISAPPLICATION OF FORENSIC SCIENCE </vt:lpstr>
      <vt:lpstr>Diapositiva 18</vt:lpstr>
      <vt:lpstr>Diapositiva 19</vt:lpstr>
      <vt:lpstr>2. MISCONDUCT BY GOVERNMENT ACTORS</vt:lpstr>
      <vt:lpstr>Diapositiva 21</vt:lpstr>
      <vt:lpstr>3. INCENTIVISED INFORMANTS</vt:lpstr>
      <vt:lpstr>Diapositiva 23</vt:lpstr>
      <vt:lpstr>4. FALSE CONFESSION OR ADMISSION</vt:lpstr>
      <vt:lpstr>Diapositiva 25</vt:lpstr>
      <vt:lpstr>ULTERORI CAUSE FREQUENTI DI ERRORE</vt:lpstr>
      <vt:lpstr>CASI ITALIANI DI ERRORE, ACCERTATI E NON</vt:lpstr>
      <vt:lpstr>Enzo Tortora</vt:lpstr>
      <vt:lpstr>Giuseppe Gullotta e la Strage di Alcamo</vt:lpstr>
      <vt:lpstr>Marta Russo</vt:lpstr>
      <vt:lpstr>Angelo Massaro</vt:lpstr>
      <vt:lpstr>Yara Gambirasio</vt:lpstr>
      <vt:lpstr>Meredith Kercher</vt:lpstr>
      <vt:lpstr>Beniamino Zuncheddu </vt:lpstr>
      <vt:lpstr>QUALI SOLUZIONI POSSIBILI?</vt:lpstr>
      <vt:lpstr>FOCALIZZARSI SULLE FASI IN CUI SI CONCENTRA L’ERRORE</vt:lpstr>
      <vt:lpstr>Corretto uso della prova scientifica, unita all’ utilizzo delle scienze statistiche  </vt:lpstr>
      <vt:lpstr>Maggiore attenzione ai bias cognitivi che possono influenzare le decisioni </vt:lpstr>
      <vt:lpstr>Investire sugli strumenti tecnici</vt:lpstr>
      <vt:lpstr>Il ruolo delle forze dell’ordine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ERRORE GIUDIZIARIO</dc:title>
  <dc:creator>Giulia Coretti</dc:creator>
  <cp:lastModifiedBy>Francesco Trapella</cp:lastModifiedBy>
  <cp:revision>46</cp:revision>
  <dcterms:created xsi:type="dcterms:W3CDTF">2023-12-13T11:21:14Z</dcterms:created>
  <dcterms:modified xsi:type="dcterms:W3CDTF">2023-12-15T17:31:41Z</dcterms:modified>
</cp:coreProperties>
</file>