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11/10/2023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3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11/10/2023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11/10/2023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11/10/2023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11/10/2023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11/10/2023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" y="1570216"/>
            <a:ext cx="10163927" cy="2527121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203864"/>
                </a:solidFill>
              </a:rPr>
              <a:t>Come </a:t>
            </a:r>
            <a:r>
              <a:rPr lang="en-US" sz="4000" dirty="0" err="1" smtClean="0">
                <a:solidFill>
                  <a:srgbClr val="203864"/>
                </a:solidFill>
              </a:rPr>
              <a:t>eseguire</a:t>
            </a:r>
            <a:r>
              <a:rPr lang="en-US" sz="4000" dirty="0" smtClean="0">
                <a:solidFill>
                  <a:srgbClr val="203864"/>
                </a:solidFill>
              </a:rPr>
              <a:t>. </a:t>
            </a:r>
            <a:br>
              <a:rPr lang="en-US" sz="4000" dirty="0" smtClean="0">
                <a:solidFill>
                  <a:srgbClr val="203864"/>
                </a:solidFill>
              </a:rPr>
            </a:br>
            <a:r>
              <a:rPr lang="en-US" sz="4000" dirty="0" smtClean="0">
                <a:solidFill>
                  <a:srgbClr val="203864"/>
                </a:solidFill>
              </a:rPr>
              <a:t>Si </a:t>
            </a:r>
            <a:r>
              <a:rPr lang="en-US" sz="4000" dirty="0" err="1" smtClean="0">
                <a:solidFill>
                  <a:srgbClr val="203864"/>
                </a:solidFill>
              </a:rPr>
              <a:t>può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evitare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il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carcere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nonostante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br>
              <a:rPr lang="en-US" sz="4000" dirty="0" smtClean="0">
                <a:solidFill>
                  <a:srgbClr val="203864"/>
                </a:solidFill>
              </a:rPr>
            </a:br>
            <a:r>
              <a:rPr lang="en-US" sz="4000" dirty="0" smtClean="0">
                <a:solidFill>
                  <a:srgbClr val="203864"/>
                </a:solidFill>
              </a:rPr>
              <a:t>la </a:t>
            </a:r>
            <a:r>
              <a:rPr lang="en-US" sz="4000" dirty="0" err="1" smtClean="0">
                <a:solidFill>
                  <a:srgbClr val="203864"/>
                </a:solidFill>
              </a:rPr>
              <a:t>condanna</a:t>
            </a:r>
            <a:r>
              <a:rPr lang="en-US" sz="4000" dirty="0" smtClean="0">
                <a:solidFill>
                  <a:srgbClr val="203864"/>
                </a:solidFill>
              </a:rPr>
              <a:t> ad </a:t>
            </a:r>
            <a:r>
              <a:rPr lang="en-US" sz="4000" dirty="0" err="1" smtClean="0">
                <a:solidFill>
                  <a:srgbClr val="203864"/>
                </a:solidFill>
              </a:rPr>
              <a:t>una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pena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detentiva</a:t>
            </a:r>
            <a:r>
              <a:rPr lang="en-US" sz="4000" dirty="0" smtClean="0">
                <a:solidFill>
                  <a:srgbClr val="203864"/>
                </a:solidFill>
              </a:rPr>
              <a:t>?</a:t>
            </a:r>
            <a:endParaRPr lang="en-GB" sz="4000" dirty="0">
              <a:solidFill>
                <a:srgbClr val="203864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2142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Giovedì 12 </a:t>
            </a:r>
            <a:r>
              <a:rPr lang="it-IT" dirty="0" smtClean="0"/>
              <a:t>ottobre 2023, ore 16.00 – 18.00</a:t>
            </a:r>
            <a:endParaRPr lang="it-IT" dirty="0"/>
          </a:p>
        </p:txBody>
      </p:sp>
      <p:sp>
        <p:nvSpPr>
          <p:cNvPr id="11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4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Retribuzione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i="1" dirty="0" smtClean="0">
                <a:solidFill>
                  <a:schemeClr val="tx2"/>
                </a:solidFill>
              </a:rPr>
              <a:t>vs.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rieducazione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406574" y="1052736"/>
            <a:ext cx="3744416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Funzione generalpreventiva della pena</a:t>
            </a:r>
            <a:r>
              <a:rPr lang="it-IT" dirty="0" smtClean="0"/>
              <a:t> – educazione dei consociati per intimidazione (es. ergastolo, 41-bis, pena di morte …)</a:t>
            </a:r>
          </a:p>
          <a:p>
            <a:pPr algn="just"/>
            <a:r>
              <a:rPr lang="it-IT" b="1" dirty="0" smtClean="0"/>
              <a:t>Funzione </a:t>
            </a:r>
            <a:r>
              <a:rPr lang="it-IT" b="1" dirty="0" err="1" smtClean="0"/>
              <a:t>specialpreventiva</a:t>
            </a:r>
            <a:r>
              <a:rPr lang="it-IT" b="1" dirty="0" smtClean="0"/>
              <a:t> della pena </a:t>
            </a:r>
            <a:r>
              <a:rPr lang="it-IT" dirty="0" smtClean="0"/>
              <a:t>– intervento sul singolo, finalizzato ad evitare le ricadute nel reato.</a:t>
            </a:r>
            <a:endParaRPr lang="it-IT" b="1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4727054" y="1052736"/>
            <a:ext cx="633670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Concezione retributiva </a:t>
            </a:r>
            <a:r>
              <a:rPr lang="it-IT" dirty="0" smtClean="0"/>
              <a:t>– la pena è un </a:t>
            </a:r>
            <a:r>
              <a:rPr lang="it-IT" u="sng" dirty="0" smtClean="0"/>
              <a:t>male giusto</a:t>
            </a:r>
            <a:r>
              <a:rPr lang="it-IT" dirty="0" smtClean="0"/>
              <a:t> e corrisponde a quello commesso dal reo.</a:t>
            </a:r>
            <a:endParaRPr lang="it-IT" b="1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4727054" y="1988840"/>
            <a:ext cx="633670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Funzione rieducativa </a:t>
            </a:r>
            <a:r>
              <a:rPr lang="it-IT" dirty="0" smtClean="0"/>
              <a:t>– la pena è uno strumento afflittivo che serve al singolo per riconciliarsi con i valori offesi dal reato.</a:t>
            </a:r>
            <a:endParaRPr lang="it-IT" b="1" dirty="0"/>
          </a:p>
        </p:txBody>
      </p:sp>
      <p:cxnSp>
        <p:nvCxnSpPr>
          <p:cNvPr id="25" name="Connettore 2 24"/>
          <p:cNvCxnSpPr/>
          <p:nvPr/>
        </p:nvCxnSpPr>
        <p:spPr>
          <a:xfrm>
            <a:off x="4150990" y="1484784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ttore 2 27"/>
          <p:cNvCxnSpPr>
            <a:endCxn id="22" idx="1"/>
          </p:cNvCxnSpPr>
          <p:nvPr/>
        </p:nvCxnSpPr>
        <p:spPr>
          <a:xfrm>
            <a:off x="4150990" y="1484784"/>
            <a:ext cx="576064" cy="8272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ttore 2 30"/>
          <p:cNvCxnSpPr/>
          <p:nvPr/>
        </p:nvCxnSpPr>
        <p:spPr>
          <a:xfrm flipV="1">
            <a:off x="4150990" y="1484784"/>
            <a:ext cx="576064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ttore 2 32"/>
          <p:cNvCxnSpPr>
            <a:endCxn id="22" idx="1"/>
          </p:cNvCxnSpPr>
          <p:nvPr/>
        </p:nvCxnSpPr>
        <p:spPr>
          <a:xfrm flipV="1">
            <a:off x="4150990" y="2312006"/>
            <a:ext cx="576064" cy="2528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CasellaDiTesto 33"/>
          <p:cNvSpPr txBox="1"/>
          <p:nvPr/>
        </p:nvSpPr>
        <p:spPr>
          <a:xfrm>
            <a:off x="478582" y="3356992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Art. 27, comma 1, Cost.</a:t>
            </a:r>
            <a:r>
              <a:rPr lang="it-IT" sz="1600" dirty="0" smtClean="0"/>
              <a:t> </a:t>
            </a:r>
            <a:r>
              <a:rPr lang="it-IT" sz="1600" i="1" dirty="0" smtClean="0"/>
              <a:t>“la responsabilità penale è personale”</a:t>
            </a:r>
            <a:endParaRPr lang="it-IT" sz="1600" b="1" dirty="0"/>
          </a:p>
        </p:txBody>
      </p:sp>
      <p:sp>
        <p:nvSpPr>
          <p:cNvPr id="35" name="CasellaDiTesto 34"/>
          <p:cNvSpPr txBox="1"/>
          <p:nvPr/>
        </p:nvSpPr>
        <p:spPr>
          <a:xfrm>
            <a:off x="4799062" y="2636912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Art. 27, comma 3, Cost.</a:t>
            </a:r>
            <a:r>
              <a:rPr lang="it-IT" sz="1600" dirty="0" smtClean="0"/>
              <a:t> </a:t>
            </a:r>
            <a:r>
              <a:rPr lang="it-IT" sz="1600" i="1" dirty="0" smtClean="0"/>
              <a:t>“le pene … devono tendere alla rieducazione del condannato”</a:t>
            </a:r>
            <a:endParaRPr lang="it-IT" sz="1600" b="1" dirty="0"/>
          </a:p>
        </p:txBody>
      </p:sp>
      <p:cxnSp>
        <p:nvCxnSpPr>
          <p:cNvPr id="37" name="Connettore 2 36"/>
          <p:cNvCxnSpPr/>
          <p:nvPr/>
        </p:nvCxnSpPr>
        <p:spPr>
          <a:xfrm>
            <a:off x="8903518" y="1340768"/>
            <a:ext cx="0" cy="20162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asellaDiTesto 37"/>
          <p:cNvSpPr txBox="1"/>
          <p:nvPr/>
        </p:nvSpPr>
        <p:spPr>
          <a:xfrm>
            <a:off x="6815286" y="3429000"/>
            <a:ext cx="4392488" cy="175432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Pena come </a:t>
            </a:r>
            <a:r>
              <a:rPr lang="it-IT" i="1" dirty="0" err="1" smtClean="0"/>
              <a:t>extrema</a:t>
            </a:r>
            <a:r>
              <a:rPr lang="it-IT" i="1" dirty="0" smtClean="0"/>
              <a:t> ratio</a:t>
            </a:r>
            <a:r>
              <a:rPr lang="it-IT" dirty="0" smtClean="0"/>
              <a:t>: applicabile solo ai colpevoli (art. 27, comma 2, Cost.) e modulabile in base alla gravità del reato (proporzionalità – art. 133 c.p.) e alla </a:t>
            </a:r>
            <a:r>
              <a:rPr lang="it-IT" u="sng" dirty="0" smtClean="0"/>
              <a:t>personalità del singolo</a:t>
            </a:r>
            <a:r>
              <a:rPr lang="it-IT" dirty="0" smtClean="0"/>
              <a:t> (v., ad es., art. 85 c.p. per la punibilità).</a:t>
            </a:r>
            <a:endParaRPr lang="it-IT" dirty="0"/>
          </a:p>
        </p:txBody>
      </p:sp>
      <p:cxnSp>
        <p:nvCxnSpPr>
          <p:cNvPr id="40" name="Connettore 2 39"/>
          <p:cNvCxnSpPr/>
          <p:nvPr/>
        </p:nvCxnSpPr>
        <p:spPr>
          <a:xfrm flipH="1">
            <a:off x="5015086" y="4725144"/>
            <a:ext cx="187220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asellaDiTesto 40"/>
          <p:cNvSpPr txBox="1"/>
          <p:nvPr/>
        </p:nvSpPr>
        <p:spPr>
          <a:xfrm>
            <a:off x="5519142" y="436510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m</a:t>
            </a:r>
            <a:r>
              <a:rPr lang="it-IT" dirty="0" smtClean="0"/>
              <a:t>a …</a:t>
            </a:r>
            <a:endParaRPr lang="it-IT" dirty="0"/>
          </a:p>
        </p:txBody>
      </p:sp>
      <p:sp>
        <p:nvSpPr>
          <p:cNvPr id="42" name="CasellaDiTesto 41"/>
          <p:cNvSpPr txBox="1"/>
          <p:nvPr/>
        </p:nvSpPr>
        <p:spPr>
          <a:xfrm>
            <a:off x="910630" y="4149080"/>
            <a:ext cx="4104456" cy="175432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Se la </a:t>
            </a:r>
            <a:r>
              <a:rPr lang="it-IT" b="1" dirty="0" smtClean="0"/>
              <a:t>pena è un male giusto</a:t>
            </a:r>
            <a:r>
              <a:rPr lang="it-IT" dirty="0" smtClean="0"/>
              <a:t>, ma va contenuto al </a:t>
            </a:r>
            <a:r>
              <a:rPr lang="it-IT" b="1" dirty="0" smtClean="0"/>
              <a:t>necessario</a:t>
            </a:r>
            <a:r>
              <a:rPr lang="it-IT" dirty="0" smtClean="0"/>
              <a:t> e se ha </a:t>
            </a:r>
            <a:r>
              <a:rPr lang="it-IT" b="1" dirty="0" smtClean="0"/>
              <a:t>funzione rieducativa</a:t>
            </a:r>
            <a:r>
              <a:rPr lang="it-IT" dirty="0" smtClean="0"/>
              <a:t>, ciò significa che può essere </a:t>
            </a:r>
            <a:r>
              <a:rPr lang="it-IT" b="1" u="sng" dirty="0" smtClean="0"/>
              <a:t>evitata o diminuita</a:t>
            </a:r>
            <a:r>
              <a:rPr lang="it-IT" b="1" dirty="0" smtClean="0"/>
              <a:t> </a:t>
            </a:r>
            <a:r>
              <a:rPr lang="it-IT" dirty="0" smtClean="0"/>
              <a:t>quando non occorra (o non occorra più) intervenire sulla persona.</a:t>
            </a:r>
            <a:endParaRPr lang="it-IT" dirty="0"/>
          </a:p>
        </p:txBody>
      </p:sp>
      <p:sp>
        <p:nvSpPr>
          <p:cNvPr id="43" name="Parentesi graffa aperta 42"/>
          <p:cNvSpPr/>
          <p:nvPr/>
        </p:nvSpPr>
        <p:spPr>
          <a:xfrm>
            <a:off x="5015086" y="5229200"/>
            <a:ext cx="288032" cy="136815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4" name="CasellaDiTesto 43"/>
          <p:cNvSpPr txBox="1"/>
          <p:nvPr/>
        </p:nvSpPr>
        <p:spPr>
          <a:xfrm>
            <a:off x="5231110" y="5229200"/>
            <a:ext cx="59766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Sospensione condizionale della pena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Pene sostitutive </a:t>
            </a:r>
            <a:r>
              <a:rPr lang="it-IT" sz="1600" i="1" dirty="0" smtClean="0"/>
              <a:t>ex</a:t>
            </a:r>
            <a:r>
              <a:rPr lang="it-IT" sz="1600" dirty="0" smtClean="0"/>
              <a:t> art. 20-</a:t>
            </a:r>
            <a:r>
              <a:rPr lang="it-IT" sz="1600" i="1" dirty="0" smtClean="0"/>
              <a:t>bis</a:t>
            </a:r>
            <a:r>
              <a:rPr lang="it-IT" sz="1600" dirty="0" smtClean="0"/>
              <a:t> c.p.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Benefici penitenziari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Misure alternative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Liberazione anticipata e, in qualche misura, liberazione condizionale</a:t>
            </a:r>
            <a:endParaRPr lang="it-IT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Sospensione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condizionale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della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pena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478582" y="836712"/>
            <a:ext cx="1123324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Il condannato ad una </a:t>
            </a:r>
            <a:r>
              <a:rPr lang="it-IT" u="sng" dirty="0" smtClean="0"/>
              <a:t>pena detentiva non superiore a due anni </a:t>
            </a:r>
            <a:r>
              <a:rPr lang="it-IT" dirty="0" smtClean="0"/>
              <a:t>(a tre anni per il minorenne o a due anni e sei mesi per il maggiorenne con meno di 21 anni o con più di 70 anni) non sconta la pena </a:t>
            </a:r>
            <a:r>
              <a:rPr lang="it-IT" b="1" dirty="0" smtClean="0"/>
              <a:t>se</a:t>
            </a:r>
            <a:r>
              <a:rPr lang="it-IT" dirty="0" smtClean="0"/>
              <a:t>, nei cinque anni successivi alla condanna (due se si tratta di contravvenzione), </a:t>
            </a:r>
            <a:r>
              <a:rPr lang="it-IT" u="sng" dirty="0" smtClean="0"/>
              <a:t>non commette reati</a:t>
            </a:r>
            <a:r>
              <a:rPr lang="it-IT" dirty="0" smtClean="0"/>
              <a:t> (</a:t>
            </a:r>
            <a:r>
              <a:rPr lang="it-IT" b="1" dirty="0" smtClean="0"/>
              <a:t>artt. 163-168 c.p.</a:t>
            </a:r>
            <a:r>
              <a:rPr lang="it-IT" dirty="0" smtClean="0"/>
              <a:t>).</a:t>
            </a:r>
            <a:endParaRPr lang="it-IT" dirty="0" smtClean="0"/>
          </a:p>
        </p:txBody>
      </p:sp>
      <p:sp>
        <p:nvSpPr>
          <p:cNvPr id="15" name="CasellaDiTesto 14"/>
          <p:cNvSpPr txBox="1"/>
          <p:nvPr/>
        </p:nvSpPr>
        <p:spPr>
          <a:xfrm>
            <a:off x="478582" y="1844824"/>
            <a:ext cx="5040560" cy="147732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Qual è la </a:t>
            </a:r>
            <a:r>
              <a:rPr lang="it-IT" b="1" i="1" dirty="0" smtClean="0"/>
              <a:t>ratio</a:t>
            </a:r>
            <a:r>
              <a:rPr lang="it-IT" b="1" dirty="0" smtClean="0"/>
              <a:t>?</a:t>
            </a:r>
            <a:r>
              <a:rPr lang="it-IT" dirty="0" smtClean="0"/>
              <a:t> Evitare pene applicate a </a:t>
            </a:r>
            <a:r>
              <a:rPr lang="it-IT" u="sng" dirty="0" smtClean="0"/>
              <a:t>soggetti che non necessitano di interventi rieducativi</a:t>
            </a:r>
            <a:r>
              <a:rPr lang="it-IT" dirty="0" smtClean="0"/>
              <a:t>.</a:t>
            </a:r>
          </a:p>
          <a:p>
            <a:pPr algn="just"/>
            <a:r>
              <a:rPr lang="it-IT" dirty="0" smtClean="0"/>
              <a:t>Infatti, il giudice la concede </a:t>
            </a:r>
            <a:r>
              <a:rPr lang="it-IT" i="1" dirty="0" smtClean="0"/>
              <a:t>“se presume che il colpevole si asterrà dal commettere ulteriori reati”</a:t>
            </a:r>
            <a:r>
              <a:rPr lang="it-IT" dirty="0" smtClean="0"/>
              <a:t> (</a:t>
            </a:r>
            <a:r>
              <a:rPr lang="it-IT" b="1" dirty="0" smtClean="0"/>
              <a:t>art. 164, comma 1, c.p.</a:t>
            </a:r>
            <a:r>
              <a:rPr lang="it-IT" dirty="0" smtClean="0"/>
              <a:t>). </a:t>
            </a:r>
            <a:endParaRPr lang="it-IT" b="1" dirty="0"/>
          </a:p>
        </p:txBody>
      </p:sp>
      <p:sp>
        <p:nvSpPr>
          <p:cNvPr id="21" name="CasellaDiTesto 20"/>
          <p:cNvSpPr txBox="1"/>
          <p:nvPr/>
        </p:nvSpPr>
        <p:spPr>
          <a:xfrm>
            <a:off x="478582" y="3356992"/>
            <a:ext cx="5040560" cy="1200329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Qual è il beneficio? </a:t>
            </a:r>
            <a:r>
              <a:rPr lang="it-IT" dirty="0" smtClean="0"/>
              <a:t>L’estinzione del reato al termine del periodo di sospensione (</a:t>
            </a:r>
            <a:r>
              <a:rPr lang="it-IT" b="1" dirty="0" smtClean="0"/>
              <a:t>art. 167, comma 1, c.p.</a:t>
            </a:r>
            <a:r>
              <a:rPr lang="it-IT" dirty="0" smtClean="0"/>
              <a:t>) e la </a:t>
            </a:r>
            <a:r>
              <a:rPr lang="it-IT" u="sng" dirty="0" smtClean="0"/>
              <a:t>mancata esecuzione della condanna</a:t>
            </a:r>
            <a:r>
              <a:rPr lang="it-IT" dirty="0" smtClean="0"/>
              <a:t> (</a:t>
            </a:r>
            <a:r>
              <a:rPr lang="it-IT" b="1" dirty="0" smtClean="0"/>
              <a:t>art. 167, comma 2, c.p.</a:t>
            </a:r>
            <a:r>
              <a:rPr lang="it-IT" dirty="0" smtClean="0"/>
              <a:t>). </a:t>
            </a:r>
            <a:endParaRPr lang="it-IT" b="1" dirty="0"/>
          </a:p>
        </p:txBody>
      </p:sp>
      <p:sp>
        <p:nvSpPr>
          <p:cNvPr id="23" name="CasellaDiTesto 22"/>
          <p:cNvSpPr txBox="1"/>
          <p:nvPr/>
        </p:nvSpPr>
        <p:spPr>
          <a:xfrm>
            <a:off x="478582" y="4653136"/>
            <a:ext cx="5040560" cy="92333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… e se il condannato commette un reato??? </a:t>
            </a:r>
            <a:r>
              <a:rPr lang="it-IT" dirty="0" smtClean="0"/>
              <a:t>La sospensione viene revocata e la pena viene eseguita.</a:t>
            </a:r>
            <a:endParaRPr lang="it-IT" b="1" dirty="0"/>
          </a:p>
        </p:txBody>
      </p:sp>
      <p:sp>
        <p:nvSpPr>
          <p:cNvPr id="24" name="CasellaDiTesto 23"/>
          <p:cNvSpPr txBox="1"/>
          <p:nvPr/>
        </p:nvSpPr>
        <p:spPr>
          <a:xfrm>
            <a:off x="5735166" y="1844824"/>
            <a:ext cx="5976664" cy="4524315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rgbClr val="00B050"/>
                </a:solidFill>
              </a:rPr>
              <a:t>Caso n. </a:t>
            </a:r>
            <a:r>
              <a:rPr lang="it-IT" b="1" dirty="0" smtClean="0">
                <a:solidFill>
                  <a:srgbClr val="00B050"/>
                </a:solidFill>
              </a:rPr>
              <a:t>1</a:t>
            </a:r>
            <a:r>
              <a:rPr lang="it-IT" b="1" dirty="0" smtClean="0">
                <a:solidFill>
                  <a:srgbClr val="00B050"/>
                </a:solidFill>
              </a:rPr>
              <a:t> – </a:t>
            </a:r>
            <a:r>
              <a:rPr lang="it-IT" dirty="0" smtClean="0"/>
              <a:t>una persona subisce una condanna per furto ad un anno e sei mesi di reclusione; la pena è sospesa. Sei mesi dopo viene sorpresa a rubare, arrestata, processata con rito direttissimo e condannata a due anni di reclusione.</a:t>
            </a:r>
            <a:endParaRPr lang="it-IT" b="1" dirty="0" smtClean="0">
              <a:solidFill>
                <a:srgbClr val="00B050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La sospensione condizionale viene </a:t>
            </a:r>
            <a:r>
              <a:rPr lang="it-IT" b="1" dirty="0" smtClean="0"/>
              <a:t>revocata</a:t>
            </a:r>
            <a:r>
              <a:rPr lang="it-IT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Viene emesso un </a:t>
            </a:r>
            <a:r>
              <a:rPr lang="it-IT" b="1" dirty="0" smtClean="0"/>
              <a:t>ordine di esecuzione </a:t>
            </a:r>
            <a:r>
              <a:rPr lang="it-IT" u="sng" dirty="0" smtClean="0"/>
              <a:t>cumulativo</a:t>
            </a:r>
            <a:r>
              <a:rPr lang="it-IT" dirty="0" smtClean="0"/>
              <a:t> che tiene conto, cioè, di entrambe le condanne (</a:t>
            </a:r>
            <a:r>
              <a:rPr lang="it-IT" u="sng" dirty="0" smtClean="0"/>
              <a:t>1 anno e 6mesi + 2 anni = 3 anni e 6 mesi</a:t>
            </a:r>
            <a:r>
              <a:rPr lang="it-IT" dirty="0" smtClean="0"/>
              <a:t>).</a:t>
            </a:r>
          </a:p>
          <a:p>
            <a:pPr algn="just"/>
            <a:endParaRPr lang="it-IT" dirty="0" smtClean="0"/>
          </a:p>
          <a:p>
            <a:pPr algn="just"/>
            <a:r>
              <a:rPr lang="it-IT" b="1" dirty="0" smtClean="0">
                <a:solidFill>
                  <a:srgbClr val="00B050"/>
                </a:solidFill>
              </a:rPr>
              <a:t>Caso n. 2 – </a:t>
            </a:r>
            <a:r>
              <a:rPr lang="it-IT" dirty="0" smtClean="0"/>
              <a:t>come il primo caso, però la seconda condanna è a sei mesi. 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Il giudice può procedere come nella prima ipotesi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Ma può anche “dare una seconda possibilità” alla persona: se la somma delle pene di cui alle due condanne non supera i due anni </a:t>
            </a:r>
            <a:r>
              <a:rPr lang="it-IT" b="1" dirty="0" smtClean="0"/>
              <a:t>può essere applicata una seconda sospensione condizionale</a:t>
            </a:r>
            <a:r>
              <a:rPr lang="it-IT" dirty="0" smtClean="0"/>
              <a:t>.</a:t>
            </a:r>
          </a:p>
        </p:txBody>
      </p:sp>
      <p:cxnSp>
        <p:nvCxnSpPr>
          <p:cNvPr id="26" name="Connettore 2 25"/>
          <p:cNvCxnSpPr/>
          <p:nvPr/>
        </p:nvCxnSpPr>
        <p:spPr>
          <a:xfrm>
            <a:off x="2998862" y="4221088"/>
            <a:ext cx="0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asellaDiTesto 27"/>
          <p:cNvSpPr txBox="1"/>
          <p:nvPr/>
        </p:nvSpPr>
        <p:spPr>
          <a:xfrm>
            <a:off x="478582" y="5733256"/>
            <a:ext cx="5040560" cy="95410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>
                <a:solidFill>
                  <a:srgbClr val="C00000"/>
                </a:solidFill>
              </a:rPr>
              <a:t>ATTENZIONE: </a:t>
            </a:r>
            <a:r>
              <a:rPr lang="it-IT" sz="1400" dirty="0" smtClean="0"/>
              <a:t>se si parla di mancata esecuzione, significa che la sospensione viene disposta dal </a:t>
            </a:r>
            <a:r>
              <a:rPr lang="it-IT" sz="1400" b="1" dirty="0" smtClean="0">
                <a:solidFill>
                  <a:srgbClr val="C00000"/>
                </a:solidFill>
              </a:rPr>
              <a:t>giudice della cognizione </a:t>
            </a:r>
            <a:r>
              <a:rPr lang="it-IT" sz="1400" dirty="0" smtClean="0"/>
              <a:t>e che </a:t>
            </a:r>
            <a:r>
              <a:rPr lang="it-IT" sz="1400" b="1" dirty="0" smtClean="0">
                <a:solidFill>
                  <a:srgbClr val="C00000"/>
                </a:solidFill>
              </a:rPr>
              <a:t>non viene emesso l’ordine di esecuzione</a:t>
            </a:r>
            <a:r>
              <a:rPr lang="it-IT" sz="1400" dirty="0" smtClean="0"/>
              <a:t> (caso di titolo esecutivo senza ordine di esecuzione).</a:t>
            </a:r>
            <a:endParaRPr lang="it-IT" sz="1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Pene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sostitutive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i="1" dirty="0" smtClean="0">
                <a:solidFill>
                  <a:schemeClr val="tx2"/>
                </a:solidFill>
              </a:rPr>
              <a:t>ex</a:t>
            </a:r>
            <a:r>
              <a:rPr lang="en-US" sz="3600" dirty="0" smtClean="0">
                <a:solidFill>
                  <a:schemeClr val="tx2"/>
                </a:solidFill>
              </a:rPr>
              <a:t> art. 20-</a:t>
            </a:r>
            <a:r>
              <a:rPr lang="en-US" sz="3600" i="1" dirty="0" smtClean="0">
                <a:solidFill>
                  <a:schemeClr val="tx2"/>
                </a:solidFill>
              </a:rPr>
              <a:t>bis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c.p</a:t>
            </a:r>
            <a:r>
              <a:rPr lang="en-US" sz="3600" dirty="0" smtClean="0">
                <a:solidFill>
                  <a:schemeClr val="tx2"/>
                </a:solidFill>
              </a:rPr>
              <a:t>.</a:t>
            </a:r>
            <a:endParaRPr lang="en-US" sz="3600" i="1" dirty="0">
              <a:solidFill>
                <a:schemeClr val="tx2"/>
              </a:solidFill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406574" y="1052736"/>
            <a:ext cx="4608512" cy="92333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Discussione del processo </a:t>
            </a:r>
            <a:r>
              <a:rPr lang="it-IT" dirty="0" smtClean="0"/>
              <a:t>– La difesa chiede che, in caso di condanna, </a:t>
            </a:r>
            <a:r>
              <a:rPr lang="it-IT" u="sng" dirty="0" smtClean="0"/>
              <a:t>la pena “breve” sia sostituita con una di quelle dell’art. 20-</a:t>
            </a:r>
            <a:r>
              <a:rPr lang="it-IT" i="1" u="sng" dirty="0" smtClean="0"/>
              <a:t>bis</a:t>
            </a:r>
            <a:r>
              <a:rPr lang="it-IT" u="sng" dirty="0" smtClean="0"/>
              <a:t> c.p.</a:t>
            </a:r>
            <a:endParaRPr lang="it-IT" u="sng" dirty="0"/>
          </a:p>
        </p:txBody>
      </p:sp>
      <p:sp>
        <p:nvSpPr>
          <p:cNvPr id="20" name="CasellaDiTesto 19"/>
          <p:cNvSpPr txBox="1"/>
          <p:nvPr/>
        </p:nvSpPr>
        <p:spPr>
          <a:xfrm>
            <a:off x="406574" y="2060848"/>
            <a:ext cx="4608512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In caso di condanna il giudice </a:t>
            </a:r>
            <a:r>
              <a:rPr lang="it-IT" b="1" u="sng" dirty="0" smtClean="0"/>
              <a:t>può</a:t>
            </a:r>
            <a:r>
              <a:rPr lang="it-IT" dirty="0" smtClean="0"/>
              <a:t> </a:t>
            </a:r>
            <a:r>
              <a:rPr lang="it-IT" dirty="0" smtClean="0">
                <a:solidFill>
                  <a:srgbClr val="C00000"/>
                </a:solidFill>
              </a:rPr>
              <a:t>(attenzione: non è obbligato!)</a:t>
            </a:r>
            <a:r>
              <a:rPr lang="it-IT" dirty="0" smtClean="0"/>
              <a:t> applicare le pene sostitutive. </a:t>
            </a:r>
            <a:endParaRPr lang="it-IT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5663158" y="1196752"/>
            <a:ext cx="5040560" cy="73866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>
                <a:solidFill>
                  <a:srgbClr val="C00000"/>
                </a:solidFill>
              </a:rPr>
              <a:t>ATTENZIONE: </a:t>
            </a:r>
            <a:r>
              <a:rPr lang="it-IT" sz="1400" dirty="0" smtClean="0"/>
              <a:t>se non c’è richiesta della difesa e, più in generale, se non c’è il consenso della parte all’applicazione delle pene sostitutive, </a:t>
            </a:r>
            <a:r>
              <a:rPr lang="it-IT" sz="1400" b="1" dirty="0" smtClean="0"/>
              <a:t>il giudice non le può applicare</a:t>
            </a:r>
            <a:r>
              <a:rPr lang="it-IT" sz="1400" dirty="0" smtClean="0"/>
              <a:t>.</a:t>
            </a:r>
            <a:endParaRPr lang="it-IT" sz="1400" b="1" dirty="0">
              <a:solidFill>
                <a:srgbClr val="C00000"/>
              </a:solidFill>
            </a:endParaRPr>
          </a:p>
        </p:txBody>
      </p:sp>
      <p:cxnSp>
        <p:nvCxnSpPr>
          <p:cNvPr id="29" name="Connettore 1 28"/>
          <p:cNvCxnSpPr>
            <a:stCxn id="18" idx="3"/>
            <a:endCxn id="22" idx="1"/>
          </p:cNvCxnSpPr>
          <p:nvPr/>
        </p:nvCxnSpPr>
        <p:spPr>
          <a:xfrm>
            <a:off x="5015086" y="1514401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ttore 2 30"/>
          <p:cNvCxnSpPr/>
          <p:nvPr/>
        </p:nvCxnSpPr>
        <p:spPr>
          <a:xfrm>
            <a:off x="3574926" y="2348880"/>
            <a:ext cx="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asellaDiTesto 31"/>
          <p:cNvSpPr txBox="1"/>
          <p:nvPr/>
        </p:nvSpPr>
        <p:spPr>
          <a:xfrm>
            <a:off x="478582" y="3212976"/>
            <a:ext cx="10297144" cy="230832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“Può”, ma in base a quali criteri??? 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Diversamente dalla sospensione condizionale, </a:t>
            </a:r>
            <a:r>
              <a:rPr lang="it-IT" u="sng" dirty="0" smtClean="0"/>
              <a:t>le pene sostitutive non evitano la sanzione</a:t>
            </a:r>
            <a:r>
              <a:rPr lang="it-IT" dirty="0" smtClean="0"/>
              <a:t>, ma consentono di scontarla in forme diverse dal carcere.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Trattamenti diversi dalla pena detentiva </a:t>
            </a:r>
            <a:r>
              <a:rPr lang="it-IT" u="sng" dirty="0" smtClean="0"/>
              <a:t>sono possibili quando lo consentano le condizioni della persona destinataria del provvedimento</a:t>
            </a:r>
            <a:r>
              <a:rPr lang="it-IT" dirty="0" smtClean="0"/>
              <a:t> (</a:t>
            </a:r>
            <a:r>
              <a:rPr lang="it-IT" i="1" dirty="0" smtClean="0"/>
              <a:t>… ancora una volta il trattamento individualizzato …</a:t>
            </a:r>
            <a:r>
              <a:rPr lang="it-IT" dirty="0" smtClean="0"/>
              <a:t>): si vuole evitare il carcere, per quanto possibile.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In sostanza, il giudice si chiede </a:t>
            </a:r>
            <a:r>
              <a:rPr lang="it-IT" u="sng" dirty="0" smtClean="0"/>
              <a:t>se la persona possa riconciliarsi con i valori disconosciuti dal reato anche senza entrare in carcere</a:t>
            </a:r>
            <a:r>
              <a:rPr lang="it-IT" dirty="0" smtClean="0"/>
              <a:t>. Come per la sospensione condizionale formula una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valutazione prognostica</a:t>
            </a:r>
            <a:r>
              <a:rPr lang="it-IT" dirty="0" smtClean="0"/>
              <a:t>.  </a:t>
            </a:r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Le </a:t>
            </a:r>
            <a:r>
              <a:rPr lang="en-US" sz="3600" dirty="0" err="1" smtClean="0">
                <a:solidFill>
                  <a:schemeClr val="tx2"/>
                </a:solidFill>
              </a:rPr>
              <a:t>pene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sostitutive</a:t>
            </a:r>
            <a:r>
              <a:rPr lang="en-US" sz="3600" dirty="0" smtClean="0">
                <a:solidFill>
                  <a:schemeClr val="tx2"/>
                </a:solidFill>
              </a:rPr>
              <a:t>: </a:t>
            </a:r>
            <a:r>
              <a:rPr lang="en-US" sz="3600" dirty="0" err="1" smtClean="0">
                <a:solidFill>
                  <a:schemeClr val="tx2"/>
                </a:solidFill>
              </a:rPr>
              <a:t>cognizione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i="1" dirty="0" smtClean="0">
                <a:solidFill>
                  <a:schemeClr val="tx2"/>
                </a:solidFill>
              </a:rPr>
              <a:t>vs. </a:t>
            </a:r>
            <a:r>
              <a:rPr lang="en-US" sz="3600" dirty="0" err="1" smtClean="0">
                <a:solidFill>
                  <a:schemeClr val="tx2"/>
                </a:solidFill>
              </a:rPr>
              <a:t>esecuzione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478582" y="836712"/>
            <a:ext cx="11233248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Chi applica le pene sostitutive? </a:t>
            </a:r>
            <a:r>
              <a:rPr lang="it-IT" dirty="0" smtClean="0"/>
              <a:t>Il giudice della cognizione. </a:t>
            </a:r>
          </a:p>
          <a:p>
            <a:pPr algn="just"/>
            <a:r>
              <a:rPr lang="it-IT" b="1" dirty="0" smtClean="0"/>
              <a:t>Che materiali utilizza per decidere? </a:t>
            </a:r>
            <a:r>
              <a:rPr lang="it-IT" dirty="0" smtClean="0"/>
              <a:t>Tutto quello che è emerso durante il processo: sia le prove dei fatti, sia quanto accaduto durante le udienze (tiene conto, ad esempio, del comportamento dell’imputato).</a:t>
            </a:r>
          </a:p>
          <a:p>
            <a:pPr algn="just"/>
            <a:r>
              <a:rPr lang="it-IT" b="1" dirty="0" smtClean="0"/>
              <a:t>Problema … </a:t>
            </a:r>
            <a:r>
              <a:rPr lang="it-IT" dirty="0" smtClean="0"/>
              <a:t>per compiere questa valutazione il giudice può avvalersi di un perito??? </a:t>
            </a:r>
          </a:p>
          <a:p>
            <a:pPr algn="just"/>
            <a:r>
              <a:rPr lang="it-IT" b="1" dirty="0" smtClean="0"/>
              <a:t>	</a:t>
            </a:r>
            <a:r>
              <a:rPr lang="it-IT" b="1" dirty="0" smtClean="0"/>
              <a:t>      Art. 220, comma 2, c.p.p.</a:t>
            </a:r>
            <a:r>
              <a:rPr lang="it-IT" dirty="0" smtClean="0"/>
              <a:t> </a:t>
            </a:r>
            <a:r>
              <a:rPr lang="it-IT" i="1" dirty="0" smtClean="0"/>
              <a:t>“</a:t>
            </a:r>
            <a:r>
              <a:rPr lang="it-IT" i="1" dirty="0" smtClean="0">
                <a:solidFill>
                  <a:srgbClr val="C00000"/>
                </a:solidFill>
              </a:rPr>
              <a:t>salvo quanto previsto ai fini dell’esecuzione della pena </a:t>
            </a:r>
            <a:r>
              <a:rPr lang="it-IT" i="1" dirty="0" smtClean="0"/>
              <a:t>o della misura sicurezza </a:t>
            </a:r>
            <a:r>
              <a:rPr lang="it-IT" i="1" u="sng" dirty="0" smtClean="0"/>
              <a:t>non sono ammesse perizie</a:t>
            </a:r>
            <a:r>
              <a:rPr lang="it-IT" i="1" dirty="0" smtClean="0"/>
              <a:t> per stabilire … il </a:t>
            </a:r>
            <a:r>
              <a:rPr lang="it-IT" i="1" u="sng" dirty="0" smtClean="0"/>
              <a:t>carattere</a:t>
            </a:r>
            <a:r>
              <a:rPr lang="it-IT" i="1" dirty="0" smtClean="0"/>
              <a:t> e le </a:t>
            </a:r>
            <a:r>
              <a:rPr lang="it-IT" i="1" u="sng" dirty="0" smtClean="0"/>
              <a:t>personalità dell’imputato</a:t>
            </a:r>
            <a:r>
              <a:rPr lang="it-IT" i="1" dirty="0" smtClean="0"/>
              <a:t> e in genere </a:t>
            </a:r>
            <a:r>
              <a:rPr lang="it-IT" i="1" u="sng" dirty="0" smtClean="0"/>
              <a:t>le qualità psichiche indipendenti da cause patologiche</a:t>
            </a:r>
            <a:r>
              <a:rPr lang="it-IT" i="1" dirty="0" smtClean="0"/>
              <a:t>”</a:t>
            </a:r>
            <a:r>
              <a:rPr lang="it-IT" dirty="0" smtClean="0"/>
              <a:t>.</a:t>
            </a:r>
            <a:endParaRPr lang="it-IT" b="1" dirty="0" smtClean="0"/>
          </a:p>
        </p:txBody>
      </p:sp>
      <p:sp>
        <p:nvSpPr>
          <p:cNvPr id="25" name="CasellaDiTesto 24"/>
          <p:cNvSpPr txBox="1"/>
          <p:nvPr/>
        </p:nvSpPr>
        <p:spPr>
          <a:xfrm>
            <a:off x="478582" y="3212976"/>
            <a:ext cx="11233248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Prima della riforma Cartabia</a:t>
            </a:r>
            <a:r>
              <a:rPr lang="it-IT" dirty="0" smtClean="0"/>
              <a:t> valutazioni di questo tipo erano compiute esclusivamente in fase di esecuzione per stabilire se il condannato potesse accedere ai benefici o alle misure alternative.</a:t>
            </a:r>
          </a:p>
          <a:p>
            <a:pPr algn="just"/>
            <a:r>
              <a:rPr lang="it-IT" b="1" dirty="0" smtClean="0"/>
              <a:t>Che materiali usa il giudice in quelle occasioni per decidere?</a:t>
            </a:r>
            <a:r>
              <a:rPr lang="it-IT" dirty="0" smtClean="0"/>
              <a:t> Si avvale del supporto di </a:t>
            </a:r>
            <a:r>
              <a:rPr lang="it-IT" u="sng" dirty="0" smtClean="0"/>
              <a:t>esperti, dell’</a:t>
            </a:r>
            <a:r>
              <a:rPr lang="it-IT" u="sng" dirty="0" err="1" smtClean="0"/>
              <a:t>U.E.P.E.</a:t>
            </a:r>
            <a:r>
              <a:rPr lang="it-IT" u="sng" dirty="0" smtClean="0"/>
              <a:t>, dell’amministrazione carceraria, delle forze dell’ordine</a:t>
            </a:r>
            <a:r>
              <a:rPr lang="it-IT" dirty="0" smtClean="0"/>
              <a:t> … c’è un’</a:t>
            </a:r>
            <a:r>
              <a:rPr lang="it-IT" u="sng" dirty="0" smtClean="0"/>
              <a:t>istruttoria specificamente</a:t>
            </a:r>
            <a:r>
              <a:rPr lang="it-IT" dirty="0" smtClean="0"/>
              <a:t> dedicata a questi aspetti. Questo non accade, invece, per l’applicazione delle pene sostitutive: il giudice della cognizione, infatti, non beneficia di quel supporto. </a:t>
            </a:r>
            <a:endParaRPr lang="it-IT" b="1" dirty="0" smtClean="0"/>
          </a:p>
        </p:txBody>
      </p:sp>
      <p:cxnSp>
        <p:nvCxnSpPr>
          <p:cNvPr id="7" name="Connettore 2 6"/>
          <p:cNvCxnSpPr/>
          <p:nvPr/>
        </p:nvCxnSpPr>
        <p:spPr>
          <a:xfrm>
            <a:off x="694606" y="2132856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2 9"/>
          <p:cNvCxnSpPr/>
          <p:nvPr/>
        </p:nvCxnSpPr>
        <p:spPr>
          <a:xfrm>
            <a:off x="9983638" y="4077072"/>
            <a:ext cx="0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1198662" y="5373216"/>
            <a:ext cx="10585176" cy="1323439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Art. 80 </a:t>
            </a:r>
            <a:r>
              <a:rPr lang="it-IT" sz="1600" b="1" dirty="0" err="1" smtClean="0"/>
              <a:t>ord</a:t>
            </a:r>
            <a:r>
              <a:rPr lang="it-IT" sz="1600" b="1" dirty="0" smtClean="0"/>
              <a:t>. </a:t>
            </a:r>
            <a:r>
              <a:rPr lang="it-IT" sz="1600" b="1" dirty="0" err="1" smtClean="0"/>
              <a:t>penit</a:t>
            </a:r>
            <a:r>
              <a:rPr lang="it-IT" sz="1600" b="1" dirty="0" smtClean="0"/>
              <a:t>.</a:t>
            </a:r>
            <a:r>
              <a:rPr lang="it-IT" sz="1600" dirty="0" smtClean="0"/>
              <a:t> – </a:t>
            </a:r>
            <a:r>
              <a:rPr lang="it-IT" sz="1600" i="1" dirty="0" smtClean="0"/>
              <a:t>“presso gli istituti di prevenzione e di pena per adulti, oltre al personale previsto dalle leggi vigenti, operano gli </a:t>
            </a:r>
            <a:r>
              <a:rPr lang="it-IT" sz="1600" b="1" i="1" dirty="0" smtClean="0">
                <a:solidFill>
                  <a:schemeClr val="accent4">
                    <a:lumMod val="50000"/>
                  </a:schemeClr>
                </a:solidFill>
              </a:rPr>
              <a:t>educatori per adulti</a:t>
            </a:r>
            <a:r>
              <a:rPr lang="it-IT" sz="1600" i="1" dirty="0" smtClean="0"/>
              <a:t> e gli </a:t>
            </a:r>
            <a:r>
              <a:rPr lang="it-IT" sz="1600" b="1" i="1" dirty="0" smtClean="0">
                <a:solidFill>
                  <a:schemeClr val="accent4">
                    <a:lumMod val="50000"/>
                  </a:schemeClr>
                </a:solidFill>
              </a:rPr>
              <a:t>assistenti sociali </a:t>
            </a:r>
            <a:r>
              <a:rPr lang="it-IT" sz="1600" i="1" dirty="0" smtClean="0"/>
              <a:t>dipendenti dai centri di servizio sociale”</a:t>
            </a:r>
            <a:r>
              <a:rPr lang="it-IT" sz="1600" b="1" dirty="0" smtClean="0"/>
              <a:t> (c. 1)</a:t>
            </a:r>
            <a:r>
              <a:rPr lang="it-IT" sz="1600" dirty="0" smtClean="0"/>
              <a:t> </a:t>
            </a:r>
            <a:r>
              <a:rPr lang="it-IT" sz="1600" i="1" dirty="0" smtClean="0"/>
              <a:t>“l’amministrazione può avvalersi, per lo svolgimento delle attività di osservazione e di trattamento, </a:t>
            </a:r>
            <a:r>
              <a:rPr lang="it-IT" sz="1600" b="1" i="1" dirty="0" smtClean="0">
                <a:solidFill>
                  <a:schemeClr val="accent4">
                    <a:lumMod val="50000"/>
                  </a:schemeClr>
                </a:solidFill>
              </a:rPr>
              <a:t>di personale incaricato giornaliero</a:t>
            </a:r>
            <a:r>
              <a:rPr lang="it-IT" sz="1600" i="1" dirty="0" smtClean="0"/>
              <a:t>, entro limiti numerici da concordare annualmente, con il Ministro del tesoro” </a:t>
            </a:r>
            <a:r>
              <a:rPr lang="it-IT" sz="1600" b="1" dirty="0" smtClean="0"/>
              <a:t>(c. 2)</a:t>
            </a:r>
            <a:r>
              <a:rPr lang="it-IT" sz="1600" dirty="0" smtClean="0"/>
              <a:t>; </a:t>
            </a:r>
            <a:r>
              <a:rPr lang="it-IT" sz="1600" i="1" dirty="0" smtClean="0"/>
              <a:t>“può avvalersi di </a:t>
            </a:r>
            <a:r>
              <a:rPr lang="it-IT" sz="1600" b="1" i="1" dirty="0" smtClean="0">
                <a:solidFill>
                  <a:schemeClr val="accent4">
                    <a:lumMod val="50000"/>
                  </a:schemeClr>
                </a:solidFill>
              </a:rPr>
              <a:t>esperti in psicologia, servizio sociale, pedagogia, psicologia e criminologia clinica</a:t>
            </a:r>
            <a:r>
              <a:rPr lang="it-IT" sz="1600" i="1" dirty="0" smtClean="0"/>
              <a:t>, nonché di </a:t>
            </a:r>
            <a:r>
              <a:rPr lang="it-IT" sz="1600" b="1" i="1" dirty="0" smtClean="0">
                <a:solidFill>
                  <a:schemeClr val="accent4">
                    <a:lumMod val="50000"/>
                  </a:schemeClr>
                </a:solidFill>
              </a:rPr>
              <a:t>mediatori culturali e interpreti</a:t>
            </a:r>
            <a:r>
              <a:rPr lang="it-IT" sz="1600" i="1" dirty="0" smtClean="0"/>
              <a:t>“ </a:t>
            </a:r>
            <a:r>
              <a:rPr lang="it-IT" sz="1600" b="1" dirty="0" smtClean="0"/>
              <a:t>(c. 4)</a:t>
            </a:r>
            <a:endParaRPr lang="it-IT" sz="16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Qualche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dato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sugli</a:t>
            </a:r>
            <a:r>
              <a:rPr lang="en-US" sz="3600" dirty="0" smtClean="0">
                <a:solidFill>
                  <a:schemeClr val="tx2"/>
                </a:solidFill>
              </a:rPr>
              <a:t> “</a:t>
            </a:r>
            <a:r>
              <a:rPr lang="en-US" sz="3600" dirty="0" err="1" smtClean="0">
                <a:solidFill>
                  <a:schemeClr val="tx2"/>
                </a:solidFill>
              </a:rPr>
              <a:t>educatori</a:t>
            </a:r>
            <a:r>
              <a:rPr lang="en-US" sz="3600" dirty="0" smtClean="0">
                <a:solidFill>
                  <a:schemeClr val="tx2"/>
                </a:solidFill>
              </a:rPr>
              <a:t>”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1774726" y="76470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i="1" dirty="0" smtClean="0"/>
              <a:t>Dati Ministero della giustizia – dicembre 2022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262558" y="1124744"/>
            <a:ext cx="1159328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Educatore </a:t>
            </a:r>
            <a:r>
              <a:rPr lang="it-IT" dirty="0" smtClean="0"/>
              <a:t>– ovvero </a:t>
            </a:r>
            <a:r>
              <a:rPr lang="it-IT" b="1" dirty="0" smtClean="0"/>
              <a:t>funzionario giuridico pedagogico</a:t>
            </a:r>
            <a:endParaRPr lang="it-IT" b="1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262558" y="1628800"/>
            <a:ext cx="11593288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Personale attivo: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Agenti di polizia penitenziaria: 31.680 su 37.445 posti (84,60%) 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Amministrativi: 2.919 su 4.609 posti (63,33%) 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Funzionari </a:t>
            </a:r>
            <a:r>
              <a:rPr lang="it-IT" dirty="0" err="1" smtClean="0"/>
              <a:t>giuridico-pedagogici</a:t>
            </a:r>
            <a:r>
              <a:rPr lang="it-IT" dirty="0" smtClean="0"/>
              <a:t>: 681 su 908 posti (75%)</a:t>
            </a:r>
            <a:endParaRPr lang="it-IT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262558" y="2924944"/>
            <a:ext cx="11593288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Rapporto sulla popolazione carceraria: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Agenti di polizia penitenziaria: un agente ogni 1,7 detenuti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Funzionari </a:t>
            </a:r>
            <a:r>
              <a:rPr lang="it-IT" dirty="0" err="1" smtClean="0"/>
              <a:t>giuridico-pedagogici</a:t>
            </a:r>
            <a:r>
              <a:rPr lang="it-IT" dirty="0" smtClean="0"/>
              <a:t>: un funzionario ogni 80,5 detenuti (con punte sopra le 200 unità a Napoli </a:t>
            </a:r>
            <a:r>
              <a:rPr lang="it-IT" dirty="0" err="1" smtClean="0"/>
              <a:t>Poggioreale</a:t>
            </a:r>
            <a:r>
              <a:rPr lang="it-IT" dirty="0" smtClean="0"/>
              <a:t> e a Sulmona)</a:t>
            </a:r>
            <a:endParaRPr lang="it-IT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262558" y="4221088"/>
            <a:ext cx="1159328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Ultimo concorso: </a:t>
            </a:r>
            <a:r>
              <a:rPr lang="it-IT" dirty="0" smtClean="0"/>
              <a:t>2023, in corso.</a:t>
            </a:r>
          </a:p>
          <a:p>
            <a:pPr algn="just"/>
            <a:r>
              <a:rPr lang="it-IT" b="1" dirty="0" smtClean="0"/>
              <a:t>Obiettivo: </a:t>
            </a:r>
            <a:r>
              <a:rPr lang="it-IT" dirty="0" smtClean="0"/>
              <a:t>ridurre il rapporto ad un educatore ogni 65 detenuti. </a:t>
            </a:r>
            <a:endParaRPr lang="it-IT" b="1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262558" y="5013176"/>
            <a:ext cx="11593288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Obiettivo sul lungo periodo: </a:t>
            </a:r>
            <a:r>
              <a:rPr lang="it-IT" dirty="0" smtClean="0"/>
              <a:t>abbattere la </a:t>
            </a:r>
            <a:r>
              <a:rPr lang="it-IT" u="sng" dirty="0" smtClean="0"/>
              <a:t>recidiva</a:t>
            </a:r>
            <a:r>
              <a:rPr lang="it-IT" dirty="0" smtClean="0"/>
              <a:t>. </a:t>
            </a:r>
          </a:p>
          <a:p>
            <a:pPr algn="just"/>
            <a:r>
              <a:rPr lang="it-IT" i="1" dirty="0" smtClean="0"/>
              <a:t>“</a:t>
            </a:r>
            <a:r>
              <a:rPr lang="it-IT" i="1" dirty="0" smtClean="0"/>
              <a:t>Il trattamento del detenuto è individualizzato e l’educatore ha il compito di rilevare le carenze della persona e di svilupparne le attitudini grazie alla </a:t>
            </a:r>
            <a:r>
              <a:rPr lang="it-IT" i="1" dirty="0" err="1" smtClean="0"/>
              <a:t>coprogettazione</a:t>
            </a:r>
            <a:r>
              <a:rPr lang="it-IT" i="1" dirty="0" smtClean="0"/>
              <a:t> che ci vede come mediatori tra il carcere, il recluso e il Terzo settore</a:t>
            </a:r>
            <a:r>
              <a:rPr lang="it-IT" i="1" dirty="0" smtClean="0"/>
              <a:t>” </a:t>
            </a:r>
            <a:r>
              <a:rPr lang="it-IT" dirty="0" smtClean="0"/>
              <a:t>(intervista a Roberto Bezzi, direttore dell’Area educativa della Casa di reclusione di Milano Bollate, </a:t>
            </a:r>
            <a:r>
              <a:rPr lang="it-IT" i="1" dirty="0" smtClean="0"/>
              <a:t>Libera informazione</a:t>
            </a:r>
            <a:r>
              <a:rPr lang="it-IT" dirty="0" smtClean="0"/>
              <a:t>, 18.12.2022).</a:t>
            </a:r>
            <a:endParaRPr lang="it-IT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1295</Words>
  <Application>Microsoft Office PowerPoint</Application>
  <PresentationFormat>Personalizzato</PresentationFormat>
  <Paragraphs>68</Paragraphs>
  <Slides>6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Tema di Office</vt:lpstr>
      <vt:lpstr>Come eseguire.  Si può evitare il carcere nonostante  la condanna ad una pena detentiva?</vt:lpstr>
      <vt:lpstr>Retribuzione vs. rieducazione</vt:lpstr>
      <vt:lpstr>Sospensione condizionale della pena</vt:lpstr>
      <vt:lpstr>Pene sostitutive ex art. 20-bis c.p.</vt:lpstr>
      <vt:lpstr>Le pene sostitutive: cognizione vs. esecuzione</vt:lpstr>
      <vt:lpstr>Qualche dato sugli “educatori”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38</cp:revision>
  <dcterms:created xsi:type="dcterms:W3CDTF">2023-10-03T16:19:00Z</dcterms:created>
  <dcterms:modified xsi:type="dcterms:W3CDTF">2023-10-11T13:41:30Z</dcterms:modified>
</cp:coreProperties>
</file>