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0413"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635"/>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798" y="-96"/>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58C7ED-290D-4D8D-9A36-402EF7CE85CA}" type="datetimeFigureOut">
              <a:rPr lang="it-IT" smtClean="0"/>
              <a:pPr/>
              <a:t>19/11/2023</a:t>
            </a:fld>
            <a:endParaRPr lang="it-IT"/>
          </a:p>
        </p:txBody>
      </p:sp>
      <p:sp>
        <p:nvSpPr>
          <p:cNvPr id="4" name="Segnaposto immagin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C8ADD-3B18-4E5B-ABF1-FEE4261BA229}"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B78C8ADD-3B18-4E5B-ABF1-FEE4261BA229}" type="slidenum">
              <a:rPr lang="it-IT" smtClean="0"/>
              <a:pPr/>
              <a:t>2</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281" y="2130426"/>
            <a:ext cx="10361851"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2959" y="4406901"/>
            <a:ext cx="10361851"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12695" y="1600201"/>
            <a:ext cx="721054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8226413" y="1600201"/>
            <a:ext cx="721266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09521" y="274638"/>
            <a:ext cx="10971372"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521" y="273050"/>
            <a:ext cx="4010562"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406" y="4800600"/>
            <a:ext cx="7314248"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11784067" y="274639"/>
            <a:ext cx="3655008"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12694" y="274639"/>
            <a:ext cx="10768198"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FFC52B31-2836-4882-A3DD-BF4E5C353BC2}" type="datetimeFigureOut">
              <a:rPr lang="it-IT" smtClean="0"/>
              <a:pPr/>
              <a:t>19/11/2023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2CDE1C8-D92B-4993-950A-4CC39A2B2A2C}"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C52B31-2836-4882-A3DD-BF4E5C353BC2}" type="datetimeFigureOut">
              <a:rPr lang="it-IT" smtClean="0"/>
              <a:pPr/>
              <a:t>19/11/2023</a:t>
            </a:fld>
            <a:endParaRPr lang="it-IT"/>
          </a:p>
        </p:txBody>
      </p:sp>
      <p:sp>
        <p:nvSpPr>
          <p:cNvPr id="5" name="Segnaposto piè di pagina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CDE1C8-D92B-4993-950A-4CC39A2B2A2C}"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xmlns="" id="{6608E192-2EF0-433A-8024-67F22F041EBC}"/>
              </a:ext>
            </a:extLst>
          </p:cNvPr>
          <p:cNvPicPr>
            <a:picLocks noChangeAspect="1"/>
          </p:cNvPicPr>
          <p:nvPr/>
        </p:nvPicPr>
        <p:blipFill>
          <a:blip r:embed="rId3" cstate="print"/>
          <a:stretch>
            <a:fillRect/>
          </a:stretch>
        </p:blipFill>
        <p:spPr>
          <a:xfrm>
            <a:off x="18428" y="-1600"/>
            <a:ext cx="1374799" cy="1374799"/>
          </a:xfrm>
          <a:prstGeom prst="rect">
            <a:avLst/>
          </a:prstGeom>
        </p:spPr>
      </p:pic>
      <p:sp>
        <p:nvSpPr>
          <p:cNvPr id="5" name="Title 1">
            <a:extLst>
              <a:ext uri="{FF2B5EF4-FFF2-40B4-BE49-F238E27FC236}">
                <a16:creationId xmlns:a16="http://schemas.microsoft.com/office/drawing/2014/main" xmlns="" id="{AB1E116B-F72E-4E11-A62D-AAE26B8D40E9}"/>
              </a:ext>
            </a:extLst>
          </p:cNvPr>
          <p:cNvSpPr>
            <a:spLocks noGrp="1"/>
          </p:cNvSpPr>
          <p:nvPr>
            <p:ph type="ctrTitle"/>
          </p:nvPr>
        </p:nvSpPr>
        <p:spPr>
          <a:xfrm>
            <a:off x="320040" y="1570216"/>
            <a:ext cx="10163927" cy="2527121"/>
          </a:xfrm>
        </p:spPr>
        <p:txBody>
          <a:bodyPr>
            <a:normAutofit/>
          </a:bodyPr>
          <a:lstStyle/>
          <a:p>
            <a:r>
              <a:rPr lang="en-US" sz="4000" dirty="0" err="1" smtClean="0">
                <a:solidFill>
                  <a:srgbClr val="203864"/>
                </a:solidFill>
              </a:rPr>
              <a:t>Prova</a:t>
            </a:r>
            <a:r>
              <a:rPr lang="en-US" sz="4000" dirty="0" smtClean="0">
                <a:solidFill>
                  <a:srgbClr val="203864"/>
                </a:solidFill>
              </a:rPr>
              <a:t> </a:t>
            </a:r>
            <a:r>
              <a:rPr lang="en-US" sz="4000" dirty="0" err="1" smtClean="0">
                <a:solidFill>
                  <a:srgbClr val="203864"/>
                </a:solidFill>
              </a:rPr>
              <a:t>intermedia</a:t>
            </a:r>
            <a:r>
              <a:rPr lang="en-US" sz="4000" dirty="0" smtClean="0">
                <a:solidFill>
                  <a:srgbClr val="203864"/>
                </a:solidFill>
              </a:rPr>
              <a:t> del 15 </a:t>
            </a:r>
            <a:r>
              <a:rPr lang="en-US" sz="4000" dirty="0" err="1" smtClean="0">
                <a:solidFill>
                  <a:srgbClr val="203864"/>
                </a:solidFill>
              </a:rPr>
              <a:t>novembre</a:t>
            </a:r>
            <a:r>
              <a:rPr lang="en-US" sz="4000" dirty="0" smtClean="0">
                <a:solidFill>
                  <a:srgbClr val="203864"/>
                </a:solidFill>
              </a:rPr>
              <a:t> 2023</a:t>
            </a:r>
            <a:br>
              <a:rPr lang="en-US" sz="4000" dirty="0" smtClean="0">
                <a:solidFill>
                  <a:srgbClr val="203864"/>
                </a:solidFill>
              </a:rPr>
            </a:br>
            <a:r>
              <a:rPr lang="en-US" sz="4000" dirty="0" err="1" smtClean="0">
                <a:solidFill>
                  <a:srgbClr val="203864"/>
                </a:solidFill>
              </a:rPr>
              <a:t>Correzione</a:t>
            </a:r>
            <a:r>
              <a:rPr lang="en-US" sz="4000" dirty="0" smtClean="0">
                <a:solidFill>
                  <a:srgbClr val="203864"/>
                </a:solidFill>
              </a:rPr>
              <a:t> </a:t>
            </a:r>
            <a:r>
              <a:rPr lang="en-US" sz="4000" dirty="0" err="1" smtClean="0">
                <a:solidFill>
                  <a:srgbClr val="203864"/>
                </a:solidFill>
              </a:rPr>
              <a:t>ed</a:t>
            </a:r>
            <a:r>
              <a:rPr lang="en-US" sz="4000" dirty="0" smtClean="0">
                <a:solidFill>
                  <a:srgbClr val="203864"/>
                </a:solidFill>
              </a:rPr>
              <a:t> </a:t>
            </a:r>
            <a:r>
              <a:rPr lang="en-US" sz="4000" dirty="0" err="1" smtClean="0">
                <a:solidFill>
                  <a:srgbClr val="203864"/>
                </a:solidFill>
              </a:rPr>
              <a:t>errori</a:t>
            </a:r>
            <a:r>
              <a:rPr lang="en-US" sz="4000" dirty="0" smtClean="0">
                <a:solidFill>
                  <a:srgbClr val="203864"/>
                </a:solidFill>
              </a:rPr>
              <a:t> </a:t>
            </a:r>
            <a:r>
              <a:rPr lang="en-US" sz="4000" dirty="0" err="1" smtClean="0">
                <a:solidFill>
                  <a:srgbClr val="203864"/>
                </a:solidFill>
              </a:rPr>
              <a:t>più</a:t>
            </a:r>
            <a:r>
              <a:rPr lang="en-US" sz="4000" dirty="0" smtClean="0">
                <a:solidFill>
                  <a:srgbClr val="203864"/>
                </a:solidFill>
              </a:rPr>
              <a:t> </a:t>
            </a:r>
            <a:r>
              <a:rPr lang="en-US" sz="4000" dirty="0" err="1" smtClean="0">
                <a:solidFill>
                  <a:srgbClr val="203864"/>
                </a:solidFill>
              </a:rPr>
              <a:t>comuni</a:t>
            </a:r>
            <a:endParaRPr lang="en-GB" sz="4000" dirty="0">
              <a:solidFill>
                <a:srgbClr val="203864"/>
              </a:solidFill>
            </a:endParaRPr>
          </a:p>
        </p:txBody>
      </p:sp>
      <p:pic>
        <p:nvPicPr>
          <p:cNvPr id="6" name="Picture 17">
            <a:extLst>
              <a:ext uri="{FF2B5EF4-FFF2-40B4-BE49-F238E27FC236}">
                <a16:creationId xmlns:a16="http://schemas.microsoft.com/office/drawing/2014/main" xmlns="" id="{33BBE889-19EA-4438-B198-2A37F5DAF28B}"/>
              </a:ext>
            </a:extLst>
          </p:cNvPr>
          <p:cNvPicPr>
            <a:picLocks noChangeAspect="1"/>
          </p:cNvPicPr>
          <p:nvPr/>
        </p:nvPicPr>
        <p:blipFill>
          <a:blip r:embed="rId4" cstate="print"/>
          <a:stretch>
            <a:fillRect/>
          </a:stretch>
        </p:blipFill>
        <p:spPr>
          <a:xfrm>
            <a:off x="10501221" y="-1600"/>
            <a:ext cx="1900859" cy="6858000"/>
          </a:xfrm>
          <a:prstGeom prst="rect">
            <a:avLst/>
          </a:prstGeom>
        </p:spPr>
      </p:pic>
      <p:cxnSp>
        <p:nvCxnSpPr>
          <p:cNvPr id="7" name="Straight Connector 12">
            <a:extLst>
              <a:ext uri="{FF2B5EF4-FFF2-40B4-BE49-F238E27FC236}">
                <a16:creationId xmlns:a16="http://schemas.microsoft.com/office/drawing/2014/main" xmlns="" id="{4E844D55-2498-485F-A068-303F614D4BAE}"/>
              </a:ext>
            </a:extLst>
          </p:cNvPr>
          <p:cNvCxnSpPr>
            <a:cxnSpLocks/>
          </p:cNvCxnSpPr>
          <p:nvPr/>
        </p:nvCxnSpPr>
        <p:spPr>
          <a:xfrm>
            <a:off x="331734" y="5140302"/>
            <a:ext cx="10181181" cy="0"/>
          </a:xfrm>
          <a:prstGeom prst="line">
            <a:avLst/>
          </a:prstGeom>
          <a:ln w="38100">
            <a:solidFill>
              <a:srgbClr val="8FAAC4"/>
            </a:solidFill>
          </a:ln>
        </p:spPr>
        <p:style>
          <a:lnRef idx="1">
            <a:schemeClr val="accent1"/>
          </a:lnRef>
          <a:fillRef idx="0">
            <a:schemeClr val="accent1"/>
          </a:fillRef>
          <a:effectRef idx="0">
            <a:schemeClr val="accent1"/>
          </a:effectRef>
          <a:fontRef idx="minor">
            <a:schemeClr val="tx1"/>
          </a:fontRef>
        </p:style>
      </p:cxnSp>
      <p:cxnSp>
        <p:nvCxnSpPr>
          <p:cNvPr id="8" name="Straight Connector 18">
            <a:extLst>
              <a:ext uri="{FF2B5EF4-FFF2-40B4-BE49-F238E27FC236}">
                <a16:creationId xmlns:a16="http://schemas.microsoft.com/office/drawing/2014/main" xmlns="" id="{7597A951-F3AF-4358-BBAF-F5E6C9E47139}"/>
              </a:ext>
            </a:extLst>
          </p:cNvPr>
          <p:cNvCxnSpPr>
            <a:cxnSpLocks/>
          </p:cNvCxnSpPr>
          <p:nvPr/>
        </p:nvCxnSpPr>
        <p:spPr>
          <a:xfrm>
            <a:off x="331734" y="6527142"/>
            <a:ext cx="1018118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CasellaDiTesto 8"/>
          <p:cNvSpPr txBox="1"/>
          <p:nvPr/>
        </p:nvSpPr>
        <p:spPr>
          <a:xfrm>
            <a:off x="3879669" y="4702628"/>
            <a:ext cx="4704942" cy="369332"/>
          </a:xfrm>
          <a:prstGeom prst="rect">
            <a:avLst/>
          </a:prstGeom>
          <a:noFill/>
        </p:spPr>
        <p:txBody>
          <a:bodyPr wrap="none" rtlCol="0">
            <a:spAutoFit/>
          </a:bodyPr>
          <a:lstStyle/>
          <a:p>
            <a:r>
              <a:rPr lang="it-IT" dirty="0" smtClean="0"/>
              <a:t>Mercoledì </a:t>
            </a:r>
            <a:r>
              <a:rPr lang="it-IT" dirty="0" smtClean="0"/>
              <a:t>22 </a:t>
            </a:r>
            <a:r>
              <a:rPr lang="it-IT" dirty="0" smtClean="0"/>
              <a:t>novembre 2023, ore 16.00 – 18.00</a:t>
            </a:r>
            <a:endParaRPr lang="it-IT" dirty="0"/>
          </a:p>
        </p:txBody>
      </p:sp>
      <p:sp>
        <p:nvSpPr>
          <p:cNvPr id="11" name="Subtitle 2">
            <a:extLst>
              <a:ext uri="{FF2B5EF4-FFF2-40B4-BE49-F238E27FC236}">
                <a16:creationId xmlns:a16="http://schemas.microsoft.com/office/drawing/2014/main" xmlns="" id="{8C0D0ED9-22F7-4699-AF14-D3C3BA0CAEE2}"/>
              </a:ext>
            </a:extLst>
          </p:cNvPr>
          <p:cNvSpPr>
            <a:spLocks noGrp="1"/>
          </p:cNvSpPr>
          <p:nvPr>
            <p:ph type="subTitle" idx="1"/>
          </p:nvPr>
        </p:nvSpPr>
        <p:spPr>
          <a:xfrm>
            <a:off x="320041" y="5140302"/>
            <a:ext cx="10133616" cy="1374798"/>
          </a:xfrm>
        </p:spPr>
        <p:txBody>
          <a:bodyPr>
            <a:normAutofit lnSpcReduction="10000"/>
          </a:bodyPr>
          <a:lstStyle/>
          <a:p>
            <a:endParaRPr lang="en-US" sz="1800" dirty="0">
              <a:solidFill>
                <a:schemeClr val="tx2"/>
              </a:solidFill>
            </a:endParaRPr>
          </a:p>
          <a:p>
            <a:pPr algn="r"/>
            <a:r>
              <a:rPr lang="en-GB" sz="2000" dirty="0" smtClean="0">
                <a:solidFill>
                  <a:schemeClr val="tx2"/>
                </a:solidFill>
              </a:rPr>
              <a:t>Francesco Trapella</a:t>
            </a:r>
            <a:endParaRPr lang="en-GB" sz="2000" dirty="0">
              <a:solidFill>
                <a:schemeClr val="tx2"/>
              </a:solidFill>
            </a:endParaRPr>
          </a:p>
          <a:p>
            <a:pPr algn="r"/>
            <a:r>
              <a:rPr lang="en-GB" sz="2000" b="1" dirty="0" err="1" smtClean="0">
                <a:solidFill>
                  <a:schemeClr val="tx2"/>
                </a:solidFill>
              </a:rPr>
              <a:t>Elementi</a:t>
            </a:r>
            <a:r>
              <a:rPr lang="en-GB" sz="2000" b="1" dirty="0" smtClean="0">
                <a:solidFill>
                  <a:schemeClr val="tx2"/>
                </a:solidFill>
              </a:rPr>
              <a:t> </a:t>
            </a:r>
            <a:r>
              <a:rPr lang="en-GB" sz="2000" b="1" dirty="0" err="1" smtClean="0">
                <a:solidFill>
                  <a:schemeClr val="tx2"/>
                </a:solidFill>
              </a:rPr>
              <a:t>di</a:t>
            </a:r>
            <a:r>
              <a:rPr lang="en-GB" sz="2000" b="1" dirty="0" smtClean="0">
                <a:solidFill>
                  <a:schemeClr val="tx2"/>
                </a:solidFill>
              </a:rPr>
              <a:t> </a:t>
            </a:r>
            <a:r>
              <a:rPr lang="en-GB" sz="2000" b="1" dirty="0" err="1" smtClean="0">
                <a:solidFill>
                  <a:schemeClr val="tx2"/>
                </a:solidFill>
              </a:rPr>
              <a:t>diritto</a:t>
            </a:r>
            <a:r>
              <a:rPr lang="en-GB" sz="2000" b="1" dirty="0" smtClean="0">
                <a:solidFill>
                  <a:schemeClr val="tx2"/>
                </a:solidFill>
              </a:rPr>
              <a:t> </a:t>
            </a:r>
            <a:r>
              <a:rPr lang="en-GB" sz="2000" b="1" dirty="0" err="1" smtClean="0">
                <a:solidFill>
                  <a:schemeClr val="tx2"/>
                </a:solidFill>
              </a:rPr>
              <a:t>penitenziario</a:t>
            </a:r>
            <a:endParaRPr lang="en-GB" sz="2000" b="1" dirty="0">
              <a:solidFill>
                <a:schemeClr val="tx2"/>
              </a:solidFill>
            </a:endParaRPr>
          </a:p>
          <a:p>
            <a:pPr algn="r"/>
            <a:r>
              <a:rPr lang="en-GB" sz="2000" b="1" dirty="0" err="1" smtClean="0">
                <a:solidFill>
                  <a:schemeClr val="tx2"/>
                </a:solidFill>
              </a:rPr>
              <a:t>Lezione</a:t>
            </a:r>
            <a:r>
              <a:rPr lang="en-GB" sz="2000" b="1" dirty="0" smtClean="0">
                <a:solidFill>
                  <a:schemeClr val="tx2"/>
                </a:solidFill>
              </a:rPr>
              <a:t> </a:t>
            </a:r>
            <a:r>
              <a:rPr lang="en-GB" sz="2000" b="1" dirty="0" smtClean="0">
                <a:solidFill>
                  <a:schemeClr val="tx2"/>
                </a:solidFill>
              </a:rPr>
              <a:t>12</a:t>
            </a:r>
            <a:endParaRPr lang="en-GB" sz="2000" b="1" dirty="0">
              <a:solidFill>
                <a:schemeClr val="tx2"/>
              </a:solidFill>
            </a:endParaRPr>
          </a:p>
        </p:txBody>
      </p:sp>
      <p:pic>
        <p:nvPicPr>
          <p:cNvPr id="1026" name="Picture 2"/>
          <p:cNvPicPr>
            <a:picLocks noChangeAspect="1" noChangeArrowheads="1"/>
          </p:cNvPicPr>
          <p:nvPr/>
        </p:nvPicPr>
        <p:blipFill>
          <a:blip r:embed="rId5" cstate="print"/>
          <a:srcRect/>
          <a:stretch>
            <a:fillRect/>
          </a:stretch>
        </p:blipFill>
        <p:spPr bwMode="auto">
          <a:xfrm>
            <a:off x="8399462" y="260648"/>
            <a:ext cx="1924050" cy="5810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Partiamo</a:t>
            </a:r>
            <a:r>
              <a:rPr lang="en-US" sz="3600" dirty="0" smtClean="0">
                <a:solidFill>
                  <a:schemeClr val="tx2"/>
                </a:solidFill>
              </a:rPr>
              <a:t> </a:t>
            </a:r>
            <a:r>
              <a:rPr lang="en-US" sz="3600" dirty="0" err="1" smtClean="0">
                <a:solidFill>
                  <a:schemeClr val="tx2"/>
                </a:solidFill>
              </a:rPr>
              <a:t>dal</a:t>
            </a:r>
            <a:r>
              <a:rPr lang="en-US" sz="3600" dirty="0" smtClean="0">
                <a:solidFill>
                  <a:schemeClr val="tx2"/>
                </a:solidFill>
              </a:rPr>
              <a:t> </a:t>
            </a:r>
            <a:r>
              <a:rPr lang="en-US" sz="3600" dirty="0" err="1" smtClean="0">
                <a:solidFill>
                  <a:schemeClr val="tx2"/>
                </a:solidFill>
              </a:rPr>
              <a:t>secondo</a:t>
            </a:r>
            <a:r>
              <a:rPr lang="en-US" sz="3600" dirty="0" smtClean="0">
                <a:solidFill>
                  <a:schemeClr val="tx2"/>
                </a:solidFill>
              </a:rPr>
              <a:t> </a:t>
            </a:r>
            <a:r>
              <a:rPr lang="en-US" sz="3600" dirty="0" err="1" smtClean="0">
                <a:solidFill>
                  <a:schemeClr val="tx2"/>
                </a:solidFill>
              </a:rPr>
              <a:t>quesito</a:t>
            </a:r>
            <a:r>
              <a:rPr lang="en-US" sz="3600" dirty="0" smtClean="0">
                <a:solidFill>
                  <a:schemeClr val="tx2"/>
                </a:solidFill>
              </a:rPr>
              <a:t> …</a:t>
            </a:r>
            <a:endParaRPr lang="en-US" sz="3600" dirty="0">
              <a:solidFill>
                <a:schemeClr val="tx2"/>
              </a:solidFill>
            </a:endParaRPr>
          </a:p>
        </p:txBody>
      </p:sp>
      <p:sp>
        <p:nvSpPr>
          <p:cNvPr id="22" name="CasellaDiTesto 21"/>
          <p:cNvSpPr txBox="1"/>
          <p:nvPr/>
        </p:nvSpPr>
        <p:spPr>
          <a:xfrm>
            <a:off x="262558" y="836712"/>
            <a:ext cx="11737304" cy="923330"/>
          </a:xfrm>
          <a:prstGeom prst="rect">
            <a:avLst/>
          </a:prstGeom>
          <a:noFill/>
          <a:ln>
            <a:solidFill>
              <a:schemeClr val="accent1">
                <a:lumMod val="75000"/>
              </a:schemeClr>
            </a:solidFill>
          </a:ln>
        </p:spPr>
        <p:txBody>
          <a:bodyPr wrap="square" rtlCol="0">
            <a:spAutoFit/>
          </a:bodyPr>
          <a:lstStyle/>
          <a:p>
            <a:pPr algn="just"/>
            <a:r>
              <a:rPr lang="it-IT" b="1" dirty="0" smtClean="0"/>
              <a:t>Traccia: </a:t>
            </a:r>
            <a:r>
              <a:rPr lang="it-IT" dirty="0" smtClean="0"/>
              <a:t>Una persona viene condannata alla pena di un anno e mezzo di reclusione; la pena è sospesa; a sei mesi dal giudicato, viene tratta in arresto per una rapina, giudicata per direttissima e condannata a tre anni di reclusione. Illustrare le conseguenze della seconda condanna sul suo </a:t>
            </a:r>
            <a:r>
              <a:rPr lang="it-IT" i="1" dirty="0" smtClean="0"/>
              <a:t>status </a:t>
            </a:r>
            <a:r>
              <a:rPr lang="it-IT" i="1" dirty="0" err="1" smtClean="0"/>
              <a:t>libertatis</a:t>
            </a:r>
            <a:r>
              <a:rPr lang="it-IT" dirty="0" smtClean="0"/>
              <a:t>.</a:t>
            </a:r>
            <a:endParaRPr lang="it-IT" b="1" dirty="0"/>
          </a:p>
        </p:txBody>
      </p:sp>
      <p:sp>
        <p:nvSpPr>
          <p:cNvPr id="17" name="CasellaDiTesto 16"/>
          <p:cNvSpPr txBox="1"/>
          <p:nvPr/>
        </p:nvSpPr>
        <p:spPr>
          <a:xfrm>
            <a:off x="262558" y="1916832"/>
            <a:ext cx="11737304" cy="1754326"/>
          </a:xfrm>
          <a:prstGeom prst="rect">
            <a:avLst/>
          </a:prstGeom>
          <a:noFill/>
          <a:ln>
            <a:solidFill>
              <a:schemeClr val="accent1">
                <a:lumMod val="75000"/>
              </a:schemeClr>
            </a:solidFill>
          </a:ln>
        </p:spPr>
        <p:txBody>
          <a:bodyPr wrap="square" rtlCol="0">
            <a:spAutoFit/>
          </a:bodyPr>
          <a:lstStyle/>
          <a:p>
            <a:pPr algn="just"/>
            <a:r>
              <a:rPr lang="it-IT" b="1" dirty="0" smtClean="0"/>
              <a:t>Dati: </a:t>
            </a:r>
            <a:endParaRPr lang="it-IT" b="1" dirty="0" smtClean="0"/>
          </a:p>
          <a:p>
            <a:pPr algn="just">
              <a:buFont typeface="Arial" pitchFamily="34" charset="0"/>
              <a:buChar char="•"/>
            </a:pPr>
            <a:r>
              <a:rPr lang="it-IT" dirty="0" smtClean="0"/>
              <a:t> Una prima condanna sospesa: 1 anno e 6 mesi di reclusione.</a:t>
            </a:r>
          </a:p>
          <a:p>
            <a:pPr algn="just">
              <a:buFont typeface="Arial" pitchFamily="34" charset="0"/>
              <a:buChar char="•"/>
            </a:pPr>
            <a:r>
              <a:rPr lang="it-IT" dirty="0" smtClean="0"/>
              <a:t> </a:t>
            </a:r>
            <a:r>
              <a:rPr lang="it-IT" dirty="0" smtClean="0"/>
              <a:t>Una nuova rapina dopo 6 mesi dal giudicato.</a:t>
            </a:r>
          </a:p>
          <a:p>
            <a:pPr algn="just">
              <a:buFont typeface="Arial" pitchFamily="34" charset="0"/>
              <a:buChar char="•"/>
            </a:pPr>
            <a:r>
              <a:rPr lang="it-IT" dirty="0" smtClean="0"/>
              <a:t> </a:t>
            </a:r>
            <a:r>
              <a:rPr lang="it-IT" dirty="0" smtClean="0"/>
              <a:t>Una condanna per la rapina: 3 anni di reclusione.</a:t>
            </a:r>
          </a:p>
          <a:p>
            <a:pPr algn="just"/>
            <a:r>
              <a:rPr lang="it-IT" b="1" dirty="0" smtClean="0"/>
              <a:t>Richiesta:</a:t>
            </a:r>
          </a:p>
          <a:p>
            <a:pPr algn="just">
              <a:buFont typeface="Arial" pitchFamily="34" charset="0"/>
              <a:buChar char="•"/>
            </a:pPr>
            <a:r>
              <a:rPr lang="it-IT" dirty="0" smtClean="0"/>
              <a:t> </a:t>
            </a:r>
            <a:r>
              <a:rPr lang="it-IT" dirty="0" smtClean="0"/>
              <a:t>Riflettere sullo </a:t>
            </a:r>
            <a:r>
              <a:rPr lang="it-IT" i="1" dirty="0" smtClean="0"/>
              <a:t>status </a:t>
            </a:r>
            <a:r>
              <a:rPr lang="it-IT" i="1" dirty="0" err="1" smtClean="0"/>
              <a:t>libertatis</a:t>
            </a:r>
            <a:r>
              <a:rPr lang="it-IT" i="1" dirty="0" smtClean="0"/>
              <a:t> </a:t>
            </a:r>
            <a:r>
              <a:rPr lang="it-IT" dirty="0" smtClean="0"/>
              <a:t>del condannato: entra in carcere o permane in libertà?</a:t>
            </a:r>
            <a:endParaRPr lang="it-IT" dirty="0" smtClean="0"/>
          </a:p>
        </p:txBody>
      </p:sp>
      <p:sp>
        <p:nvSpPr>
          <p:cNvPr id="18" name="CasellaDiTesto 17"/>
          <p:cNvSpPr txBox="1"/>
          <p:nvPr/>
        </p:nvSpPr>
        <p:spPr>
          <a:xfrm>
            <a:off x="262558" y="3861048"/>
            <a:ext cx="11737304" cy="1477328"/>
          </a:xfrm>
          <a:prstGeom prst="rect">
            <a:avLst/>
          </a:prstGeom>
          <a:noFill/>
          <a:ln>
            <a:solidFill>
              <a:schemeClr val="accent1">
                <a:lumMod val="75000"/>
              </a:schemeClr>
            </a:solidFill>
          </a:ln>
        </p:spPr>
        <p:txBody>
          <a:bodyPr wrap="square" rtlCol="0">
            <a:spAutoFit/>
          </a:bodyPr>
          <a:lstStyle/>
          <a:p>
            <a:pPr algn="just"/>
            <a:r>
              <a:rPr lang="it-IT" b="1" dirty="0" smtClean="0"/>
              <a:t>Soluzione: </a:t>
            </a:r>
            <a:endParaRPr lang="it-IT" b="1" dirty="0" smtClean="0"/>
          </a:p>
          <a:p>
            <a:pPr algn="just">
              <a:buFont typeface="Arial" pitchFamily="34" charset="0"/>
              <a:buChar char="•"/>
            </a:pPr>
            <a:r>
              <a:rPr lang="it-IT" dirty="0" smtClean="0"/>
              <a:t> Revoca della sospensione condizionale della pena a seguito della seconda condanna	     Giudice</a:t>
            </a:r>
          </a:p>
          <a:p>
            <a:pPr algn="just">
              <a:buFont typeface="Arial" pitchFamily="34" charset="0"/>
              <a:buChar char="•"/>
            </a:pPr>
            <a:r>
              <a:rPr lang="it-IT" dirty="0" smtClean="0"/>
              <a:t> </a:t>
            </a:r>
            <a:r>
              <a:rPr lang="it-IT" dirty="0" smtClean="0"/>
              <a:t>Cumulo materiale (1 anno e 6 mesi + 3 anni = 4 anni e 6 mesi)</a:t>
            </a:r>
          </a:p>
          <a:p>
            <a:pPr algn="just">
              <a:buFont typeface="Arial" pitchFamily="34" charset="0"/>
              <a:buChar char="•"/>
            </a:pPr>
            <a:r>
              <a:rPr lang="it-IT" dirty="0" smtClean="0"/>
              <a:t> </a:t>
            </a:r>
            <a:r>
              <a:rPr lang="it-IT" dirty="0" smtClean="0"/>
              <a:t>Ordine di esecuzione “cumulativo” non sospeso          Pubblico ministero</a:t>
            </a:r>
          </a:p>
          <a:p>
            <a:pPr algn="just">
              <a:buFont typeface="Arial" pitchFamily="34" charset="0"/>
              <a:buChar char="•"/>
            </a:pPr>
            <a:r>
              <a:rPr lang="it-IT" dirty="0" smtClean="0"/>
              <a:t> </a:t>
            </a:r>
            <a:r>
              <a:rPr lang="it-IT" dirty="0" smtClean="0"/>
              <a:t>Incarcerazione</a:t>
            </a:r>
            <a:endParaRPr lang="it-IT" dirty="0" smtClean="0"/>
          </a:p>
        </p:txBody>
      </p:sp>
      <p:cxnSp>
        <p:nvCxnSpPr>
          <p:cNvPr id="20" name="Connettore 2 19"/>
          <p:cNvCxnSpPr/>
          <p:nvPr/>
        </p:nvCxnSpPr>
        <p:spPr>
          <a:xfrm>
            <a:off x="8255446" y="4365104"/>
            <a:ext cx="50405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Connettore 2 20"/>
          <p:cNvCxnSpPr/>
          <p:nvPr/>
        </p:nvCxnSpPr>
        <p:spPr>
          <a:xfrm>
            <a:off x="4871070" y="4869160"/>
            <a:ext cx="50405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Gli</a:t>
            </a:r>
            <a:r>
              <a:rPr lang="en-US" sz="3600" dirty="0" smtClean="0">
                <a:solidFill>
                  <a:schemeClr val="tx2"/>
                </a:solidFill>
              </a:rPr>
              <a:t> </a:t>
            </a:r>
            <a:r>
              <a:rPr lang="en-US" sz="3600" dirty="0" err="1" smtClean="0">
                <a:solidFill>
                  <a:schemeClr val="tx2"/>
                </a:solidFill>
              </a:rPr>
              <a:t>errori</a:t>
            </a:r>
            <a:r>
              <a:rPr lang="en-US" sz="3600" dirty="0" smtClean="0">
                <a:solidFill>
                  <a:schemeClr val="tx2"/>
                </a:solidFill>
              </a:rPr>
              <a:t> </a:t>
            </a:r>
            <a:r>
              <a:rPr lang="en-US" sz="3600" dirty="0" err="1" smtClean="0">
                <a:solidFill>
                  <a:schemeClr val="tx2"/>
                </a:solidFill>
              </a:rPr>
              <a:t>più</a:t>
            </a:r>
            <a:r>
              <a:rPr lang="en-US" sz="3600" dirty="0" smtClean="0">
                <a:solidFill>
                  <a:schemeClr val="tx2"/>
                </a:solidFill>
              </a:rPr>
              <a:t> </a:t>
            </a:r>
            <a:r>
              <a:rPr lang="en-US" sz="3600" dirty="0" err="1" smtClean="0">
                <a:solidFill>
                  <a:schemeClr val="tx2"/>
                </a:solidFill>
              </a:rPr>
              <a:t>frequenti</a:t>
            </a:r>
            <a:endParaRPr lang="en-US" sz="3600" dirty="0">
              <a:solidFill>
                <a:schemeClr val="tx2"/>
              </a:solidFill>
            </a:endParaRPr>
          </a:p>
        </p:txBody>
      </p:sp>
      <p:sp>
        <p:nvSpPr>
          <p:cNvPr id="5" name="CasellaDiTesto 4"/>
          <p:cNvSpPr txBox="1"/>
          <p:nvPr/>
        </p:nvSpPr>
        <p:spPr>
          <a:xfrm>
            <a:off x="190550" y="836712"/>
            <a:ext cx="11809312" cy="5632311"/>
          </a:xfrm>
          <a:prstGeom prst="rect">
            <a:avLst/>
          </a:prstGeom>
          <a:noFill/>
          <a:ln>
            <a:solidFill>
              <a:schemeClr val="accent1"/>
            </a:solidFill>
          </a:ln>
        </p:spPr>
        <p:txBody>
          <a:bodyPr wrap="square" rtlCol="0">
            <a:spAutoFit/>
          </a:bodyPr>
          <a:lstStyle/>
          <a:p>
            <a:pPr algn="just"/>
            <a:r>
              <a:rPr lang="it-IT" b="1" dirty="0" smtClean="0"/>
              <a:t>Limitarsi a dire: “si revoca la sospensione … si fa il cumulo”</a:t>
            </a:r>
            <a:r>
              <a:rPr lang="it-IT" dirty="0" smtClean="0"/>
              <a:t> – Occorre distinguere i due ruoli: </a:t>
            </a:r>
            <a:r>
              <a:rPr lang="it-IT" u="sng" dirty="0" smtClean="0"/>
              <a:t>non v’è nulla di automatico in questo procedimento</a:t>
            </a:r>
            <a:r>
              <a:rPr lang="it-IT" dirty="0" smtClean="0"/>
              <a:t>.</a:t>
            </a:r>
          </a:p>
          <a:p>
            <a:pPr algn="just"/>
            <a:r>
              <a:rPr lang="it-IT" b="1" dirty="0" smtClean="0"/>
              <a:t>Il pubblico ministero revoca la sospensione condizionale </a:t>
            </a:r>
            <a:r>
              <a:rPr lang="it-IT" dirty="0" smtClean="0"/>
              <a:t>– Con la revoca della sospensione condizionale della pena, il condannato perde la propria libertà; l’unico soggetto che può limitare la libertà di un individuo è il giudice (</a:t>
            </a:r>
            <a:r>
              <a:rPr lang="it-IT" dirty="0" smtClean="0">
                <a:solidFill>
                  <a:srgbClr val="FF0000"/>
                </a:solidFill>
              </a:rPr>
              <a:t>riserva di giurisdizione</a:t>
            </a:r>
            <a:r>
              <a:rPr lang="it-IT" dirty="0" smtClean="0"/>
              <a:t>) nei casi previsti dalla legge (</a:t>
            </a:r>
            <a:r>
              <a:rPr lang="it-IT" dirty="0" smtClean="0">
                <a:solidFill>
                  <a:srgbClr val="FF0000"/>
                </a:solidFill>
              </a:rPr>
              <a:t>riserva di legge</a:t>
            </a:r>
            <a:r>
              <a:rPr lang="it-IT" dirty="0" smtClean="0"/>
              <a:t>) – </a:t>
            </a:r>
            <a:r>
              <a:rPr lang="it-IT" b="1" dirty="0" smtClean="0">
                <a:solidFill>
                  <a:srgbClr val="FF0000"/>
                </a:solidFill>
              </a:rPr>
              <a:t>art. 13 Cost</a:t>
            </a:r>
            <a:r>
              <a:rPr lang="it-IT" dirty="0" smtClean="0"/>
              <a:t>.; quindi è sbagliato dire che è il pubblico ministero a revocare la sospensione condizionale.</a:t>
            </a:r>
          </a:p>
          <a:p>
            <a:pPr algn="just"/>
            <a:r>
              <a:rPr lang="it-IT" b="1" dirty="0" smtClean="0"/>
              <a:t>Il giudice emette l’ordine “cumulativo” </a:t>
            </a:r>
            <a:r>
              <a:rPr lang="it-IT" dirty="0" smtClean="0"/>
              <a:t>– L’ordine di esecuzione è l’atto che dà </a:t>
            </a:r>
            <a:r>
              <a:rPr lang="it-IT" dirty="0" smtClean="0">
                <a:solidFill>
                  <a:schemeClr val="tx2">
                    <a:lumMod val="75000"/>
                  </a:schemeClr>
                </a:solidFill>
              </a:rPr>
              <a:t>impulso</a:t>
            </a:r>
            <a:r>
              <a:rPr lang="it-IT" dirty="0" smtClean="0"/>
              <a:t> alla fase esecutiva; il soggetto che avvia tanto la fase cognitiva, quanto quella esecutiva è il pubblico ministero.</a:t>
            </a:r>
          </a:p>
          <a:p>
            <a:pPr algn="just"/>
            <a:r>
              <a:rPr lang="it-IT" b="1" dirty="0" smtClean="0"/>
              <a:t>La pena viene calcolata secondo la regola del cumulo formale </a:t>
            </a:r>
            <a:r>
              <a:rPr lang="it-IT" dirty="0" smtClean="0"/>
              <a:t>– Il cumulo formale esige un </a:t>
            </a:r>
            <a:r>
              <a:rPr lang="it-IT" dirty="0" smtClean="0">
                <a:solidFill>
                  <a:srgbClr val="7030A0"/>
                </a:solidFill>
              </a:rPr>
              <a:t>medesimo disegno criminoso</a:t>
            </a:r>
            <a:r>
              <a:rPr lang="it-IT" dirty="0" smtClean="0"/>
              <a:t>, cioè un’</a:t>
            </a:r>
            <a:r>
              <a:rPr lang="it-IT" dirty="0" smtClean="0">
                <a:solidFill>
                  <a:srgbClr val="7030A0"/>
                </a:solidFill>
              </a:rPr>
              <a:t>unica preordinazione del reato</a:t>
            </a:r>
            <a:r>
              <a:rPr lang="it-IT" dirty="0" smtClean="0"/>
              <a:t>. Perché sia unica, deve essere </a:t>
            </a:r>
            <a:r>
              <a:rPr lang="it-IT" i="1" dirty="0" smtClean="0"/>
              <a:t>antecedente ai reati e tradursi nel progetto di commetterli tutti</a:t>
            </a:r>
            <a:r>
              <a:rPr lang="it-IT" dirty="0" smtClean="0"/>
              <a:t>. In questo caso, la traccia non dà riferimenti in tal senso, per cui si può escludere l’unico disegno criminoso ed applicare il cumulo materiale (somma algebrica).</a:t>
            </a:r>
          </a:p>
          <a:p>
            <a:pPr algn="just"/>
            <a:r>
              <a:rPr lang="it-IT" b="1" dirty="0" smtClean="0"/>
              <a:t>I sei mesi dal giudicato valgono come </a:t>
            </a:r>
            <a:r>
              <a:rPr lang="it-IT" b="1" dirty="0" err="1" smtClean="0"/>
              <a:t>presofferto</a:t>
            </a:r>
            <a:r>
              <a:rPr lang="it-IT" b="1" dirty="0" smtClean="0"/>
              <a:t>, quindi vanno scomputati dal cumulo materiale</a:t>
            </a:r>
            <a:r>
              <a:rPr lang="it-IT" dirty="0" smtClean="0"/>
              <a:t> – La pena sospesa </a:t>
            </a:r>
            <a:r>
              <a:rPr lang="it-IT" b="1" dirty="0" smtClean="0">
                <a:solidFill>
                  <a:schemeClr val="accent6">
                    <a:lumMod val="50000"/>
                  </a:schemeClr>
                </a:solidFill>
              </a:rPr>
              <a:t>non</a:t>
            </a:r>
            <a:r>
              <a:rPr lang="it-IT" dirty="0" smtClean="0"/>
              <a:t> </a:t>
            </a:r>
            <a:r>
              <a:rPr lang="it-IT" dirty="0" smtClean="0">
                <a:solidFill>
                  <a:schemeClr val="accent6">
                    <a:lumMod val="50000"/>
                  </a:schemeClr>
                </a:solidFill>
              </a:rPr>
              <a:t>viene eseguita</a:t>
            </a:r>
            <a:r>
              <a:rPr lang="it-IT" dirty="0" smtClean="0"/>
              <a:t>, quindi nei sei mesi intercorrenti tra il giudicato e la rapina il condannato è </a:t>
            </a:r>
            <a:r>
              <a:rPr lang="it-IT" dirty="0" smtClean="0">
                <a:solidFill>
                  <a:schemeClr val="accent6">
                    <a:lumMod val="50000"/>
                  </a:schemeClr>
                </a:solidFill>
              </a:rPr>
              <a:t>libero</a:t>
            </a:r>
            <a:r>
              <a:rPr lang="it-IT" dirty="0" smtClean="0"/>
              <a:t>: non valgono, pertanto, quale </a:t>
            </a:r>
            <a:r>
              <a:rPr lang="it-IT" dirty="0" err="1" smtClean="0"/>
              <a:t>presofferto</a:t>
            </a:r>
            <a:r>
              <a:rPr lang="it-IT" dirty="0" smtClean="0"/>
              <a:t> </a:t>
            </a:r>
            <a:r>
              <a:rPr lang="it-IT" dirty="0" smtClean="0"/>
              <a:t>e non debbono essere scomputati.</a:t>
            </a:r>
          </a:p>
          <a:p>
            <a:pPr algn="just"/>
            <a:r>
              <a:rPr lang="it-IT" b="1" dirty="0" smtClean="0"/>
              <a:t>Confondere sospensione della pena e sospensione dell’ordine di esecuzione </a:t>
            </a:r>
            <a:r>
              <a:rPr lang="it-IT" dirty="0" smtClean="0"/>
              <a:t>– </a:t>
            </a:r>
            <a:r>
              <a:rPr lang="it-IT" dirty="0" smtClean="0">
                <a:solidFill>
                  <a:srgbClr val="007635"/>
                </a:solidFill>
              </a:rPr>
              <a:t>La pena sospesa è un beneficio</a:t>
            </a:r>
            <a:r>
              <a:rPr lang="it-IT" dirty="0" smtClean="0"/>
              <a:t> concesso dal giudice della cognizione quando preveda che l’imputato, in futuro, non commetterà reati. </a:t>
            </a:r>
            <a:r>
              <a:rPr lang="it-IT" dirty="0" smtClean="0">
                <a:solidFill>
                  <a:srgbClr val="007635"/>
                </a:solidFill>
              </a:rPr>
              <a:t>La sospensione dell’ordine di esecuzione è un effetto </a:t>
            </a:r>
            <a:r>
              <a:rPr lang="it-IT" b="1" dirty="0" smtClean="0">
                <a:solidFill>
                  <a:srgbClr val="007635"/>
                </a:solidFill>
              </a:rPr>
              <a:t>automatico</a:t>
            </a:r>
            <a:r>
              <a:rPr lang="it-IT" dirty="0" smtClean="0">
                <a:solidFill>
                  <a:srgbClr val="007635"/>
                </a:solidFill>
              </a:rPr>
              <a:t> delle condanne definitive a “pena breve”</a:t>
            </a:r>
            <a:r>
              <a:rPr lang="it-IT" dirty="0" smtClean="0">
                <a:solidFill>
                  <a:srgbClr val="00B050"/>
                </a:solidFill>
              </a:rPr>
              <a:t> </a:t>
            </a:r>
            <a:r>
              <a:rPr lang="it-IT" dirty="0" smtClean="0"/>
              <a:t>esclusi i casi di custodia cautelare in corso o di </a:t>
            </a:r>
            <a:r>
              <a:rPr lang="it-IT" dirty="0" err="1" smtClean="0"/>
              <a:t>ostatività</a:t>
            </a:r>
            <a:r>
              <a:rPr lang="it-IT" dirty="0" smtClean="0"/>
              <a:t>, e consente al condannato di chiedere la misura alternativa dalla libertà qualora avanzi la richiesta entro 30 giorni dalla notifica dell’ordine. </a:t>
            </a:r>
            <a:r>
              <a:rPr lang="it-IT" b="1" dirty="0" smtClean="0">
                <a:solidFill>
                  <a:srgbClr val="007635"/>
                </a:solidFill>
              </a:rPr>
              <a:t>Se la pena è sospesa, non c’è ordine di esecuzione</a:t>
            </a:r>
            <a:r>
              <a:rPr lang="it-IT" dirty="0" smtClean="0"/>
              <a:t>.</a:t>
            </a:r>
            <a:endParaRPr lang="it-IT"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smtClean="0">
                <a:solidFill>
                  <a:schemeClr val="tx2"/>
                </a:solidFill>
              </a:rPr>
              <a:t>Le </a:t>
            </a:r>
            <a:r>
              <a:rPr lang="en-US" sz="3600" dirty="0" err="1" smtClean="0">
                <a:solidFill>
                  <a:schemeClr val="tx2"/>
                </a:solidFill>
              </a:rPr>
              <a:t>risposte</a:t>
            </a:r>
            <a:r>
              <a:rPr lang="en-US" sz="3600" dirty="0" smtClean="0">
                <a:solidFill>
                  <a:schemeClr val="tx2"/>
                </a:solidFill>
              </a:rPr>
              <a:t> </a:t>
            </a:r>
            <a:r>
              <a:rPr lang="en-US" sz="3600" dirty="0" err="1" smtClean="0">
                <a:solidFill>
                  <a:schemeClr val="tx2"/>
                </a:solidFill>
              </a:rPr>
              <a:t>più</a:t>
            </a:r>
            <a:r>
              <a:rPr lang="en-US" sz="3600" dirty="0" smtClean="0">
                <a:solidFill>
                  <a:schemeClr val="tx2"/>
                </a:solidFill>
              </a:rPr>
              <a:t> </a:t>
            </a:r>
            <a:r>
              <a:rPr lang="en-US" sz="3600" dirty="0" err="1" smtClean="0">
                <a:solidFill>
                  <a:schemeClr val="tx2"/>
                </a:solidFill>
              </a:rPr>
              <a:t>frequenti</a:t>
            </a:r>
            <a:endParaRPr lang="en-US" sz="3600" dirty="0">
              <a:solidFill>
                <a:schemeClr val="tx2"/>
              </a:solidFill>
            </a:endParaRPr>
          </a:p>
        </p:txBody>
      </p:sp>
      <p:sp>
        <p:nvSpPr>
          <p:cNvPr id="5" name="CasellaDiTesto 4"/>
          <p:cNvSpPr txBox="1"/>
          <p:nvPr/>
        </p:nvSpPr>
        <p:spPr>
          <a:xfrm>
            <a:off x="190550" y="836712"/>
            <a:ext cx="11809312" cy="2862322"/>
          </a:xfrm>
          <a:prstGeom prst="rect">
            <a:avLst/>
          </a:prstGeom>
          <a:noFill/>
          <a:ln>
            <a:solidFill>
              <a:schemeClr val="accent1"/>
            </a:solidFill>
          </a:ln>
        </p:spPr>
        <p:txBody>
          <a:bodyPr wrap="square" rtlCol="0">
            <a:spAutoFit/>
          </a:bodyPr>
          <a:lstStyle/>
          <a:p>
            <a:pPr algn="just"/>
            <a:r>
              <a:rPr lang="it-IT" dirty="0" smtClean="0"/>
              <a:t>Pur non essendo stato valutato negativamente, non era richiesto:</a:t>
            </a:r>
          </a:p>
          <a:p>
            <a:pPr algn="just">
              <a:buFont typeface="Arial" pitchFamily="34" charset="0"/>
              <a:buChar char="•"/>
            </a:pPr>
            <a:r>
              <a:rPr lang="it-IT" dirty="0" smtClean="0"/>
              <a:t> </a:t>
            </a:r>
            <a:r>
              <a:rPr lang="it-IT" dirty="0" smtClean="0"/>
              <a:t>Un approfondimento sulle pene sostitutive;</a:t>
            </a:r>
          </a:p>
          <a:p>
            <a:pPr algn="just">
              <a:buFont typeface="Arial" pitchFamily="34" charset="0"/>
              <a:buChar char="•"/>
            </a:pPr>
            <a:r>
              <a:rPr lang="it-IT" dirty="0" smtClean="0"/>
              <a:t> </a:t>
            </a:r>
            <a:r>
              <a:rPr lang="it-IT" dirty="0" smtClean="0"/>
              <a:t>Un approfondimento sulla sospensione condizionale della pena, tranne che per inquadrare l’ipotesi della revoca e di chi la dispone;</a:t>
            </a:r>
          </a:p>
          <a:p>
            <a:pPr algn="just">
              <a:buFont typeface="Arial" pitchFamily="34" charset="0"/>
              <a:buChar char="•"/>
            </a:pPr>
            <a:r>
              <a:rPr lang="it-IT" dirty="0" smtClean="0"/>
              <a:t> </a:t>
            </a:r>
            <a:r>
              <a:rPr lang="it-IT" dirty="0" smtClean="0"/>
              <a:t>Un approfondimento sulle misure alternative (che, come le pene sostitutive, comunque, la persona di quel caso non potrebbe chiedere);</a:t>
            </a:r>
          </a:p>
          <a:p>
            <a:pPr algn="just">
              <a:buFont typeface="Arial" pitchFamily="34" charset="0"/>
              <a:buChar char="•"/>
            </a:pPr>
            <a:r>
              <a:rPr lang="it-IT" dirty="0" smtClean="0"/>
              <a:t> </a:t>
            </a:r>
            <a:r>
              <a:rPr lang="it-IT" dirty="0" smtClean="0"/>
              <a:t>Un approfondimento sui calcoli connessi alle varie ipotesi di cumulo, posto che la traccia non parlava di medesimo disegno criminoso.</a:t>
            </a:r>
          </a:p>
          <a:p>
            <a:pPr algn="just"/>
            <a:r>
              <a:rPr lang="it-IT" dirty="0" smtClean="0"/>
              <a:t>… </a:t>
            </a:r>
            <a:r>
              <a:rPr lang="it-IT" i="1" dirty="0" smtClean="0"/>
              <a:t>però è chiaro che, se vi siete attardati in questi approfondimenti teorici, eventuali errori di impostazione, di forma o di contenuto hanno pesato sul voto finale …</a:t>
            </a:r>
            <a:endParaRPr lang="it-IT" dirty="0"/>
          </a:p>
        </p:txBody>
      </p:sp>
      <p:sp>
        <p:nvSpPr>
          <p:cNvPr id="6" name="CasellaDiTesto 5"/>
          <p:cNvSpPr txBox="1"/>
          <p:nvPr/>
        </p:nvSpPr>
        <p:spPr>
          <a:xfrm>
            <a:off x="190550" y="3789040"/>
            <a:ext cx="11809312" cy="2031325"/>
          </a:xfrm>
          <a:prstGeom prst="rect">
            <a:avLst/>
          </a:prstGeom>
          <a:noFill/>
          <a:ln>
            <a:solidFill>
              <a:schemeClr val="accent1"/>
            </a:solidFill>
          </a:ln>
        </p:spPr>
        <p:txBody>
          <a:bodyPr wrap="square" rtlCol="0">
            <a:spAutoFit/>
          </a:bodyPr>
          <a:lstStyle/>
          <a:p>
            <a:pPr algn="just"/>
            <a:r>
              <a:rPr lang="it-IT" b="1" dirty="0" smtClean="0"/>
              <a:t>Possibile risposta corretta – </a:t>
            </a:r>
            <a:r>
              <a:rPr lang="it-IT" i="1" dirty="0" smtClean="0"/>
              <a:t>A seguito della seconda condanna, il giudice, su richiesta del pubblico ministero, revoca la sospensione condizionale della pena. Una volta divenuta definitiva la condanna, il pubblico ministero emette un ordine di esecuzione cumulativo che contempla, cioè, entrambe le condanne. Con una somma algebrica calcola 4 anni e 6 mesi di reclusione complessivi. La pena impedisce la sospensione dell’ordine di esecuzione. La persona entra, così, in carcere.</a:t>
            </a:r>
          </a:p>
          <a:p>
            <a:pPr algn="just"/>
            <a:r>
              <a:rPr lang="it-IT" dirty="0" smtClean="0"/>
              <a:t>… Il massimo sarebbe stato riflettere sul fatto che, revocata la sospensione condizionale della pena, se la seconda condanna non è ancora definitiva, il pubblico ministero emette un ordine di esecuzione sospeso (la condanna è a un anno e sei mesi) e, una volta definitiva la seconda condanna, emette un ordine cumulativo, non sospeso. </a:t>
            </a:r>
            <a:endParaRPr lang="it-IT" dirty="0"/>
          </a:p>
        </p:txBody>
      </p:sp>
      <p:sp>
        <p:nvSpPr>
          <p:cNvPr id="7" name="CasellaDiTesto 6"/>
          <p:cNvSpPr txBox="1"/>
          <p:nvPr/>
        </p:nvSpPr>
        <p:spPr>
          <a:xfrm>
            <a:off x="190550" y="5934670"/>
            <a:ext cx="11737304" cy="646331"/>
          </a:xfrm>
          <a:prstGeom prst="rect">
            <a:avLst/>
          </a:prstGeom>
          <a:noFill/>
          <a:ln>
            <a:solidFill>
              <a:schemeClr val="accent1">
                <a:lumMod val="75000"/>
              </a:schemeClr>
            </a:solidFill>
          </a:ln>
        </p:spPr>
        <p:txBody>
          <a:bodyPr wrap="square" rtlCol="0">
            <a:spAutoFit/>
          </a:bodyPr>
          <a:lstStyle/>
          <a:p>
            <a:pPr algn="just"/>
            <a:r>
              <a:rPr lang="it-IT" b="1" dirty="0" smtClean="0">
                <a:solidFill>
                  <a:srgbClr val="FF0000"/>
                </a:solidFill>
              </a:rPr>
              <a:t>ATTENZIONE – </a:t>
            </a:r>
            <a:r>
              <a:rPr lang="it-IT" dirty="0" smtClean="0"/>
              <a:t>Un errore “simpatico” che si è diffuso tra qualcuno di Voi: </a:t>
            </a:r>
            <a:r>
              <a:rPr lang="it-IT" i="1" dirty="0" smtClean="0"/>
              <a:t>il giudicat</a:t>
            </a:r>
            <a:r>
              <a:rPr lang="it-IT" i="1" dirty="0" smtClean="0"/>
              <a:t>o </a:t>
            </a:r>
            <a:r>
              <a:rPr lang="it-IT" b="1" i="1" dirty="0" smtClean="0">
                <a:solidFill>
                  <a:srgbClr val="C00000"/>
                </a:solidFill>
              </a:rPr>
              <a:t>NON</a:t>
            </a:r>
            <a:r>
              <a:rPr lang="it-IT" i="1" dirty="0" smtClean="0"/>
              <a:t> è la persona che ha subito la sentenza, ma il momento in cui la sentenza diventa definitiva e, quindi, produttiva di effetti.</a:t>
            </a:r>
            <a:endParaRPr lang="it-IT" b="1"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smtClean="0">
                <a:solidFill>
                  <a:schemeClr val="tx2"/>
                </a:solidFill>
              </a:rPr>
              <a:t>… e </a:t>
            </a:r>
            <a:r>
              <a:rPr lang="en-US" sz="3600" dirty="0" err="1" smtClean="0">
                <a:solidFill>
                  <a:schemeClr val="tx2"/>
                </a:solidFill>
              </a:rPr>
              <a:t>passiamo</a:t>
            </a:r>
            <a:r>
              <a:rPr lang="en-US" sz="3600" dirty="0" smtClean="0">
                <a:solidFill>
                  <a:schemeClr val="tx2"/>
                </a:solidFill>
              </a:rPr>
              <a:t> al primo </a:t>
            </a:r>
            <a:r>
              <a:rPr lang="en-US" sz="3600" dirty="0" err="1" smtClean="0">
                <a:solidFill>
                  <a:schemeClr val="tx2"/>
                </a:solidFill>
              </a:rPr>
              <a:t>quesito</a:t>
            </a:r>
            <a:endParaRPr lang="en-US" sz="3600" dirty="0">
              <a:solidFill>
                <a:schemeClr val="tx2"/>
              </a:solidFill>
            </a:endParaRPr>
          </a:p>
        </p:txBody>
      </p:sp>
      <p:sp>
        <p:nvSpPr>
          <p:cNvPr id="5" name="CasellaDiTesto 4"/>
          <p:cNvSpPr txBox="1"/>
          <p:nvPr/>
        </p:nvSpPr>
        <p:spPr>
          <a:xfrm>
            <a:off x="262558" y="836712"/>
            <a:ext cx="11737304" cy="923330"/>
          </a:xfrm>
          <a:prstGeom prst="rect">
            <a:avLst/>
          </a:prstGeom>
          <a:noFill/>
          <a:ln>
            <a:solidFill>
              <a:schemeClr val="accent1">
                <a:lumMod val="75000"/>
              </a:schemeClr>
            </a:solidFill>
          </a:ln>
        </p:spPr>
        <p:txBody>
          <a:bodyPr wrap="square" rtlCol="0">
            <a:spAutoFit/>
          </a:bodyPr>
          <a:lstStyle/>
          <a:p>
            <a:pPr algn="just"/>
            <a:r>
              <a:rPr lang="it-IT" b="1" dirty="0" smtClean="0"/>
              <a:t>Traccia: </a:t>
            </a:r>
            <a:r>
              <a:rPr lang="it-IT" dirty="0" smtClean="0"/>
              <a:t>Illustrare il diritto di difesa nei procedimenti di esecuzione e di sorveglianza; illustrare altri due principi costituzionali a scelta tra quelli che ispirano la fase successiva al giudicato; individuare almeno un istituto del codice di procedura penale e/o dell’ordinamento penitenziario che attui i tre precetti analizzati.</a:t>
            </a:r>
            <a:endParaRPr lang="it-IT" b="1" dirty="0"/>
          </a:p>
        </p:txBody>
      </p:sp>
      <p:sp>
        <p:nvSpPr>
          <p:cNvPr id="6" name="CasellaDiTesto 5"/>
          <p:cNvSpPr txBox="1"/>
          <p:nvPr/>
        </p:nvSpPr>
        <p:spPr>
          <a:xfrm>
            <a:off x="262558" y="1916832"/>
            <a:ext cx="11737304" cy="1754326"/>
          </a:xfrm>
          <a:prstGeom prst="rect">
            <a:avLst/>
          </a:prstGeom>
          <a:noFill/>
          <a:ln>
            <a:solidFill>
              <a:schemeClr val="accent1">
                <a:lumMod val="75000"/>
              </a:schemeClr>
            </a:solidFill>
          </a:ln>
        </p:spPr>
        <p:txBody>
          <a:bodyPr wrap="square" rtlCol="0">
            <a:spAutoFit/>
          </a:bodyPr>
          <a:lstStyle/>
          <a:p>
            <a:pPr algn="just"/>
            <a:r>
              <a:rPr lang="it-IT" b="1" dirty="0" smtClean="0"/>
              <a:t>Il quesito poteva essere suddiviso in pi</a:t>
            </a:r>
            <a:r>
              <a:rPr lang="it-IT" b="1" dirty="0" smtClean="0"/>
              <a:t>ù parti:</a:t>
            </a:r>
          </a:p>
          <a:p>
            <a:pPr marL="342900" indent="-342900" algn="just">
              <a:buFont typeface="+mj-lt"/>
              <a:buAutoNum type="arabicPeriod"/>
            </a:pPr>
            <a:r>
              <a:rPr lang="it-IT" dirty="0" smtClean="0"/>
              <a:t>Illustrazione del diritto di difesa nei procedimenti di esecuzione e di sorveglianza;</a:t>
            </a:r>
          </a:p>
          <a:p>
            <a:pPr marL="342900" indent="-342900" algn="just">
              <a:buFont typeface="+mj-lt"/>
              <a:buAutoNum type="arabicPeriod"/>
            </a:pPr>
            <a:r>
              <a:rPr lang="it-IT" dirty="0" smtClean="0"/>
              <a:t>Individuazione di altri due principi costituzionali a scelta tra quelli spiegati a lezione;</a:t>
            </a:r>
          </a:p>
          <a:p>
            <a:pPr marL="342900" indent="-342900" algn="just">
              <a:buFont typeface="+mj-lt"/>
              <a:buAutoNum type="arabicPeriod"/>
            </a:pPr>
            <a:r>
              <a:rPr lang="it-IT" dirty="0" smtClean="0"/>
              <a:t>Collegamento con il c.p.p. </a:t>
            </a:r>
            <a:r>
              <a:rPr lang="it-IT" dirty="0" smtClean="0"/>
              <a:t>e/o con l’</a:t>
            </a:r>
            <a:r>
              <a:rPr lang="it-IT" dirty="0" err="1" smtClean="0"/>
              <a:t>ord</a:t>
            </a:r>
            <a:r>
              <a:rPr lang="it-IT" dirty="0" smtClean="0"/>
              <a:t>. </a:t>
            </a:r>
            <a:r>
              <a:rPr lang="it-IT" dirty="0" err="1" smtClean="0"/>
              <a:t>penit</a:t>
            </a:r>
            <a:r>
              <a:rPr lang="it-IT" dirty="0" smtClean="0"/>
              <a:t>.: un istituto per ciascuno dei precetti analizzati </a:t>
            </a:r>
            <a:r>
              <a:rPr lang="it-IT" i="1" dirty="0" smtClean="0"/>
              <a:t>(ho compreso la possibile interpretazione proposta, di individuare un unico istituto attuativo dei tre precetti: chi avesse seguito questa strada non è stato penalizzato nella valutazione)</a:t>
            </a:r>
            <a:endParaRPr lang="it-IT" dirty="0"/>
          </a:p>
        </p:txBody>
      </p:sp>
      <p:sp>
        <p:nvSpPr>
          <p:cNvPr id="7" name="CasellaDiTesto 6"/>
          <p:cNvSpPr txBox="1"/>
          <p:nvPr/>
        </p:nvSpPr>
        <p:spPr>
          <a:xfrm>
            <a:off x="262558" y="3861048"/>
            <a:ext cx="11737304" cy="2585323"/>
          </a:xfrm>
          <a:prstGeom prst="rect">
            <a:avLst/>
          </a:prstGeom>
          <a:noFill/>
          <a:ln>
            <a:solidFill>
              <a:schemeClr val="accent1">
                <a:lumMod val="75000"/>
              </a:schemeClr>
            </a:solidFill>
          </a:ln>
        </p:spPr>
        <p:txBody>
          <a:bodyPr wrap="square" rtlCol="0">
            <a:spAutoFit/>
          </a:bodyPr>
          <a:lstStyle/>
          <a:p>
            <a:pPr algn="just"/>
            <a:r>
              <a:rPr lang="it-IT" b="1" dirty="0" smtClean="0"/>
              <a:t>Possibile scaletta per la risposta:</a:t>
            </a:r>
            <a:endParaRPr lang="it-IT" dirty="0" smtClean="0"/>
          </a:p>
          <a:p>
            <a:pPr algn="just">
              <a:buFont typeface="Arial" pitchFamily="34" charset="0"/>
              <a:buChar char="•"/>
            </a:pPr>
            <a:r>
              <a:rPr lang="it-IT" dirty="0" smtClean="0"/>
              <a:t> Art. 24, comma 2, Cost.</a:t>
            </a:r>
          </a:p>
          <a:p>
            <a:pPr algn="just">
              <a:buFont typeface="Arial" pitchFamily="34" charset="0"/>
              <a:buChar char="•"/>
            </a:pPr>
            <a:r>
              <a:rPr lang="it-IT" dirty="0" smtClean="0"/>
              <a:t> </a:t>
            </a:r>
            <a:r>
              <a:rPr lang="it-IT" dirty="0" smtClean="0"/>
              <a:t>La l. cost. 2/1999 e la modifica dell’art. 111 Cost.</a:t>
            </a:r>
          </a:p>
          <a:p>
            <a:pPr algn="just">
              <a:buFont typeface="Arial" pitchFamily="34" charset="0"/>
              <a:buChar char="•"/>
            </a:pPr>
            <a:r>
              <a:rPr lang="it-IT" dirty="0" smtClean="0"/>
              <a:t> </a:t>
            </a:r>
            <a:r>
              <a:rPr lang="it-IT" dirty="0" smtClean="0"/>
              <a:t>Illustrazione della struttura dei procedimenti di esecuzione e di sorveglianza come interazione tra il condannato e il giudice e, quindi, come veicolo per la difesa dei diritti del primo.</a:t>
            </a:r>
          </a:p>
          <a:p>
            <a:pPr algn="just">
              <a:buFont typeface="Arial" pitchFamily="34" charset="0"/>
              <a:buChar char="•"/>
            </a:pPr>
            <a:r>
              <a:rPr lang="it-IT" dirty="0" smtClean="0"/>
              <a:t> </a:t>
            </a:r>
            <a:r>
              <a:rPr lang="it-IT" dirty="0" smtClean="0"/>
              <a:t>Esemplificazione dei procedimenti, ad esempio, parlando dei reclami, dei permessi o delle varie ipotesi di incidente di esecuzione.</a:t>
            </a:r>
          </a:p>
          <a:p>
            <a:pPr algn="just">
              <a:buFont typeface="Arial" pitchFamily="34" charset="0"/>
              <a:buChar char="•"/>
            </a:pPr>
            <a:r>
              <a:rPr lang="it-IT" dirty="0" smtClean="0"/>
              <a:t> </a:t>
            </a:r>
            <a:r>
              <a:rPr lang="it-IT" dirty="0" smtClean="0"/>
              <a:t>Individuazione di altri due principi (es. finalit</a:t>
            </a:r>
            <a:r>
              <a:rPr lang="it-IT" dirty="0" smtClean="0"/>
              <a:t>à rieducativa della pena e diritto all’istruzione) e di istituti collegati (es. elementi del trattamento).</a:t>
            </a:r>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Gli</a:t>
            </a:r>
            <a:r>
              <a:rPr lang="en-US" sz="3600" dirty="0" smtClean="0">
                <a:solidFill>
                  <a:schemeClr val="tx2"/>
                </a:solidFill>
              </a:rPr>
              <a:t> </a:t>
            </a:r>
            <a:r>
              <a:rPr lang="en-US" sz="3600" dirty="0" err="1" smtClean="0">
                <a:solidFill>
                  <a:schemeClr val="tx2"/>
                </a:solidFill>
              </a:rPr>
              <a:t>errori</a:t>
            </a:r>
            <a:r>
              <a:rPr lang="en-US" sz="3600" dirty="0" smtClean="0">
                <a:solidFill>
                  <a:schemeClr val="tx2"/>
                </a:solidFill>
              </a:rPr>
              <a:t> </a:t>
            </a:r>
            <a:r>
              <a:rPr lang="en-US" sz="3600" dirty="0" err="1" smtClean="0">
                <a:solidFill>
                  <a:schemeClr val="tx2"/>
                </a:solidFill>
              </a:rPr>
              <a:t>più</a:t>
            </a:r>
            <a:r>
              <a:rPr lang="en-US" sz="3600" dirty="0" smtClean="0">
                <a:solidFill>
                  <a:schemeClr val="tx2"/>
                </a:solidFill>
              </a:rPr>
              <a:t> </a:t>
            </a:r>
            <a:r>
              <a:rPr lang="en-US" sz="3600" dirty="0" err="1" smtClean="0">
                <a:solidFill>
                  <a:schemeClr val="tx2"/>
                </a:solidFill>
              </a:rPr>
              <a:t>frequenti</a:t>
            </a:r>
            <a:endParaRPr lang="en-US" sz="3600" dirty="0">
              <a:solidFill>
                <a:schemeClr val="tx2"/>
              </a:solidFill>
            </a:endParaRPr>
          </a:p>
        </p:txBody>
      </p:sp>
      <p:sp>
        <p:nvSpPr>
          <p:cNvPr id="5" name="CasellaDiTesto 4"/>
          <p:cNvSpPr txBox="1"/>
          <p:nvPr/>
        </p:nvSpPr>
        <p:spPr>
          <a:xfrm>
            <a:off x="190550" y="836712"/>
            <a:ext cx="11809312" cy="5909310"/>
          </a:xfrm>
          <a:prstGeom prst="rect">
            <a:avLst/>
          </a:prstGeom>
          <a:noFill/>
          <a:ln>
            <a:solidFill>
              <a:schemeClr val="accent1"/>
            </a:solidFill>
          </a:ln>
        </p:spPr>
        <p:txBody>
          <a:bodyPr wrap="square" rtlCol="0">
            <a:spAutoFit/>
          </a:bodyPr>
          <a:lstStyle/>
          <a:p>
            <a:pPr algn="just"/>
            <a:r>
              <a:rPr lang="it-IT" b="1" dirty="0" smtClean="0"/>
              <a:t>Il giudice dell’esecuzione si occupa di questioni più semplici del giudice della sorveglianza</a:t>
            </a:r>
            <a:r>
              <a:rPr lang="it-IT" dirty="0" smtClean="0"/>
              <a:t> – No, si occupa di questioni diverse. </a:t>
            </a:r>
            <a:r>
              <a:rPr lang="it-IT" dirty="0" smtClean="0">
                <a:solidFill>
                  <a:srgbClr val="C00000"/>
                </a:solidFill>
              </a:rPr>
              <a:t>Il giudice dell’esecuzione regola questioni sulla validità del titolo esecutivo e dell’ordine di esecuzione; quello di sorveglianza regola questioni sulle concrete modalità di applicazione della pena</a:t>
            </a:r>
            <a:r>
              <a:rPr lang="it-IT" dirty="0" smtClean="0"/>
              <a:t>.</a:t>
            </a:r>
          </a:p>
          <a:p>
            <a:pPr algn="just"/>
            <a:r>
              <a:rPr lang="it-IT" b="1" dirty="0" smtClean="0"/>
              <a:t>Il giudice dell’esecuzione è il giudice della cognizione</a:t>
            </a:r>
            <a:r>
              <a:rPr lang="it-IT" dirty="0" smtClean="0"/>
              <a:t> – Tendenzialmente sì, ma va spiegato che si tratta dello </a:t>
            </a:r>
            <a:r>
              <a:rPr lang="it-IT" dirty="0" smtClean="0">
                <a:solidFill>
                  <a:srgbClr val="0070C0"/>
                </a:solidFill>
              </a:rPr>
              <a:t>stesso ufficio </a:t>
            </a:r>
            <a:r>
              <a:rPr lang="it-IT" dirty="0" smtClean="0"/>
              <a:t>e non della stessa persona fisica; è, poi, un errore affermare che le questioni sulla validità del titolo sono gestite dal giudice della cognizione: si può, invece, dire “… dal giudice dell’esecuzione, cioè dallo stesso ufficio del giudice della cognizione”.</a:t>
            </a:r>
          </a:p>
          <a:p>
            <a:pPr algn="just"/>
            <a:r>
              <a:rPr lang="it-IT" b="1" dirty="0" smtClean="0"/>
              <a:t>Il contraddittorio è atto di tre parti: giudice, pubblico ministero, difesa </a:t>
            </a:r>
            <a:r>
              <a:rPr lang="it-IT" dirty="0" smtClean="0"/>
              <a:t>– </a:t>
            </a:r>
            <a:r>
              <a:rPr lang="it-IT" dirty="0" smtClean="0">
                <a:solidFill>
                  <a:srgbClr val="7030A0"/>
                </a:solidFill>
              </a:rPr>
              <a:t>Il giudice </a:t>
            </a:r>
            <a:r>
              <a:rPr lang="it-IT" b="1" dirty="0" smtClean="0">
                <a:solidFill>
                  <a:srgbClr val="7030A0"/>
                </a:solidFill>
              </a:rPr>
              <a:t>non</a:t>
            </a:r>
            <a:r>
              <a:rPr lang="it-IT" dirty="0" smtClean="0">
                <a:solidFill>
                  <a:srgbClr val="7030A0"/>
                </a:solidFill>
              </a:rPr>
              <a:t> è una parte</a:t>
            </a:r>
            <a:r>
              <a:rPr lang="it-IT" dirty="0" smtClean="0"/>
              <a:t>, poiché non è un centro di interessi. Si parla, infatti, di </a:t>
            </a:r>
            <a:r>
              <a:rPr lang="it-IT" dirty="0" err="1" smtClean="0"/>
              <a:t>terzietà</a:t>
            </a:r>
            <a:r>
              <a:rPr lang="it-IT" dirty="0" smtClean="0"/>
              <a:t> e di imparzialità del giudice.</a:t>
            </a:r>
          </a:p>
          <a:p>
            <a:pPr algn="just"/>
            <a:r>
              <a:rPr lang="it-IT" b="1" dirty="0" smtClean="0"/>
              <a:t>Scrivere “magistratura di sorveglianza” per intendere il “magistrato di sorveglianza”</a:t>
            </a:r>
            <a:r>
              <a:rPr lang="it-IT" dirty="0" smtClean="0"/>
              <a:t> – La magistratura di sorveglianza comprende i </a:t>
            </a:r>
            <a:r>
              <a:rPr lang="it-IT" dirty="0" smtClean="0">
                <a:solidFill>
                  <a:srgbClr val="007635"/>
                </a:solidFill>
              </a:rPr>
              <a:t>magistrati</a:t>
            </a:r>
            <a:r>
              <a:rPr lang="it-IT" dirty="0" smtClean="0"/>
              <a:t> (organi monocratici) e i </a:t>
            </a:r>
            <a:r>
              <a:rPr lang="it-IT" dirty="0" smtClean="0">
                <a:solidFill>
                  <a:srgbClr val="007635"/>
                </a:solidFill>
              </a:rPr>
              <a:t>tribunali</a:t>
            </a:r>
            <a:r>
              <a:rPr lang="it-IT" dirty="0" smtClean="0"/>
              <a:t> (organi collegiali) di sorveglianza.</a:t>
            </a:r>
          </a:p>
          <a:p>
            <a:pPr algn="just"/>
            <a:r>
              <a:rPr lang="it-IT" b="1" dirty="0" smtClean="0"/>
              <a:t>Riferire i reclami “semplici” alla sola autorità giudiziaria</a:t>
            </a:r>
            <a:r>
              <a:rPr lang="it-IT" dirty="0" smtClean="0"/>
              <a:t> – L’art. 35 </a:t>
            </a:r>
            <a:r>
              <a:rPr lang="it-IT" dirty="0" err="1" smtClean="0"/>
              <a:t>ord</a:t>
            </a:r>
            <a:r>
              <a:rPr lang="it-IT" dirty="0" smtClean="0"/>
              <a:t>. </a:t>
            </a:r>
            <a:r>
              <a:rPr lang="it-IT" dirty="0" err="1" smtClean="0"/>
              <a:t>penit</a:t>
            </a:r>
            <a:r>
              <a:rPr lang="it-IT" dirty="0" smtClean="0"/>
              <a:t>. contempla </a:t>
            </a:r>
            <a:r>
              <a:rPr lang="it-IT" dirty="0" smtClean="0">
                <a:solidFill>
                  <a:schemeClr val="accent6">
                    <a:lumMod val="50000"/>
                  </a:schemeClr>
                </a:solidFill>
              </a:rPr>
              <a:t>una serie di autorità </a:t>
            </a:r>
            <a:r>
              <a:rPr lang="it-IT" dirty="0" smtClean="0"/>
              <a:t>(non solo giudiziarie) a cui rivolgere i reclami “semplici”. La riforma del 2013 ha creato uno strumento – il reclamo giurisdizionale – di contatto con la sola autorità giurisdizionale.</a:t>
            </a:r>
          </a:p>
          <a:p>
            <a:pPr algn="just"/>
            <a:r>
              <a:rPr lang="it-IT" b="1" dirty="0" smtClean="0"/>
              <a:t>La Corte costituzionale, nel 1996, ha introdotto l’art. 35-</a:t>
            </a:r>
            <a:r>
              <a:rPr lang="it-IT" b="1" i="1" dirty="0" smtClean="0"/>
              <a:t>bis</a:t>
            </a:r>
            <a:r>
              <a:rPr lang="it-IT" dirty="0" smtClean="0"/>
              <a:t> – No, </a:t>
            </a:r>
            <a:r>
              <a:rPr lang="it-IT" dirty="0" smtClean="0">
                <a:solidFill>
                  <a:srgbClr val="002060"/>
                </a:solidFill>
              </a:rPr>
              <a:t>la Corte costituzionale </a:t>
            </a:r>
            <a:r>
              <a:rPr lang="it-IT" b="1" dirty="0" smtClean="0">
                <a:solidFill>
                  <a:srgbClr val="002060"/>
                </a:solidFill>
              </a:rPr>
              <a:t>non</a:t>
            </a:r>
            <a:r>
              <a:rPr lang="it-IT" dirty="0" smtClean="0">
                <a:solidFill>
                  <a:srgbClr val="002060"/>
                </a:solidFill>
              </a:rPr>
              <a:t> scrive le leggi</a:t>
            </a:r>
            <a:r>
              <a:rPr lang="it-IT" dirty="0" smtClean="0"/>
              <a:t>; ha dichiarato l’illegittimità dell’art. 35 </a:t>
            </a:r>
            <a:r>
              <a:rPr lang="it-IT" dirty="0" err="1" smtClean="0"/>
              <a:t>ord</a:t>
            </a:r>
            <a:r>
              <a:rPr lang="it-IT" dirty="0" smtClean="0"/>
              <a:t>. </a:t>
            </a:r>
            <a:r>
              <a:rPr lang="it-IT" dirty="0" err="1" smtClean="0"/>
              <a:t>penit</a:t>
            </a:r>
            <a:r>
              <a:rPr lang="it-IT" dirty="0" smtClean="0"/>
              <a:t>. e, in seguito (dopo ben 15 anni!), il legislatore ha introdotto l’art. 35-</a:t>
            </a:r>
            <a:r>
              <a:rPr lang="it-IT" i="1" dirty="0" smtClean="0"/>
              <a:t>bis</a:t>
            </a:r>
            <a:r>
              <a:rPr lang="it-IT" dirty="0" smtClean="0"/>
              <a:t> </a:t>
            </a:r>
            <a:r>
              <a:rPr lang="it-IT" dirty="0" err="1" smtClean="0"/>
              <a:t>ord</a:t>
            </a:r>
            <a:r>
              <a:rPr lang="it-IT" dirty="0" smtClean="0"/>
              <a:t>. </a:t>
            </a:r>
            <a:r>
              <a:rPr lang="it-IT" dirty="0" err="1" smtClean="0"/>
              <a:t>penit</a:t>
            </a:r>
            <a:r>
              <a:rPr lang="it-IT" dirty="0" smtClean="0"/>
              <a:t>. per colmare la lacuna dell’art. 35 </a:t>
            </a:r>
            <a:r>
              <a:rPr lang="it-IT" dirty="0" err="1" smtClean="0"/>
              <a:t>ord</a:t>
            </a:r>
            <a:r>
              <a:rPr lang="it-IT" dirty="0" smtClean="0"/>
              <a:t>. </a:t>
            </a:r>
            <a:r>
              <a:rPr lang="it-IT" dirty="0" err="1" smtClean="0"/>
              <a:t>penit</a:t>
            </a:r>
            <a:r>
              <a:rPr lang="it-IT" dirty="0" smtClean="0"/>
              <a:t>.</a:t>
            </a:r>
          </a:p>
          <a:p>
            <a:pPr algn="just"/>
            <a:r>
              <a:rPr lang="it-IT" b="1" dirty="0" smtClean="0"/>
              <a:t>Accostare reclami e permessi come espressioni del diritto di difesa</a:t>
            </a:r>
            <a:r>
              <a:rPr lang="it-IT" dirty="0" smtClean="0"/>
              <a:t> – La frase significa poco se non si spiega che sono entrambi esempi di </a:t>
            </a:r>
            <a:r>
              <a:rPr lang="it-IT" b="1" dirty="0" err="1" smtClean="0">
                <a:solidFill>
                  <a:schemeClr val="bg2">
                    <a:lumMod val="25000"/>
                  </a:schemeClr>
                </a:solidFill>
              </a:rPr>
              <a:t>giurisdizionalizzazione</a:t>
            </a:r>
            <a:r>
              <a:rPr lang="it-IT" dirty="0" smtClean="0"/>
              <a:t> della fase dopo il giudicato e per questo riconducibili agli artt. 24 e 111 Cost.</a:t>
            </a:r>
          </a:p>
          <a:p>
            <a:pPr algn="just"/>
            <a:r>
              <a:rPr lang="it-IT" b="1" dirty="0" smtClean="0"/>
              <a:t>Collocare l’inizio della fase esecutiva con l’incidente di esecuzione </a:t>
            </a:r>
            <a:r>
              <a:rPr lang="it-IT" dirty="0" smtClean="0"/>
              <a:t>– L’atto che dà impulso alla fase esecutiva è l’ordine di esecuzione; il primo presupposto della fase esecutiva è il giudicato (titolo esecutivo definitivo). Si può, quindi, dire che </a:t>
            </a:r>
            <a:r>
              <a:rPr lang="it-IT" u="sng" dirty="0" smtClean="0"/>
              <a:t>la fase esecutiva comincia con il giudicato a cui viene data concretezza con l’ordine di esecuzione</a:t>
            </a:r>
            <a:r>
              <a:rPr lang="it-IT" dirty="0" smtClean="0"/>
              <a:t>.</a:t>
            </a:r>
            <a:endParaRPr lang="it-IT"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Possibile</a:t>
            </a:r>
            <a:r>
              <a:rPr lang="en-US" sz="3600" dirty="0" smtClean="0">
                <a:solidFill>
                  <a:schemeClr val="tx2"/>
                </a:solidFill>
              </a:rPr>
              <a:t> </a:t>
            </a:r>
            <a:r>
              <a:rPr lang="en-US" sz="3600" dirty="0" err="1" smtClean="0">
                <a:solidFill>
                  <a:schemeClr val="tx2"/>
                </a:solidFill>
              </a:rPr>
              <a:t>risposta</a:t>
            </a:r>
            <a:r>
              <a:rPr lang="en-US" sz="3600" dirty="0" smtClean="0">
                <a:solidFill>
                  <a:schemeClr val="tx2"/>
                </a:solidFill>
              </a:rPr>
              <a:t> </a:t>
            </a:r>
            <a:r>
              <a:rPr lang="en-US" sz="3600" dirty="0" err="1" smtClean="0">
                <a:solidFill>
                  <a:schemeClr val="tx2"/>
                </a:solidFill>
              </a:rPr>
              <a:t>corretta</a:t>
            </a:r>
            <a:endParaRPr lang="en-US" sz="3600" dirty="0">
              <a:solidFill>
                <a:schemeClr val="tx2"/>
              </a:solidFill>
            </a:endParaRPr>
          </a:p>
        </p:txBody>
      </p:sp>
      <p:sp>
        <p:nvSpPr>
          <p:cNvPr id="5" name="CasellaDiTesto 4"/>
          <p:cNvSpPr txBox="1"/>
          <p:nvPr/>
        </p:nvSpPr>
        <p:spPr>
          <a:xfrm>
            <a:off x="190550" y="836712"/>
            <a:ext cx="11809312" cy="5909310"/>
          </a:xfrm>
          <a:prstGeom prst="rect">
            <a:avLst/>
          </a:prstGeom>
          <a:noFill/>
          <a:ln>
            <a:solidFill>
              <a:schemeClr val="accent1"/>
            </a:solidFill>
          </a:ln>
        </p:spPr>
        <p:txBody>
          <a:bodyPr wrap="square" rtlCol="0">
            <a:spAutoFit/>
          </a:bodyPr>
          <a:lstStyle/>
          <a:p>
            <a:pPr algn="just"/>
            <a:r>
              <a:rPr lang="it-IT" i="1" dirty="0" smtClean="0"/>
              <a:t>Il diritto di difesa è dichiarato inviolabile, in ogni stato e grado (e, quindi, anche dopo il giudicato), dall’art. 24, comma 2, Cost. La l. cost. 2/1999 ha modificato l’art. 111 Cost., introducendo gli attuali primi sei commi; essi definiscono il giusto processo come modello vigente fondato sul contraddittorio. L’art. 111 Cost. si coniuga con l’art. 24, comma 2, Cost.: la difesa è esercitabile solo in un processo che sia giusto e, quindi, basato sul contraddittorio; a propria volta, il contraddittorio è diritto delle parti di esprimere le proprie tesi (attività assertiva) e di dimostrarle mediante le prove (attività istruttoria). Il contraddittorio è anche metodo per il giudice per formare la propria conoscenza dei fatti. La prima è definibile come accezione soggettiva; la seconda, come accezione oggettiva.</a:t>
            </a:r>
          </a:p>
          <a:p>
            <a:pPr algn="just"/>
            <a:r>
              <a:rPr lang="it-IT" i="1" dirty="0" smtClean="0"/>
              <a:t>Una traccia di questi principi è evidente nella </a:t>
            </a:r>
            <a:r>
              <a:rPr lang="it-IT" i="1" dirty="0" err="1" smtClean="0"/>
              <a:t>giurisdizionalizzazione</a:t>
            </a:r>
            <a:r>
              <a:rPr lang="it-IT" i="1" dirty="0" smtClean="0"/>
              <a:t> della fase dopo il giudicato: si tratta, infatti, della progressiva tendenza del legislatore di assicurare al condannato la possibilità di riferirsi ad un giudice per la tutela dei propri diritti. In questo contesto si distinguono le funzioni del giudice dell’esecuzione (che decide su questioni attinenti alla validità del titolo esecutivo e/o dell’ordine di esecuzione) da quelle del giudice della sorveglianza (che si pronuncia su questioni attinenti alle modalità esecutive della pena): le prime sono esercitate tendenzialmente dallo stesso ufficio che ha gestito la cognizione; le altre, dalla magistratura di sorveglianza. </a:t>
            </a:r>
          </a:p>
          <a:p>
            <a:pPr algn="just"/>
            <a:r>
              <a:rPr lang="it-IT" i="1" dirty="0" smtClean="0"/>
              <a:t>Esempi di </a:t>
            </a:r>
            <a:r>
              <a:rPr lang="it-IT" i="1" dirty="0" err="1" smtClean="0"/>
              <a:t>giurisdizionalizzazione</a:t>
            </a:r>
            <a:r>
              <a:rPr lang="it-IT" i="1" dirty="0" smtClean="0"/>
              <a:t> sono il procedimento di reclamo giurisdizionale (art. 35-bis </a:t>
            </a:r>
            <a:r>
              <a:rPr lang="it-IT" i="1" dirty="0" err="1" smtClean="0"/>
              <a:t>ord</a:t>
            </a:r>
            <a:r>
              <a:rPr lang="it-IT" i="1" dirty="0" smtClean="0"/>
              <a:t>. </a:t>
            </a:r>
            <a:r>
              <a:rPr lang="it-IT" i="1" dirty="0" err="1" smtClean="0"/>
              <a:t>penit</a:t>
            </a:r>
            <a:r>
              <a:rPr lang="it-IT" i="1" dirty="0" smtClean="0"/>
              <a:t>., introdotto nel 2013, dopo quindici anni dalla pronuncia con cui la Corte costituzionale rilevò l’illegittimità dei reclami “semplici” per la loro incapacità di attivare una risposta giudiziale) o quello conseguente alla richiesta di permessi (art. 30-bis </a:t>
            </a:r>
            <a:r>
              <a:rPr lang="it-IT" i="1" dirty="0" err="1" smtClean="0"/>
              <a:t>ord</a:t>
            </a:r>
            <a:r>
              <a:rPr lang="it-IT" i="1" dirty="0" smtClean="0"/>
              <a:t>. </a:t>
            </a:r>
            <a:r>
              <a:rPr lang="it-IT" i="1" dirty="0" err="1" smtClean="0"/>
              <a:t>penit</a:t>
            </a:r>
            <a:r>
              <a:rPr lang="it-IT" i="1" dirty="0" smtClean="0"/>
              <a:t>.).</a:t>
            </a:r>
          </a:p>
          <a:p>
            <a:pPr algn="just"/>
            <a:r>
              <a:rPr lang="it-IT" i="1" dirty="0" smtClean="0"/>
              <a:t>Altri principi costituzionali che rilevano dopo il giudicato sono, con due esempi, la funzione rieducativa della pena (art. 27, comma 3, Cost.) e il diritto all’istruzione (art. 34 Cost.). Di essi si trova traccia nelle regole sugli elementi del trattamento, generalmente ispirati al principio individualistico (art. 13 </a:t>
            </a:r>
            <a:r>
              <a:rPr lang="it-IT" i="1" dirty="0" err="1" smtClean="0"/>
              <a:t>ord</a:t>
            </a:r>
            <a:r>
              <a:rPr lang="it-IT" i="1" dirty="0" smtClean="0"/>
              <a:t>. </a:t>
            </a:r>
            <a:r>
              <a:rPr lang="it-IT" i="1" dirty="0" err="1" smtClean="0"/>
              <a:t>penit</a:t>
            </a:r>
            <a:r>
              <a:rPr lang="it-IT" i="1" dirty="0" smtClean="0"/>
              <a:t>.) e, quindi, funzionali alla </a:t>
            </a:r>
            <a:r>
              <a:rPr lang="it-IT" i="1" dirty="0" err="1" smtClean="0"/>
              <a:t>risocializzazione</a:t>
            </a:r>
            <a:r>
              <a:rPr lang="it-IT" i="1" dirty="0" smtClean="0"/>
              <a:t> del singolo. Quanto all’istruzione, è prevista la possibilità per il condannato di avvalersi di corsi di vario livello, fino alla formazione universitaria.</a:t>
            </a:r>
            <a:endParaRPr lang="it-IT" i="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4C2CA7-DE91-4FC9-826F-218A18D433E4}"/>
              </a:ext>
            </a:extLst>
          </p:cNvPr>
          <p:cNvSpPr>
            <a:spLocks noGrp="1"/>
          </p:cNvSpPr>
          <p:nvPr>
            <p:ph type="title"/>
          </p:nvPr>
        </p:nvSpPr>
        <p:spPr>
          <a:xfrm>
            <a:off x="87614" y="2120"/>
            <a:ext cx="11704675" cy="749049"/>
          </a:xfrm>
        </p:spPr>
        <p:txBody>
          <a:bodyPr>
            <a:normAutofit/>
          </a:bodyPr>
          <a:lstStyle/>
          <a:p>
            <a:r>
              <a:rPr lang="en-US" sz="3600" dirty="0" err="1" smtClean="0">
                <a:solidFill>
                  <a:schemeClr val="tx2"/>
                </a:solidFill>
              </a:rPr>
              <a:t>Qualche</a:t>
            </a:r>
            <a:r>
              <a:rPr lang="en-US" sz="3600" dirty="0" smtClean="0">
                <a:solidFill>
                  <a:schemeClr val="tx2"/>
                </a:solidFill>
              </a:rPr>
              <a:t> </a:t>
            </a:r>
            <a:r>
              <a:rPr lang="en-US" sz="3600" dirty="0" err="1" smtClean="0">
                <a:solidFill>
                  <a:schemeClr val="tx2"/>
                </a:solidFill>
              </a:rPr>
              <a:t>consiglio</a:t>
            </a:r>
            <a:r>
              <a:rPr lang="en-US" sz="3600" dirty="0" smtClean="0">
                <a:solidFill>
                  <a:schemeClr val="tx2"/>
                </a:solidFill>
              </a:rPr>
              <a:t> per le </a:t>
            </a:r>
            <a:r>
              <a:rPr lang="en-US" sz="3600" dirty="0" err="1" smtClean="0">
                <a:solidFill>
                  <a:schemeClr val="tx2"/>
                </a:solidFill>
              </a:rPr>
              <a:t>prossime</a:t>
            </a:r>
            <a:r>
              <a:rPr lang="en-US" sz="3600" dirty="0" smtClean="0">
                <a:solidFill>
                  <a:schemeClr val="tx2"/>
                </a:solidFill>
              </a:rPr>
              <a:t> prove …</a:t>
            </a:r>
            <a:endParaRPr lang="en-US" sz="3600" dirty="0">
              <a:solidFill>
                <a:schemeClr val="tx2"/>
              </a:solidFill>
            </a:endParaRPr>
          </a:p>
        </p:txBody>
      </p:sp>
      <p:sp>
        <p:nvSpPr>
          <p:cNvPr id="5" name="CasellaDiTesto 4"/>
          <p:cNvSpPr txBox="1"/>
          <p:nvPr/>
        </p:nvSpPr>
        <p:spPr>
          <a:xfrm>
            <a:off x="190550" y="836712"/>
            <a:ext cx="11809312" cy="5632311"/>
          </a:xfrm>
          <a:prstGeom prst="rect">
            <a:avLst/>
          </a:prstGeom>
          <a:noFill/>
          <a:ln>
            <a:solidFill>
              <a:schemeClr val="accent1"/>
            </a:solidFill>
          </a:ln>
        </p:spPr>
        <p:txBody>
          <a:bodyPr wrap="square" rtlCol="0">
            <a:spAutoFit/>
          </a:bodyPr>
          <a:lstStyle/>
          <a:p>
            <a:pPr algn="just">
              <a:buFont typeface="Arial" pitchFamily="34" charset="0"/>
              <a:buChar char="•"/>
            </a:pPr>
            <a:r>
              <a:rPr lang="it-IT" dirty="0" smtClean="0"/>
              <a:t> </a:t>
            </a:r>
            <a:r>
              <a:rPr lang="it-IT" u="sng" dirty="0" smtClean="0"/>
              <a:t>Leggere meglio la traccia</a:t>
            </a:r>
            <a:r>
              <a:rPr lang="it-IT" dirty="0" smtClean="0"/>
              <a:t> e limitarsi a rispondere a quella, senza eccedere: eventuali informazioni non richieste non sono di per sé valutate negativamente, ma, ove contenenti errori, possono abbassare il punteggio finale.</a:t>
            </a:r>
          </a:p>
          <a:p>
            <a:pPr algn="just">
              <a:buFont typeface="Arial" pitchFamily="34" charset="0"/>
              <a:buChar char="•"/>
            </a:pPr>
            <a:r>
              <a:rPr lang="it-IT" dirty="0" smtClean="0"/>
              <a:t> </a:t>
            </a:r>
            <a:r>
              <a:rPr lang="it-IT" u="sng" dirty="0" smtClean="0"/>
              <a:t>Rileggere</a:t>
            </a:r>
            <a:r>
              <a:rPr lang="it-IT" dirty="0" smtClean="0"/>
              <a:t> per evitare frasi incomplete, prive di senso, tautologiche.</a:t>
            </a:r>
          </a:p>
          <a:p>
            <a:pPr algn="just">
              <a:buFont typeface="Arial" pitchFamily="34" charset="0"/>
              <a:buChar char="•"/>
            </a:pPr>
            <a:r>
              <a:rPr lang="it-IT" dirty="0" smtClean="0"/>
              <a:t> </a:t>
            </a:r>
            <a:r>
              <a:rPr lang="it-IT" dirty="0" smtClean="0"/>
              <a:t>Fare </a:t>
            </a:r>
            <a:r>
              <a:rPr lang="it-IT" u="sng" dirty="0" smtClean="0"/>
              <a:t>attenzione all’ortografia e alla sintassi</a:t>
            </a:r>
            <a:r>
              <a:rPr lang="it-IT" dirty="0" smtClean="0"/>
              <a:t> (ebbene, sì! Errori grammaticali incidono sul punteggio finale … esattamente come ai concorsi ai quali parteciperete … del resto, se io scrivessi uno strafalcione alla lavagna o sulle </a:t>
            </a:r>
            <a:r>
              <a:rPr lang="it-IT" i="1" dirty="0" err="1" smtClean="0"/>
              <a:t>slides</a:t>
            </a:r>
            <a:r>
              <a:rPr lang="it-IT" dirty="0" smtClean="0"/>
              <a:t>, non farei una bella figura con Voi. Vale pure il contrario).</a:t>
            </a:r>
          </a:p>
          <a:p>
            <a:pPr algn="just">
              <a:buFont typeface="Arial" pitchFamily="34" charset="0"/>
              <a:buChar char="•"/>
            </a:pPr>
            <a:r>
              <a:rPr lang="it-IT" dirty="0" smtClean="0"/>
              <a:t> </a:t>
            </a:r>
            <a:r>
              <a:rPr lang="it-IT" dirty="0" smtClean="0"/>
              <a:t>Fare </a:t>
            </a:r>
            <a:r>
              <a:rPr lang="it-IT" u="sng" dirty="0" smtClean="0"/>
              <a:t>attenzione al linguaggio specifico</a:t>
            </a:r>
            <a:r>
              <a:rPr lang="it-IT" dirty="0" smtClean="0"/>
              <a:t>: il diritto è precisione. I termini non sono casuali e spesso, purtroppo, non ci sono sinonimi. Es. una camera di consiglio è sempre una camera di consiglio, e non ci sono altri termini per descriverla. Ogni tentativo di trovarne porterebbe ad esiti insoddisfacenti.</a:t>
            </a:r>
          </a:p>
          <a:p>
            <a:pPr algn="just">
              <a:buFont typeface="Arial" pitchFamily="34" charset="0"/>
              <a:buChar char="•"/>
            </a:pPr>
            <a:r>
              <a:rPr lang="it-IT" dirty="0" smtClean="0"/>
              <a:t> </a:t>
            </a:r>
            <a:r>
              <a:rPr lang="it-IT" u="sng" dirty="0" smtClean="0"/>
              <a:t>Organizzare meglio i tempi</a:t>
            </a:r>
            <a:r>
              <a:rPr lang="it-IT" dirty="0" smtClean="0"/>
              <a:t>: nella maggioranza dei compiti, è stato dedicato molto più tempo alla prima domanda che alla seconda, con il risultato di risposte insoddisfacenti alla domanda sulla sospensione condizionale della pena. Un buon metodo è quello della scaletta: prima di iniziare a scrivere, fatevi una scaletta per punti delle cose che vorrete dire; vi aiuterà a governare l’esposizione.</a:t>
            </a:r>
          </a:p>
          <a:p>
            <a:pPr algn="just">
              <a:buFont typeface="Arial" pitchFamily="34" charset="0"/>
              <a:buChar char="•"/>
            </a:pPr>
            <a:r>
              <a:rPr lang="it-IT" dirty="0" smtClean="0"/>
              <a:t> </a:t>
            </a:r>
            <a:r>
              <a:rPr lang="it-IT" u="sng" dirty="0" smtClean="0"/>
              <a:t>Evitare eccessi</a:t>
            </a:r>
            <a:r>
              <a:rPr lang="it-IT" dirty="0" smtClean="0"/>
              <a:t>: in molti compiti si nota la tendenza a riportare i riferimenti alle fonti nei minimi dettagli; è una cosa apprezzabile se si è sicuri di ciò che si scrive. Confondere i numeri degli articoli non è grave; lo è di più, però, parlare di ordinamento penitenziario, anziché di Costituzione o confondere sentenze con leggi costituzionali. Anche qui, scrivete poco e bene; limitatevi a quello di cui siete sicuri.</a:t>
            </a:r>
          </a:p>
          <a:p>
            <a:pPr algn="just">
              <a:buFont typeface="Arial" pitchFamily="34" charset="0"/>
              <a:buChar char="•"/>
            </a:pPr>
            <a:r>
              <a:rPr lang="it-IT" dirty="0" smtClean="0"/>
              <a:t> </a:t>
            </a:r>
            <a:r>
              <a:rPr lang="it-IT" dirty="0" smtClean="0"/>
              <a:t>Se avete dubbi o volete essere certi di avere capito bene un argomento, </a:t>
            </a:r>
            <a:r>
              <a:rPr lang="it-IT" u="sng" dirty="0" smtClean="0"/>
              <a:t>venite dal docente (anche a ricevimento)</a:t>
            </a:r>
            <a:r>
              <a:rPr lang="it-IT" dirty="0" smtClean="0"/>
              <a:t>; la cosa migliore sarebbe alzare la mano e chiedere durante la lezione, così da essere utili a tutta la classe. Evitate di passarvi errori sui gruppi o durante lo studio collettivo: se studiate insieme, va benissimo, ma assicuratevi di studiare cose giuste!</a:t>
            </a:r>
            <a:endParaRPr lang="it-IT" dirty="0"/>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794</TotalTime>
  <Words>2345</Words>
  <Application>Microsoft Office PowerPoint</Application>
  <PresentationFormat>Personalizzato</PresentationFormat>
  <Paragraphs>72</Paragraphs>
  <Slides>8</Slides>
  <Notes>2</Notes>
  <HiddenSlides>0</HiddenSlides>
  <MMClips>0</MMClips>
  <ScaleCrop>false</ScaleCrop>
  <HeadingPairs>
    <vt:vector size="4" baseType="variant">
      <vt:variant>
        <vt:lpstr>Tema</vt:lpstr>
      </vt:variant>
      <vt:variant>
        <vt:i4>1</vt:i4>
      </vt:variant>
      <vt:variant>
        <vt:lpstr>Titoli diapositive</vt:lpstr>
      </vt:variant>
      <vt:variant>
        <vt:i4>8</vt:i4>
      </vt:variant>
    </vt:vector>
  </HeadingPairs>
  <TitlesOfParts>
    <vt:vector size="9" baseType="lpstr">
      <vt:lpstr>Tema di Office</vt:lpstr>
      <vt:lpstr>Prova intermedia del 15 novembre 2023 Correzione ed errori più comuni</vt:lpstr>
      <vt:lpstr>Partiamo dal secondo quesito …</vt:lpstr>
      <vt:lpstr>Gli errori più frequenti</vt:lpstr>
      <vt:lpstr>Le risposte più frequenti</vt:lpstr>
      <vt:lpstr>… e passiamo al primo quesito</vt:lpstr>
      <vt:lpstr>Gli errori più frequenti</vt:lpstr>
      <vt:lpstr>Possibile risposta corretta</vt:lpstr>
      <vt:lpstr>Qualche consiglio per le prossime prove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Criminalità, carcere, libertà personale:  quali limiti alla risposta sanzionatoria dello Stato?</dc:title>
  <dc:creator>Francesco Trapella</dc:creator>
  <cp:lastModifiedBy>Francesco Trapella</cp:lastModifiedBy>
  <cp:revision>133</cp:revision>
  <dcterms:created xsi:type="dcterms:W3CDTF">2023-10-03T16:19:00Z</dcterms:created>
  <dcterms:modified xsi:type="dcterms:W3CDTF">2023-11-19T10:43:26Z</dcterms:modified>
</cp:coreProperties>
</file>